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4" r:id="rId3"/>
    <p:sldId id="257" r:id="rId4"/>
    <p:sldId id="271" r:id="rId5"/>
    <p:sldId id="272" r:id="rId6"/>
    <p:sldId id="288" r:id="rId7"/>
    <p:sldId id="287" r:id="rId8"/>
    <p:sldId id="289" r:id="rId9"/>
    <p:sldId id="281" r:id="rId10"/>
    <p:sldId id="282" r:id="rId11"/>
    <p:sldId id="290" r:id="rId12"/>
    <p:sldId id="291" r:id="rId13"/>
    <p:sldId id="292" r:id="rId14"/>
    <p:sldId id="293" r:id="rId15"/>
    <p:sldId id="294" r:id="rId16"/>
    <p:sldId id="295" r:id="rId17"/>
    <p:sldId id="296" r:id="rId18"/>
    <p:sldId id="297" r:id="rId19"/>
    <p:sldId id="298" r:id="rId20"/>
    <p:sldId id="299" r:id="rId21"/>
    <p:sldId id="300" r:id="rId22"/>
    <p:sldId id="301" r:id="rId23"/>
    <p:sldId id="305" r:id="rId24"/>
    <p:sldId id="306" r:id="rId25"/>
    <p:sldId id="302" r:id="rId26"/>
    <p:sldId id="303" r:id="rId27"/>
    <p:sldId id="304" r:id="rId28"/>
    <p:sldId id="307" r:id="rId29"/>
    <p:sldId id="308" r:id="rId30"/>
    <p:sldId id="309" r:id="rId31"/>
    <p:sldId id="310" r:id="rId32"/>
    <p:sldId id="311" r:id="rId33"/>
    <p:sldId id="312" r:id="rId34"/>
    <p:sldId id="313" r:id="rId35"/>
    <p:sldId id="283" r:id="rId36"/>
    <p:sldId id="275" r:id="rId37"/>
    <p:sldId id="285"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4574" autoAdjust="0"/>
  </p:normalViewPr>
  <p:slideViewPr>
    <p:cSldViewPr>
      <p:cViewPr>
        <p:scale>
          <a:sx n="80" d="100"/>
          <a:sy n="80" d="100"/>
        </p:scale>
        <p:origin x="-1522" y="-1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6B03A8-5795-4AC4-AE0D-1415C9A32113}" type="datetimeFigureOut">
              <a:rPr lang="en-US" smtClean="0"/>
              <a:pPr/>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E98C5-CEF1-43A6-AFF1-0BA21C984AC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6B03A8-5795-4AC4-AE0D-1415C9A32113}" type="datetimeFigureOut">
              <a:rPr lang="en-US" smtClean="0"/>
              <a:pPr/>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E98C5-CEF1-43A6-AFF1-0BA21C984A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6B03A8-5795-4AC4-AE0D-1415C9A32113}" type="datetimeFigureOut">
              <a:rPr lang="en-US" smtClean="0"/>
              <a:pPr/>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E98C5-CEF1-43A6-AFF1-0BA21C984AC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6B03A8-5795-4AC4-AE0D-1415C9A32113}" type="datetimeFigureOut">
              <a:rPr lang="en-US" smtClean="0"/>
              <a:pPr/>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E98C5-CEF1-43A6-AFF1-0BA21C984AC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6B03A8-5795-4AC4-AE0D-1415C9A32113}" type="datetimeFigureOut">
              <a:rPr lang="en-US" smtClean="0"/>
              <a:pPr/>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E98C5-CEF1-43A6-AFF1-0BA21C984AC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96B03A8-5795-4AC4-AE0D-1415C9A32113}" type="datetimeFigureOut">
              <a:rPr lang="en-US" smtClean="0"/>
              <a:pPr/>
              <a:t>3/23/2018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8E98C5-CEF1-43A6-AFF1-0BA21C984AC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6B03A8-5795-4AC4-AE0D-1415C9A32113}" type="datetimeFigureOut">
              <a:rPr lang="en-US" smtClean="0"/>
              <a:pPr/>
              <a:t>3/23/2018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8E98C5-CEF1-43A6-AFF1-0BA21C984AC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6B03A8-5795-4AC4-AE0D-1415C9A32113}" type="datetimeFigureOut">
              <a:rPr lang="en-US" smtClean="0"/>
              <a:pPr/>
              <a:t>3/23/2018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8E98C5-CEF1-43A6-AFF1-0BA21C984AC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6B03A8-5795-4AC4-AE0D-1415C9A32113}" type="datetimeFigureOut">
              <a:rPr lang="en-US" smtClean="0"/>
              <a:pPr/>
              <a:t>3/23/2018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8E98C5-CEF1-43A6-AFF1-0BA21C984AC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6B03A8-5795-4AC4-AE0D-1415C9A32113}" type="datetimeFigureOut">
              <a:rPr lang="en-US" smtClean="0"/>
              <a:pPr/>
              <a:t>3/23/2018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8E98C5-CEF1-43A6-AFF1-0BA21C984AC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6B03A8-5795-4AC4-AE0D-1415C9A32113}" type="datetimeFigureOut">
              <a:rPr lang="en-US" smtClean="0"/>
              <a:pPr/>
              <a:t>3/23/2018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8E98C5-CEF1-43A6-AFF1-0BA21C984AC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6B03A8-5795-4AC4-AE0D-1415C9A32113}" type="datetimeFigureOut">
              <a:rPr lang="en-US" smtClean="0"/>
              <a:pPr/>
              <a:t>3/23/2018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8E98C5-CEF1-43A6-AFF1-0BA21C984AC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jpeg"/></Relationships>
</file>

<file path=ppt/slides/_rels/slide3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4.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1461695_590446511029185_1032787692_n.png"/>
          <p:cNvPicPr>
            <a:picLocks noChangeAspect="1"/>
          </p:cNvPicPr>
          <p:nvPr/>
        </p:nvPicPr>
        <p:blipFill>
          <a:blip r:embed="rId2" cstate="print"/>
          <a:stretch>
            <a:fillRect/>
          </a:stretch>
        </p:blipFill>
        <p:spPr>
          <a:xfrm>
            <a:off x="428596" y="1244105"/>
            <a:ext cx="6796426" cy="4399473"/>
          </a:xfrm>
          <a:prstGeom prst="rect">
            <a:avLst/>
          </a:prstGeom>
        </p:spPr>
      </p:pic>
      <p:sp>
        <p:nvSpPr>
          <p:cNvPr id="5" name="TextBox 4"/>
          <p:cNvSpPr txBox="1"/>
          <p:nvPr/>
        </p:nvSpPr>
        <p:spPr>
          <a:xfrm>
            <a:off x="285720" y="214290"/>
            <a:ext cx="8643998" cy="1200329"/>
          </a:xfrm>
          <a:prstGeom prst="rect">
            <a:avLst/>
          </a:prstGeom>
          <a:noFill/>
        </p:spPr>
        <p:txBody>
          <a:bodyPr wrap="square" rtlCol="0">
            <a:spAutoFit/>
          </a:bodyPr>
          <a:lstStyle/>
          <a:p>
            <a:pPr algn="ctr"/>
            <a:r>
              <a:rPr lang="ka-GE" sz="2400" b="1" dirty="0"/>
              <a:t>ჰორიზონტის გაფართოება: გაუმჯობესებული არჩევანი ქალებისა და გოგონების პროფესიული და ეკონომიკური განვითარებისთვის </a:t>
            </a:r>
            <a:r>
              <a:rPr lang="en-US" sz="2400" b="1" dirty="0" smtClean="0"/>
              <a:t> 2013-2016</a:t>
            </a:r>
            <a:endParaRPr lang="en-US" i="1" dirty="0"/>
          </a:p>
        </p:txBody>
      </p:sp>
      <p:pic>
        <p:nvPicPr>
          <p:cNvPr id="6" name="Picture 5" descr="Horizontal_RGB_600"/>
          <p:cNvPicPr/>
          <p:nvPr/>
        </p:nvPicPr>
        <p:blipFill>
          <a:blip r:embed="rId3" cstate="print">
            <a:clrChange>
              <a:clrFrom>
                <a:srgbClr val="FFFFFF"/>
              </a:clrFrom>
              <a:clrTo>
                <a:srgbClr val="FFFFFF">
                  <a:alpha val="0"/>
                </a:srgbClr>
              </a:clrTo>
            </a:clrChange>
          </a:blip>
          <a:srcRect/>
          <a:stretch>
            <a:fillRect/>
          </a:stretch>
        </p:blipFill>
        <p:spPr bwMode="auto">
          <a:xfrm>
            <a:off x="571472" y="6072206"/>
            <a:ext cx="1785949" cy="623886"/>
          </a:xfrm>
          <a:prstGeom prst="rect">
            <a:avLst/>
          </a:prstGeom>
          <a:noFill/>
        </p:spPr>
      </p:pic>
      <p:pic>
        <p:nvPicPr>
          <p:cNvPr id="7" name="Рисунок 1" descr="Описание: Macintosh HD:Users:anna:Documents:_MY DOCUMENTS:_iccn:publications:ICCN-LOGO-.jpg"/>
          <p:cNvPicPr/>
          <p:nvPr/>
        </p:nvPicPr>
        <p:blipFill>
          <a:blip r:embed="rId4" cstate="print"/>
          <a:srcRect/>
          <a:stretch>
            <a:fillRect/>
          </a:stretch>
        </p:blipFill>
        <p:spPr bwMode="auto">
          <a:xfrm>
            <a:off x="3643306" y="5715016"/>
            <a:ext cx="1357322" cy="928670"/>
          </a:xfrm>
          <a:prstGeom prst="rect">
            <a:avLst/>
          </a:prstGeom>
          <a:noFill/>
          <a:ln w="9525">
            <a:noFill/>
            <a:miter lim="800000"/>
            <a:headEnd/>
            <a:tailEnd/>
          </a:ln>
        </p:spPr>
      </p:pic>
      <p:pic>
        <p:nvPicPr>
          <p:cNvPr id="9" name="Picture 8" descr="mercycorps_logo_red.png"/>
          <p:cNvPicPr>
            <a:picLocks noChangeAspect="1"/>
          </p:cNvPicPr>
          <p:nvPr/>
        </p:nvPicPr>
        <p:blipFill>
          <a:blip r:embed="rId5" cstate="print"/>
          <a:stretch>
            <a:fillRect/>
          </a:stretch>
        </p:blipFill>
        <p:spPr>
          <a:xfrm>
            <a:off x="6000760" y="5911392"/>
            <a:ext cx="2806060" cy="771363"/>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orizontal_RGB_600"/>
          <p:cNvPicPr/>
          <p:nvPr/>
        </p:nvPicPr>
        <p:blipFill>
          <a:blip r:embed="rId2" cstate="print">
            <a:clrChange>
              <a:clrFrom>
                <a:srgbClr val="FFFFFF"/>
              </a:clrFrom>
              <a:clrTo>
                <a:srgbClr val="FFFFFF">
                  <a:alpha val="0"/>
                </a:srgbClr>
              </a:clrTo>
            </a:clrChange>
          </a:blip>
          <a:srcRect/>
          <a:stretch>
            <a:fillRect/>
          </a:stretch>
        </p:blipFill>
        <p:spPr bwMode="auto">
          <a:xfrm>
            <a:off x="428596" y="5786454"/>
            <a:ext cx="2214578" cy="766762"/>
          </a:xfrm>
          <a:prstGeom prst="rect">
            <a:avLst/>
          </a:prstGeom>
          <a:noFill/>
        </p:spPr>
      </p:pic>
      <p:pic>
        <p:nvPicPr>
          <p:cNvPr id="7" name="Рисунок 1" descr="Описание: Macintosh HD:Users:anna:Documents:_MY DOCUMENTS:_iccn:publications:ICCN-LOGO-.jpg"/>
          <p:cNvPicPr/>
          <p:nvPr/>
        </p:nvPicPr>
        <p:blipFill>
          <a:blip r:embed="rId3" cstate="print"/>
          <a:srcRect/>
          <a:stretch>
            <a:fillRect/>
          </a:stretch>
        </p:blipFill>
        <p:spPr bwMode="auto">
          <a:xfrm>
            <a:off x="3428992" y="5500702"/>
            <a:ext cx="1558639" cy="1090500"/>
          </a:xfrm>
          <a:prstGeom prst="rect">
            <a:avLst/>
          </a:prstGeom>
          <a:noFill/>
          <a:ln w="9525">
            <a:noFill/>
            <a:miter lim="800000"/>
            <a:headEnd/>
            <a:tailEnd/>
          </a:ln>
        </p:spPr>
      </p:pic>
      <p:pic>
        <p:nvPicPr>
          <p:cNvPr id="9" name="Picture 8" descr="mercycorps_logo_red.png"/>
          <p:cNvPicPr>
            <a:picLocks noChangeAspect="1"/>
          </p:cNvPicPr>
          <p:nvPr/>
        </p:nvPicPr>
        <p:blipFill>
          <a:blip r:embed="rId4" cstate="print"/>
          <a:stretch>
            <a:fillRect/>
          </a:stretch>
        </p:blipFill>
        <p:spPr>
          <a:xfrm>
            <a:off x="5643570" y="5631053"/>
            <a:ext cx="3163250" cy="869552"/>
          </a:xfrm>
          <a:prstGeom prst="rect">
            <a:avLst/>
          </a:prstGeom>
        </p:spPr>
      </p:pic>
      <p:sp>
        <p:nvSpPr>
          <p:cNvPr id="5" name="TextBox 4"/>
          <p:cNvSpPr txBox="1"/>
          <p:nvPr/>
        </p:nvSpPr>
        <p:spPr>
          <a:xfrm>
            <a:off x="642910" y="785794"/>
            <a:ext cx="8001056" cy="5386090"/>
          </a:xfrm>
          <a:prstGeom prst="rect">
            <a:avLst/>
          </a:prstGeom>
          <a:noFill/>
        </p:spPr>
        <p:txBody>
          <a:bodyPr wrap="square" rtlCol="0">
            <a:spAutoFit/>
          </a:bodyPr>
          <a:lstStyle/>
          <a:p>
            <a:pPr algn="just">
              <a:lnSpc>
                <a:spcPct val="200000"/>
              </a:lnSpc>
            </a:pPr>
            <a:r>
              <a:rPr lang="ka-GE" sz="2800" b="1" dirty="0" smtClean="0"/>
              <a:t>პროექტის ადმინისტრირება</a:t>
            </a:r>
          </a:p>
          <a:p>
            <a:pPr marL="342900" indent="-342900" algn="just">
              <a:lnSpc>
                <a:spcPct val="200000"/>
              </a:lnSpc>
              <a:buFont typeface="Arial" pitchFamily="34" charset="0"/>
              <a:buChar char="•"/>
            </a:pPr>
            <a:r>
              <a:rPr lang="ka-GE" sz="2400" dirty="0" smtClean="0"/>
              <a:t>10 კადრი, 4 სრული განაკვეთი, 6 - არასრული;</a:t>
            </a:r>
          </a:p>
          <a:p>
            <a:pPr marL="342900" indent="-342900" algn="just">
              <a:lnSpc>
                <a:spcPct val="200000"/>
              </a:lnSpc>
              <a:buFont typeface="Arial" pitchFamily="34" charset="0"/>
              <a:buChar char="•"/>
            </a:pPr>
            <a:r>
              <a:rPr lang="ka-GE" sz="2400" dirty="0" smtClean="0"/>
              <a:t>ყოველკვირეული თათბირი - პარასკევი, 12:00;</a:t>
            </a:r>
          </a:p>
          <a:p>
            <a:pPr marL="342900" indent="-342900" algn="just">
              <a:lnSpc>
                <a:spcPct val="200000"/>
              </a:lnSpc>
              <a:buFont typeface="Arial" pitchFamily="34" charset="0"/>
              <a:buChar char="•"/>
            </a:pPr>
            <a:r>
              <a:rPr lang="ka-GE" sz="2400" dirty="0" smtClean="0"/>
              <a:t>ყოველკვირეული წერილობითი ანგარიშგება;</a:t>
            </a:r>
          </a:p>
          <a:p>
            <a:pPr marL="342900" indent="-342900" algn="just">
              <a:lnSpc>
                <a:spcPct val="200000"/>
              </a:lnSpc>
              <a:buFont typeface="Arial" pitchFamily="34" charset="0"/>
              <a:buChar char="•"/>
            </a:pPr>
            <a:r>
              <a:rPr lang="ka-GE" sz="2400" dirty="0"/>
              <a:t>ფინანსური </a:t>
            </a:r>
            <a:r>
              <a:rPr lang="ka-GE" sz="2400" dirty="0" smtClean="0"/>
              <a:t>სახსრების ყოველთვიური მოთხოვნა;</a:t>
            </a:r>
          </a:p>
          <a:p>
            <a:pPr marL="342900" indent="-342900" algn="just">
              <a:lnSpc>
                <a:spcPct val="200000"/>
              </a:lnSpc>
              <a:buFont typeface="Arial" pitchFamily="34" charset="0"/>
              <a:buChar char="•"/>
            </a:pPr>
            <a:r>
              <a:rPr lang="ka-GE" sz="2400" dirty="0" smtClean="0"/>
              <a:t>კვარტალური ანგარიშგება დონორთან.</a:t>
            </a:r>
            <a:endParaRPr lang="en-US" sz="2400" dirty="0"/>
          </a:p>
          <a:p>
            <a:pPr marL="342900" indent="-342900" algn="just">
              <a:lnSpc>
                <a:spcPct val="200000"/>
              </a:lnSpc>
              <a:buFont typeface="Arial" pitchFamily="34" charset="0"/>
              <a:buChar char="•"/>
            </a:pPr>
            <a:endParaRPr lang="ka-GE"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orizontal_RGB_600"/>
          <p:cNvPicPr/>
          <p:nvPr/>
        </p:nvPicPr>
        <p:blipFill>
          <a:blip r:embed="rId2" cstate="print">
            <a:clrChange>
              <a:clrFrom>
                <a:srgbClr val="FFFFFF"/>
              </a:clrFrom>
              <a:clrTo>
                <a:srgbClr val="FFFFFF">
                  <a:alpha val="0"/>
                </a:srgbClr>
              </a:clrTo>
            </a:clrChange>
          </a:blip>
          <a:srcRect/>
          <a:stretch>
            <a:fillRect/>
          </a:stretch>
        </p:blipFill>
        <p:spPr bwMode="auto">
          <a:xfrm>
            <a:off x="428596" y="5786454"/>
            <a:ext cx="2214578" cy="766762"/>
          </a:xfrm>
          <a:prstGeom prst="rect">
            <a:avLst/>
          </a:prstGeom>
          <a:noFill/>
        </p:spPr>
      </p:pic>
      <p:pic>
        <p:nvPicPr>
          <p:cNvPr id="7" name="Рисунок 1" descr="Описание: Macintosh HD:Users:anna:Documents:_MY DOCUMENTS:_iccn:publications:ICCN-LOGO-.jpg"/>
          <p:cNvPicPr/>
          <p:nvPr/>
        </p:nvPicPr>
        <p:blipFill>
          <a:blip r:embed="rId3" cstate="print"/>
          <a:srcRect/>
          <a:stretch>
            <a:fillRect/>
          </a:stretch>
        </p:blipFill>
        <p:spPr bwMode="auto">
          <a:xfrm>
            <a:off x="3428992" y="5500702"/>
            <a:ext cx="1558639" cy="1090500"/>
          </a:xfrm>
          <a:prstGeom prst="rect">
            <a:avLst/>
          </a:prstGeom>
          <a:noFill/>
          <a:ln w="9525">
            <a:noFill/>
            <a:miter lim="800000"/>
            <a:headEnd/>
            <a:tailEnd/>
          </a:ln>
        </p:spPr>
      </p:pic>
      <p:pic>
        <p:nvPicPr>
          <p:cNvPr id="9" name="Picture 8" descr="mercycorps_logo_red.png"/>
          <p:cNvPicPr>
            <a:picLocks noChangeAspect="1"/>
          </p:cNvPicPr>
          <p:nvPr/>
        </p:nvPicPr>
        <p:blipFill>
          <a:blip r:embed="rId4" cstate="print"/>
          <a:stretch>
            <a:fillRect/>
          </a:stretch>
        </p:blipFill>
        <p:spPr>
          <a:xfrm>
            <a:off x="5643570" y="5631053"/>
            <a:ext cx="3163250" cy="869552"/>
          </a:xfrm>
          <a:prstGeom prst="rect">
            <a:avLst/>
          </a:prstGeom>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3547" y="899048"/>
            <a:ext cx="8343273" cy="47320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899592" y="404664"/>
            <a:ext cx="6840760" cy="461665"/>
          </a:xfrm>
          <a:prstGeom prst="rect">
            <a:avLst/>
          </a:prstGeom>
          <a:noFill/>
        </p:spPr>
        <p:txBody>
          <a:bodyPr wrap="square" rtlCol="0">
            <a:spAutoFit/>
          </a:bodyPr>
          <a:lstStyle/>
          <a:p>
            <a:pPr algn="ctr"/>
            <a:r>
              <a:rPr lang="ka-GE" sz="2400" b="1" dirty="0" smtClean="0"/>
              <a:t>პროექტის ორგანიზაციული სტრუქტურა</a:t>
            </a:r>
            <a:endParaRPr lang="ru-RU" sz="2400" b="1" dirty="0"/>
          </a:p>
        </p:txBody>
      </p:sp>
    </p:spTree>
    <p:extLst>
      <p:ext uri="{BB962C8B-B14F-4D97-AF65-F5344CB8AC3E}">
        <p14:creationId xmlns:p14="http://schemas.microsoft.com/office/powerpoint/2010/main" val="2531003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orizontal_RGB_600"/>
          <p:cNvPicPr/>
          <p:nvPr/>
        </p:nvPicPr>
        <p:blipFill>
          <a:blip r:embed="rId2" cstate="print">
            <a:clrChange>
              <a:clrFrom>
                <a:srgbClr val="FFFFFF"/>
              </a:clrFrom>
              <a:clrTo>
                <a:srgbClr val="FFFFFF">
                  <a:alpha val="0"/>
                </a:srgbClr>
              </a:clrTo>
            </a:clrChange>
          </a:blip>
          <a:srcRect/>
          <a:stretch>
            <a:fillRect/>
          </a:stretch>
        </p:blipFill>
        <p:spPr bwMode="auto">
          <a:xfrm>
            <a:off x="428596" y="5786454"/>
            <a:ext cx="2214578" cy="766762"/>
          </a:xfrm>
          <a:prstGeom prst="rect">
            <a:avLst/>
          </a:prstGeom>
          <a:noFill/>
        </p:spPr>
      </p:pic>
      <p:pic>
        <p:nvPicPr>
          <p:cNvPr id="7" name="Рисунок 1" descr="Описание: Macintosh HD:Users:anna:Documents:_MY DOCUMENTS:_iccn:publications:ICCN-LOGO-.jpg"/>
          <p:cNvPicPr/>
          <p:nvPr/>
        </p:nvPicPr>
        <p:blipFill>
          <a:blip r:embed="rId3" cstate="print"/>
          <a:srcRect/>
          <a:stretch>
            <a:fillRect/>
          </a:stretch>
        </p:blipFill>
        <p:spPr bwMode="auto">
          <a:xfrm>
            <a:off x="3428992" y="5500702"/>
            <a:ext cx="1558639" cy="1090500"/>
          </a:xfrm>
          <a:prstGeom prst="rect">
            <a:avLst/>
          </a:prstGeom>
          <a:noFill/>
          <a:ln w="9525">
            <a:noFill/>
            <a:miter lim="800000"/>
            <a:headEnd/>
            <a:tailEnd/>
          </a:ln>
        </p:spPr>
      </p:pic>
      <p:pic>
        <p:nvPicPr>
          <p:cNvPr id="9" name="Picture 8" descr="mercycorps_logo_red.png"/>
          <p:cNvPicPr>
            <a:picLocks noChangeAspect="1"/>
          </p:cNvPicPr>
          <p:nvPr/>
        </p:nvPicPr>
        <p:blipFill>
          <a:blip r:embed="rId4" cstate="print"/>
          <a:stretch>
            <a:fillRect/>
          </a:stretch>
        </p:blipFill>
        <p:spPr>
          <a:xfrm>
            <a:off x="5643570" y="5631053"/>
            <a:ext cx="3163250" cy="869552"/>
          </a:xfrm>
          <a:prstGeom prst="rect">
            <a:avLst/>
          </a:prstGeom>
        </p:spPr>
      </p:pic>
      <p:sp>
        <p:nvSpPr>
          <p:cNvPr id="5" name="TextBox 4"/>
          <p:cNvSpPr txBox="1"/>
          <p:nvPr/>
        </p:nvSpPr>
        <p:spPr>
          <a:xfrm>
            <a:off x="539552" y="0"/>
            <a:ext cx="8104414" cy="6124754"/>
          </a:xfrm>
          <a:prstGeom prst="rect">
            <a:avLst/>
          </a:prstGeom>
          <a:noFill/>
        </p:spPr>
        <p:txBody>
          <a:bodyPr wrap="square" rtlCol="0">
            <a:spAutoFit/>
          </a:bodyPr>
          <a:lstStyle/>
          <a:p>
            <a:pPr algn="just">
              <a:lnSpc>
                <a:spcPct val="200000"/>
              </a:lnSpc>
            </a:pPr>
            <a:r>
              <a:rPr lang="ka-GE" sz="2800" b="1" dirty="0" smtClean="0"/>
              <a:t>პროექტის გეგმები:</a:t>
            </a:r>
          </a:p>
          <a:p>
            <a:pPr marL="342900" indent="-342900" algn="just">
              <a:lnSpc>
                <a:spcPct val="150000"/>
              </a:lnSpc>
              <a:buFont typeface="Arial" pitchFamily="34" charset="0"/>
              <a:buChar char="•"/>
            </a:pPr>
            <a:r>
              <a:rPr lang="ka-GE" sz="2400" dirty="0" smtClean="0"/>
              <a:t>ქალთა ოთახის რემონტი ნინოწმინდაში;</a:t>
            </a:r>
          </a:p>
          <a:p>
            <a:pPr marL="342900" indent="-342900" algn="just">
              <a:lnSpc>
                <a:spcPct val="150000"/>
              </a:lnSpc>
              <a:buFont typeface="Arial" pitchFamily="34" charset="0"/>
              <a:buChar char="•"/>
            </a:pPr>
            <a:r>
              <a:rPr lang="ka-GE" sz="2400" dirty="0" smtClean="0"/>
              <a:t>ოთახის გახსნის ცერემონიალი და </a:t>
            </a:r>
            <a:r>
              <a:rPr lang="en-US" sz="2400" dirty="0" smtClean="0"/>
              <a:t>PR</a:t>
            </a:r>
            <a:r>
              <a:rPr lang="ka-GE" sz="2400" dirty="0"/>
              <a:t> </a:t>
            </a:r>
            <a:r>
              <a:rPr lang="ka-GE" sz="2400" dirty="0" smtClean="0"/>
              <a:t>ღონისძიებები;</a:t>
            </a:r>
          </a:p>
          <a:p>
            <a:pPr marL="342900" indent="-342900" algn="just">
              <a:lnSpc>
                <a:spcPct val="150000"/>
              </a:lnSpc>
              <a:buFont typeface="Arial" pitchFamily="34" charset="0"/>
              <a:buChar char="•"/>
            </a:pPr>
            <a:r>
              <a:rPr lang="ka-GE" sz="2400" dirty="0" smtClean="0"/>
              <a:t>ტრენინგები არსებულ ქალთა ოთახებში;</a:t>
            </a:r>
          </a:p>
          <a:p>
            <a:pPr marL="342900" indent="-342900" algn="just">
              <a:lnSpc>
                <a:spcPct val="150000"/>
              </a:lnSpc>
              <a:buFont typeface="Arial" pitchFamily="34" charset="0"/>
              <a:buChar char="•"/>
            </a:pPr>
            <a:r>
              <a:rPr lang="ka-GE" sz="2400" dirty="0" smtClean="0"/>
              <a:t>კერძო სექტორთან თანამშრომლობა;</a:t>
            </a:r>
          </a:p>
          <a:p>
            <a:pPr marL="342900" indent="-342900" algn="just">
              <a:lnSpc>
                <a:spcPct val="150000"/>
              </a:lnSpc>
              <a:buFont typeface="Arial" pitchFamily="34" charset="0"/>
              <a:buChar char="•"/>
            </a:pPr>
            <a:r>
              <a:rPr lang="ka-GE" sz="2400" dirty="0" smtClean="0"/>
              <a:t>ფონდის სტრატეგიის შექმნა;</a:t>
            </a:r>
          </a:p>
          <a:p>
            <a:pPr marL="342900" indent="-342900" algn="just">
              <a:lnSpc>
                <a:spcPct val="150000"/>
              </a:lnSpc>
              <a:buFont typeface="Arial" pitchFamily="34" charset="0"/>
              <a:buChar char="•"/>
            </a:pPr>
            <a:r>
              <a:rPr lang="ka-GE" sz="2400" dirty="0" smtClean="0"/>
              <a:t>ქალთა ოთახების სივრცე/ რემონტი;</a:t>
            </a:r>
          </a:p>
          <a:p>
            <a:pPr marL="342900" indent="-342900" algn="just">
              <a:lnSpc>
                <a:spcPct val="150000"/>
              </a:lnSpc>
              <a:buFont typeface="Arial" pitchFamily="34" charset="0"/>
              <a:buChar char="•"/>
            </a:pPr>
            <a:r>
              <a:rPr lang="ka-GE" sz="2400" dirty="0" smtClean="0"/>
              <a:t>აქტიური თანამშრომლობა მსგავს პროექტებთან;</a:t>
            </a:r>
          </a:p>
          <a:p>
            <a:pPr marL="342900" indent="-342900" algn="just">
              <a:lnSpc>
                <a:spcPct val="150000"/>
              </a:lnSpc>
              <a:buFont typeface="Arial" pitchFamily="34" charset="0"/>
              <a:buChar char="•"/>
            </a:pPr>
            <a:r>
              <a:rPr lang="ka-GE" sz="2400" dirty="0" smtClean="0"/>
              <a:t>სხვა</a:t>
            </a:r>
            <a:endParaRPr lang="en-US" sz="2400" dirty="0"/>
          </a:p>
          <a:p>
            <a:pPr marL="342900" indent="-342900" algn="just">
              <a:lnSpc>
                <a:spcPct val="200000"/>
              </a:lnSpc>
              <a:buFont typeface="Arial" pitchFamily="34" charset="0"/>
              <a:buChar char="•"/>
            </a:pPr>
            <a:endParaRPr lang="ka-GE" sz="2400" dirty="0"/>
          </a:p>
        </p:txBody>
      </p:sp>
    </p:spTree>
    <p:extLst>
      <p:ext uri="{BB962C8B-B14F-4D97-AF65-F5344CB8AC3E}">
        <p14:creationId xmlns:p14="http://schemas.microsoft.com/office/powerpoint/2010/main" val="2531003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orizontal_RGB_600"/>
          <p:cNvPicPr/>
          <p:nvPr/>
        </p:nvPicPr>
        <p:blipFill>
          <a:blip r:embed="rId2" cstate="print">
            <a:clrChange>
              <a:clrFrom>
                <a:srgbClr val="FFFFFF"/>
              </a:clrFrom>
              <a:clrTo>
                <a:srgbClr val="FFFFFF">
                  <a:alpha val="0"/>
                </a:srgbClr>
              </a:clrTo>
            </a:clrChange>
          </a:blip>
          <a:srcRect/>
          <a:stretch>
            <a:fillRect/>
          </a:stretch>
        </p:blipFill>
        <p:spPr bwMode="auto">
          <a:xfrm>
            <a:off x="428596" y="5786454"/>
            <a:ext cx="2214578" cy="766762"/>
          </a:xfrm>
          <a:prstGeom prst="rect">
            <a:avLst/>
          </a:prstGeom>
          <a:noFill/>
        </p:spPr>
      </p:pic>
      <p:pic>
        <p:nvPicPr>
          <p:cNvPr id="7" name="Рисунок 1" descr="Описание: Macintosh HD:Users:anna:Documents:_MY DOCUMENTS:_iccn:publications:ICCN-LOGO-.jpg"/>
          <p:cNvPicPr/>
          <p:nvPr/>
        </p:nvPicPr>
        <p:blipFill>
          <a:blip r:embed="rId3" cstate="print"/>
          <a:srcRect/>
          <a:stretch>
            <a:fillRect/>
          </a:stretch>
        </p:blipFill>
        <p:spPr bwMode="auto">
          <a:xfrm>
            <a:off x="3428992" y="5500702"/>
            <a:ext cx="1558639" cy="1090500"/>
          </a:xfrm>
          <a:prstGeom prst="rect">
            <a:avLst/>
          </a:prstGeom>
          <a:noFill/>
          <a:ln w="9525">
            <a:noFill/>
            <a:miter lim="800000"/>
            <a:headEnd/>
            <a:tailEnd/>
          </a:ln>
        </p:spPr>
      </p:pic>
      <p:pic>
        <p:nvPicPr>
          <p:cNvPr id="9" name="Picture 8" descr="mercycorps_logo_red.png"/>
          <p:cNvPicPr>
            <a:picLocks noChangeAspect="1"/>
          </p:cNvPicPr>
          <p:nvPr/>
        </p:nvPicPr>
        <p:blipFill>
          <a:blip r:embed="rId4" cstate="print"/>
          <a:stretch>
            <a:fillRect/>
          </a:stretch>
        </p:blipFill>
        <p:spPr>
          <a:xfrm>
            <a:off x="5643570" y="5631053"/>
            <a:ext cx="3163250" cy="869552"/>
          </a:xfrm>
          <a:prstGeom prst="rect">
            <a:avLst/>
          </a:prstGeom>
        </p:spPr>
      </p:pic>
      <p:sp>
        <p:nvSpPr>
          <p:cNvPr id="5" name="TextBox 4"/>
          <p:cNvSpPr txBox="1"/>
          <p:nvPr/>
        </p:nvSpPr>
        <p:spPr>
          <a:xfrm>
            <a:off x="323528" y="692696"/>
            <a:ext cx="8320438" cy="4339650"/>
          </a:xfrm>
          <a:prstGeom prst="rect">
            <a:avLst/>
          </a:prstGeom>
          <a:noFill/>
        </p:spPr>
        <p:txBody>
          <a:bodyPr wrap="square" rtlCol="0">
            <a:spAutoFit/>
          </a:bodyPr>
          <a:lstStyle/>
          <a:p>
            <a:pPr algn="ctr">
              <a:lnSpc>
                <a:spcPct val="200000"/>
              </a:lnSpc>
            </a:pPr>
            <a:r>
              <a:rPr lang="ka-GE" sz="3400" b="1" dirty="0"/>
              <a:t>განათლებისა და სკოლების </a:t>
            </a:r>
            <a:r>
              <a:rPr lang="ka-GE" sz="3400" b="1" dirty="0" smtClean="0"/>
              <a:t>კომპონენტი</a:t>
            </a:r>
          </a:p>
          <a:p>
            <a:pPr algn="ctr"/>
            <a:endParaRPr lang="ka-GE" sz="3200" dirty="0" smtClean="0">
              <a:solidFill>
                <a:schemeClr val="accent1"/>
              </a:solidFill>
            </a:endParaRPr>
          </a:p>
          <a:p>
            <a:pPr algn="ctr"/>
            <a:endParaRPr lang="ka-GE" sz="3200" dirty="0">
              <a:solidFill>
                <a:schemeClr val="accent1"/>
              </a:solidFill>
            </a:endParaRPr>
          </a:p>
          <a:p>
            <a:pPr algn="ctr"/>
            <a:r>
              <a:rPr lang="ka-GE" sz="3200" dirty="0" smtClean="0">
                <a:solidFill>
                  <a:schemeClr val="accent1"/>
                </a:solidFill>
              </a:rPr>
              <a:t>ნანა </a:t>
            </a:r>
            <a:r>
              <a:rPr lang="ka-GE" sz="3200" dirty="0">
                <a:solidFill>
                  <a:schemeClr val="accent1"/>
                </a:solidFill>
              </a:rPr>
              <a:t>ბერეკაშვილი</a:t>
            </a:r>
          </a:p>
          <a:p>
            <a:pPr algn="ctr"/>
            <a:r>
              <a:rPr lang="ka-GE" sz="2800" b="1" i="1" dirty="0"/>
              <a:t>განათლებისა და სკოლების კომპონენტის კოორდინატორი</a:t>
            </a:r>
            <a:endParaRPr lang="en-US" sz="2800" b="1" i="1" dirty="0"/>
          </a:p>
          <a:p>
            <a:pPr algn="just">
              <a:lnSpc>
                <a:spcPct val="200000"/>
              </a:lnSpc>
            </a:pPr>
            <a:endParaRPr lang="ka-GE" sz="2400" dirty="0"/>
          </a:p>
        </p:txBody>
      </p:sp>
    </p:spTree>
    <p:extLst>
      <p:ext uri="{BB962C8B-B14F-4D97-AF65-F5344CB8AC3E}">
        <p14:creationId xmlns:p14="http://schemas.microsoft.com/office/powerpoint/2010/main" val="2531003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orizontal_RGB_600"/>
          <p:cNvPicPr/>
          <p:nvPr/>
        </p:nvPicPr>
        <p:blipFill>
          <a:blip r:embed="rId2" cstate="print">
            <a:clrChange>
              <a:clrFrom>
                <a:srgbClr val="FFFFFF"/>
              </a:clrFrom>
              <a:clrTo>
                <a:srgbClr val="FFFFFF">
                  <a:alpha val="0"/>
                </a:srgbClr>
              </a:clrTo>
            </a:clrChange>
          </a:blip>
          <a:srcRect/>
          <a:stretch>
            <a:fillRect/>
          </a:stretch>
        </p:blipFill>
        <p:spPr bwMode="auto">
          <a:xfrm>
            <a:off x="428596" y="5786454"/>
            <a:ext cx="2214578" cy="766762"/>
          </a:xfrm>
          <a:prstGeom prst="rect">
            <a:avLst/>
          </a:prstGeom>
          <a:noFill/>
        </p:spPr>
      </p:pic>
      <p:pic>
        <p:nvPicPr>
          <p:cNvPr id="7" name="Рисунок 1" descr="Описание: Macintosh HD:Users:anna:Documents:_MY DOCUMENTS:_iccn:publications:ICCN-LOGO-.jpg"/>
          <p:cNvPicPr/>
          <p:nvPr/>
        </p:nvPicPr>
        <p:blipFill>
          <a:blip r:embed="rId3" cstate="print"/>
          <a:srcRect/>
          <a:stretch>
            <a:fillRect/>
          </a:stretch>
        </p:blipFill>
        <p:spPr bwMode="auto">
          <a:xfrm>
            <a:off x="3428992" y="5500702"/>
            <a:ext cx="1558639" cy="1090500"/>
          </a:xfrm>
          <a:prstGeom prst="rect">
            <a:avLst/>
          </a:prstGeom>
          <a:noFill/>
          <a:ln w="9525">
            <a:noFill/>
            <a:miter lim="800000"/>
            <a:headEnd/>
            <a:tailEnd/>
          </a:ln>
        </p:spPr>
      </p:pic>
      <p:pic>
        <p:nvPicPr>
          <p:cNvPr id="9" name="Picture 8" descr="mercycorps_logo_red.png"/>
          <p:cNvPicPr>
            <a:picLocks noChangeAspect="1"/>
          </p:cNvPicPr>
          <p:nvPr/>
        </p:nvPicPr>
        <p:blipFill>
          <a:blip r:embed="rId4" cstate="print"/>
          <a:stretch>
            <a:fillRect/>
          </a:stretch>
        </p:blipFill>
        <p:spPr>
          <a:xfrm>
            <a:off x="5643570" y="5631053"/>
            <a:ext cx="3163250" cy="869552"/>
          </a:xfrm>
          <a:prstGeom prst="rect">
            <a:avLst/>
          </a:prstGeom>
        </p:spPr>
      </p:pic>
      <p:sp>
        <p:nvSpPr>
          <p:cNvPr id="5" name="TextBox 4"/>
          <p:cNvSpPr txBox="1"/>
          <p:nvPr/>
        </p:nvSpPr>
        <p:spPr>
          <a:xfrm>
            <a:off x="428596" y="260648"/>
            <a:ext cx="8215370" cy="7417415"/>
          </a:xfrm>
          <a:prstGeom prst="rect">
            <a:avLst/>
          </a:prstGeom>
          <a:noFill/>
        </p:spPr>
        <p:txBody>
          <a:bodyPr wrap="square" rtlCol="0">
            <a:spAutoFit/>
          </a:bodyPr>
          <a:lstStyle/>
          <a:p>
            <a:pPr algn="just"/>
            <a:r>
              <a:rPr lang="ka-GE" sz="2800" b="1" dirty="0"/>
              <a:t>სტრატეგიული საკითხები </a:t>
            </a:r>
            <a:r>
              <a:rPr lang="ka-GE" sz="2800" b="1" dirty="0" smtClean="0"/>
              <a:t>პროექტის პირველი ფაზისთვის (</a:t>
            </a:r>
            <a:r>
              <a:rPr lang="ka-GE" sz="2800" b="1" dirty="0"/>
              <a:t>6 თვე</a:t>
            </a:r>
            <a:r>
              <a:rPr lang="ka-GE" sz="2800" b="1" dirty="0" smtClean="0"/>
              <a:t>)</a:t>
            </a:r>
          </a:p>
          <a:p>
            <a:pPr marL="514350" indent="-514350" algn="just">
              <a:lnSpc>
                <a:spcPct val="150000"/>
              </a:lnSpc>
              <a:buFont typeface="Arial" pitchFamily="34" charset="0"/>
              <a:buChar char="•"/>
            </a:pPr>
            <a:r>
              <a:rPr lang="ka-GE" sz="2400" dirty="0"/>
              <a:t>მემორანდუმი განათლების სამინისტროსთან</a:t>
            </a:r>
          </a:p>
          <a:p>
            <a:pPr marL="514350" indent="-514350" algn="just">
              <a:lnSpc>
                <a:spcPct val="150000"/>
              </a:lnSpc>
              <a:buFont typeface="Arial" pitchFamily="34" charset="0"/>
              <a:buChar char="•"/>
            </a:pPr>
            <a:r>
              <a:rPr lang="ka-GE" sz="2400" dirty="0"/>
              <a:t>სკოლებისა და </a:t>
            </a:r>
            <a:r>
              <a:rPr lang="en-US" sz="2400" dirty="0"/>
              <a:t>focal point-</a:t>
            </a:r>
            <a:r>
              <a:rPr lang="ka-GE" sz="2400" dirty="0"/>
              <a:t>ების შერჩევა </a:t>
            </a:r>
          </a:p>
          <a:p>
            <a:pPr marL="514350" indent="-514350" algn="just">
              <a:lnSpc>
                <a:spcPct val="150000"/>
              </a:lnSpc>
              <a:buFont typeface="Arial" pitchFamily="34" charset="0"/>
              <a:buChar char="•"/>
            </a:pPr>
            <a:r>
              <a:rPr lang="ka-GE" sz="2400" dirty="0"/>
              <a:t>საბაზისო კვლევის ჩატარება</a:t>
            </a:r>
          </a:p>
          <a:p>
            <a:pPr marL="514350" indent="-514350" algn="just">
              <a:lnSpc>
                <a:spcPct val="150000"/>
              </a:lnSpc>
              <a:buFont typeface="Arial" pitchFamily="34" charset="0"/>
              <a:buChar char="•"/>
            </a:pPr>
            <a:r>
              <a:rPr lang="ka-GE" sz="2400" dirty="0"/>
              <a:t>პროექტის “ქალთა ოთახებისა” და “ფონდის” საქმიანობასთან კოორდინაცია</a:t>
            </a:r>
          </a:p>
          <a:p>
            <a:pPr marL="514350" indent="-514350" algn="just">
              <a:lnSpc>
                <a:spcPct val="150000"/>
              </a:lnSpc>
              <a:buFont typeface="Arial" pitchFamily="34" charset="0"/>
              <a:buChar char="•"/>
            </a:pPr>
            <a:r>
              <a:rPr lang="ka-GE" sz="2400" dirty="0"/>
              <a:t>წინამორბედი პროექტებიდან ინფორმაციული და ქსელური რესურსების გამოყენება</a:t>
            </a:r>
          </a:p>
          <a:p>
            <a:pPr marL="514350" indent="-514350" algn="just">
              <a:lnSpc>
                <a:spcPct val="150000"/>
              </a:lnSpc>
              <a:buFont typeface="Arial" pitchFamily="34" charset="0"/>
              <a:buChar char="•"/>
            </a:pPr>
            <a:r>
              <a:rPr lang="ka-GE" sz="2400" dirty="0"/>
              <a:t>გენდერულ პოლიტიკასთან შესაბამისობის გამოყენება</a:t>
            </a:r>
          </a:p>
          <a:p>
            <a:pPr algn="just">
              <a:lnSpc>
                <a:spcPct val="200000"/>
              </a:lnSpc>
            </a:pPr>
            <a:endParaRPr lang="en-US" sz="2400" dirty="0"/>
          </a:p>
          <a:p>
            <a:pPr marL="342900" indent="-342900" algn="just">
              <a:lnSpc>
                <a:spcPct val="200000"/>
              </a:lnSpc>
              <a:buFont typeface="Arial" pitchFamily="34" charset="0"/>
              <a:buChar char="•"/>
            </a:pPr>
            <a:endParaRPr lang="ka-GE" sz="2400" dirty="0"/>
          </a:p>
        </p:txBody>
      </p:sp>
    </p:spTree>
    <p:extLst>
      <p:ext uri="{BB962C8B-B14F-4D97-AF65-F5344CB8AC3E}">
        <p14:creationId xmlns:p14="http://schemas.microsoft.com/office/powerpoint/2010/main" val="2531003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orizontal_RGB_600"/>
          <p:cNvPicPr/>
          <p:nvPr/>
        </p:nvPicPr>
        <p:blipFill>
          <a:blip r:embed="rId2" cstate="print">
            <a:clrChange>
              <a:clrFrom>
                <a:srgbClr val="FFFFFF"/>
              </a:clrFrom>
              <a:clrTo>
                <a:srgbClr val="FFFFFF">
                  <a:alpha val="0"/>
                </a:srgbClr>
              </a:clrTo>
            </a:clrChange>
          </a:blip>
          <a:srcRect/>
          <a:stretch>
            <a:fillRect/>
          </a:stretch>
        </p:blipFill>
        <p:spPr bwMode="auto">
          <a:xfrm>
            <a:off x="428596" y="5786454"/>
            <a:ext cx="2214578" cy="766762"/>
          </a:xfrm>
          <a:prstGeom prst="rect">
            <a:avLst/>
          </a:prstGeom>
          <a:noFill/>
        </p:spPr>
      </p:pic>
      <p:pic>
        <p:nvPicPr>
          <p:cNvPr id="7" name="Рисунок 1" descr="Описание: Macintosh HD:Users:anna:Documents:_MY DOCUMENTS:_iccn:publications:ICCN-LOGO-.jpg"/>
          <p:cNvPicPr/>
          <p:nvPr/>
        </p:nvPicPr>
        <p:blipFill>
          <a:blip r:embed="rId3" cstate="print"/>
          <a:srcRect/>
          <a:stretch>
            <a:fillRect/>
          </a:stretch>
        </p:blipFill>
        <p:spPr bwMode="auto">
          <a:xfrm>
            <a:off x="3428992" y="5500702"/>
            <a:ext cx="1558639" cy="1090500"/>
          </a:xfrm>
          <a:prstGeom prst="rect">
            <a:avLst/>
          </a:prstGeom>
          <a:noFill/>
          <a:ln w="9525">
            <a:noFill/>
            <a:miter lim="800000"/>
            <a:headEnd/>
            <a:tailEnd/>
          </a:ln>
        </p:spPr>
      </p:pic>
      <p:pic>
        <p:nvPicPr>
          <p:cNvPr id="9" name="Picture 8" descr="mercycorps_logo_red.png"/>
          <p:cNvPicPr>
            <a:picLocks noChangeAspect="1"/>
          </p:cNvPicPr>
          <p:nvPr/>
        </p:nvPicPr>
        <p:blipFill>
          <a:blip r:embed="rId4" cstate="print"/>
          <a:stretch>
            <a:fillRect/>
          </a:stretch>
        </p:blipFill>
        <p:spPr>
          <a:xfrm>
            <a:off x="5643570" y="5631053"/>
            <a:ext cx="3163250" cy="869552"/>
          </a:xfrm>
          <a:prstGeom prst="rect">
            <a:avLst/>
          </a:prstGeom>
        </p:spPr>
      </p:pic>
      <p:sp>
        <p:nvSpPr>
          <p:cNvPr id="5" name="TextBox 4"/>
          <p:cNvSpPr txBox="1"/>
          <p:nvPr/>
        </p:nvSpPr>
        <p:spPr>
          <a:xfrm>
            <a:off x="625420" y="400364"/>
            <a:ext cx="8001056" cy="4832092"/>
          </a:xfrm>
          <a:prstGeom prst="rect">
            <a:avLst/>
          </a:prstGeom>
          <a:noFill/>
        </p:spPr>
        <p:txBody>
          <a:bodyPr wrap="square" rtlCol="0">
            <a:spAutoFit/>
          </a:bodyPr>
          <a:lstStyle/>
          <a:p>
            <a:pPr algn="just">
              <a:lnSpc>
                <a:spcPct val="200000"/>
              </a:lnSpc>
            </a:pPr>
            <a:r>
              <a:rPr lang="ka-GE" sz="2800" b="1" dirty="0"/>
              <a:t>ახალი შესაძლებლობები გოგონებისთვის </a:t>
            </a:r>
            <a:endParaRPr lang="ka-GE" sz="2800" b="1" dirty="0" smtClean="0"/>
          </a:p>
          <a:p>
            <a:pPr marL="342900" indent="-342900" algn="just">
              <a:lnSpc>
                <a:spcPct val="150000"/>
              </a:lnSpc>
              <a:buFont typeface="Arial" pitchFamily="34" charset="0"/>
              <a:buChar char="•"/>
            </a:pPr>
            <a:r>
              <a:rPr lang="ka-GE" sz="2400" dirty="0"/>
              <a:t>პროექტის მნიშვნელოვანი მიმართულებაა გოგონებისთვის განვითარების </a:t>
            </a:r>
            <a:r>
              <a:rPr lang="ka-GE" sz="2400" dirty="0" smtClean="0"/>
              <a:t>შესაძლებლობებისა </a:t>
            </a:r>
            <a:r>
              <a:rPr lang="ka-GE" sz="2400" dirty="0"/>
              <a:t>და ახალი სამომავლო </a:t>
            </a:r>
            <a:r>
              <a:rPr lang="ka-GE" sz="2400" dirty="0" smtClean="0"/>
              <a:t>პერსპექტივების </a:t>
            </a:r>
            <a:r>
              <a:rPr lang="ka-GE" sz="2400" dirty="0"/>
              <a:t>შექმნა. </a:t>
            </a:r>
          </a:p>
          <a:p>
            <a:pPr marL="342900" indent="-342900" algn="just">
              <a:lnSpc>
                <a:spcPct val="150000"/>
              </a:lnSpc>
              <a:buFont typeface="Arial" pitchFamily="34" charset="0"/>
              <a:buChar char="•"/>
            </a:pPr>
            <a:r>
              <a:rPr lang="ka-GE" sz="2400" dirty="0"/>
              <a:t>კომპონენტში ძირითადი თანამშრომლობა ზოგადსაგანმანათლებლო სკოლებთან  და განათლების ადგილობრივ </a:t>
            </a:r>
            <a:r>
              <a:rPr lang="ka-GE" sz="2400" dirty="0" smtClean="0"/>
              <a:t>რესურს-ცენტრებთან. </a:t>
            </a:r>
            <a:endParaRPr lang="en-US" sz="2400" dirty="0"/>
          </a:p>
          <a:p>
            <a:pPr marL="342900" indent="-342900" algn="just">
              <a:lnSpc>
                <a:spcPct val="150000"/>
              </a:lnSpc>
              <a:buFont typeface="Arial" pitchFamily="34" charset="0"/>
              <a:buChar char="•"/>
            </a:pPr>
            <a:endParaRPr lang="ka-GE" sz="2400" dirty="0"/>
          </a:p>
        </p:txBody>
      </p:sp>
    </p:spTree>
    <p:extLst>
      <p:ext uri="{BB962C8B-B14F-4D97-AF65-F5344CB8AC3E}">
        <p14:creationId xmlns:p14="http://schemas.microsoft.com/office/powerpoint/2010/main" val="299566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orizontal_RGB_600"/>
          <p:cNvPicPr/>
          <p:nvPr/>
        </p:nvPicPr>
        <p:blipFill>
          <a:blip r:embed="rId2" cstate="print">
            <a:clrChange>
              <a:clrFrom>
                <a:srgbClr val="FFFFFF"/>
              </a:clrFrom>
              <a:clrTo>
                <a:srgbClr val="FFFFFF">
                  <a:alpha val="0"/>
                </a:srgbClr>
              </a:clrTo>
            </a:clrChange>
          </a:blip>
          <a:srcRect/>
          <a:stretch>
            <a:fillRect/>
          </a:stretch>
        </p:blipFill>
        <p:spPr bwMode="auto">
          <a:xfrm>
            <a:off x="428596" y="5786454"/>
            <a:ext cx="2214578" cy="766762"/>
          </a:xfrm>
          <a:prstGeom prst="rect">
            <a:avLst/>
          </a:prstGeom>
          <a:noFill/>
        </p:spPr>
      </p:pic>
      <p:pic>
        <p:nvPicPr>
          <p:cNvPr id="7" name="Рисунок 1" descr="Описание: Macintosh HD:Users:anna:Documents:_MY DOCUMENTS:_iccn:publications:ICCN-LOGO-.jpg"/>
          <p:cNvPicPr/>
          <p:nvPr/>
        </p:nvPicPr>
        <p:blipFill>
          <a:blip r:embed="rId3" cstate="print"/>
          <a:srcRect/>
          <a:stretch>
            <a:fillRect/>
          </a:stretch>
        </p:blipFill>
        <p:spPr bwMode="auto">
          <a:xfrm>
            <a:off x="3428992" y="5500702"/>
            <a:ext cx="1558639" cy="1090500"/>
          </a:xfrm>
          <a:prstGeom prst="rect">
            <a:avLst/>
          </a:prstGeom>
          <a:noFill/>
          <a:ln w="9525">
            <a:noFill/>
            <a:miter lim="800000"/>
            <a:headEnd/>
            <a:tailEnd/>
          </a:ln>
        </p:spPr>
      </p:pic>
      <p:pic>
        <p:nvPicPr>
          <p:cNvPr id="9" name="Picture 8" descr="mercycorps_logo_red.png"/>
          <p:cNvPicPr>
            <a:picLocks noChangeAspect="1"/>
          </p:cNvPicPr>
          <p:nvPr/>
        </p:nvPicPr>
        <p:blipFill>
          <a:blip r:embed="rId4" cstate="print"/>
          <a:stretch>
            <a:fillRect/>
          </a:stretch>
        </p:blipFill>
        <p:spPr>
          <a:xfrm>
            <a:off x="5643570" y="5631053"/>
            <a:ext cx="3163250" cy="869552"/>
          </a:xfrm>
          <a:prstGeom prst="rect">
            <a:avLst/>
          </a:prstGeom>
        </p:spPr>
      </p:pic>
      <p:sp>
        <p:nvSpPr>
          <p:cNvPr id="5" name="TextBox 4"/>
          <p:cNvSpPr txBox="1"/>
          <p:nvPr/>
        </p:nvSpPr>
        <p:spPr>
          <a:xfrm>
            <a:off x="323528" y="32456"/>
            <a:ext cx="8001056" cy="7201972"/>
          </a:xfrm>
          <a:prstGeom prst="rect">
            <a:avLst/>
          </a:prstGeom>
          <a:noFill/>
        </p:spPr>
        <p:txBody>
          <a:bodyPr wrap="square" rtlCol="0">
            <a:spAutoFit/>
          </a:bodyPr>
          <a:lstStyle/>
          <a:p>
            <a:pPr algn="just">
              <a:lnSpc>
                <a:spcPct val="150000"/>
              </a:lnSpc>
            </a:pPr>
            <a:r>
              <a:rPr lang="ka-GE" sz="2800" b="1" dirty="0"/>
              <a:t>სპეციფიკური </a:t>
            </a:r>
            <a:r>
              <a:rPr lang="ka-GE" sz="2800" b="1" dirty="0" smtClean="0"/>
              <a:t>მიზნები</a:t>
            </a:r>
          </a:p>
          <a:p>
            <a:pPr marL="342900" indent="-342900" algn="just">
              <a:lnSpc>
                <a:spcPct val="150000"/>
              </a:lnSpc>
              <a:buFont typeface="Arial" pitchFamily="34" charset="0"/>
              <a:buChar char="•"/>
            </a:pPr>
            <a:r>
              <a:rPr lang="ka-GE" sz="2400" dirty="0"/>
              <a:t>ყველა საქმიანობა  უნდა ემსახურებოდეს გოგონებისთვის შეზღუდული კარიერული არჩევანის პირობებში </a:t>
            </a:r>
            <a:r>
              <a:rPr lang="en-US" sz="2400" dirty="0"/>
              <a:t>a</a:t>
            </a:r>
            <a:r>
              <a:rPr lang="en-US" sz="2400" dirty="0" smtClean="0"/>
              <a:t>)</a:t>
            </a:r>
            <a:r>
              <a:rPr lang="ka-GE" sz="2400" dirty="0" smtClean="0"/>
              <a:t> წამახალისებელ </a:t>
            </a:r>
            <a:r>
              <a:rPr lang="ka-GE" sz="2400" dirty="0"/>
              <a:t>და ახალი შესაძლებლობების შექმნის იდეას და </a:t>
            </a:r>
            <a:r>
              <a:rPr lang="en-US" sz="2400" dirty="0"/>
              <a:t>b</a:t>
            </a:r>
            <a:r>
              <a:rPr lang="en-US" sz="2400" dirty="0" smtClean="0"/>
              <a:t>)</a:t>
            </a:r>
            <a:r>
              <a:rPr lang="ka-GE" sz="2400" dirty="0" smtClean="0"/>
              <a:t> სქესთა </a:t>
            </a:r>
            <a:r>
              <a:rPr lang="ka-GE" sz="2400" dirty="0"/>
              <a:t>თანასწორობის პრინციპების ცხოვრებაში გატარებას. </a:t>
            </a:r>
          </a:p>
          <a:p>
            <a:pPr marL="342900" indent="-342900" algn="just">
              <a:lnSpc>
                <a:spcPct val="150000"/>
              </a:lnSpc>
              <a:buFont typeface="Arial" pitchFamily="34" charset="0"/>
              <a:buChar char="•"/>
            </a:pPr>
            <a:r>
              <a:rPr lang="ka-GE" sz="2400" dirty="0"/>
              <a:t>პროექტისთვის მნიშვნელოვანია გოგონების თავისუფალი არჩევანის ხელის შემშლელი ფაქტორების ზემოქმედების გაცნობიერება და მათი დაძლევისკენ მიმართული საქმიანობები.</a:t>
            </a:r>
            <a:endParaRPr lang="en-US" sz="2400" dirty="0"/>
          </a:p>
          <a:p>
            <a:pPr algn="just">
              <a:lnSpc>
                <a:spcPct val="200000"/>
              </a:lnSpc>
            </a:pPr>
            <a:endParaRPr lang="en-US" sz="2400" dirty="0"/>
          </a:p>
          <a:p>
            <a:pPr marL="342900" indent="-342900" algn="just">
              <a:lnSpc>
                <a:spcPct val="200000"/>
              </a:lnSpc>
              <a:buFont typeface="Arial" pitchFamily="34" charset="0"/>
              <a:buChar char="•"/>
            </a:pPr>
            <a:endParaRPr lang="ka-GE" sz="2400" dirty="0"/>
          </a:p>
        </p:txBody>
      </p:sp>
    </p:spTree>
    <p:extLst>
      <p:ext uri="{BB962C8B-B14F-4D97-AF65-F5344CB8AC3E}">
        <p14:creationId xmlns:p14="http://schemas.microsoft.com/office/powerpoint/2010/main" val="299566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orizontal_RGB_600"/>
          <p:cNvPicPr/>
          <p:nvPr/>
        </p:nvPicPr>
        <p:blipFill>
          <a:blip r:embed="rId2" cstate="print">
            <a:clrChange>
              <a:clrFrom>
                <a:srgbClr val="FFFFFF"/>
              </a:clrFrom>
              <a:clrTo>
                <a:srgbClr val="FFFFFF">
                  <a:alpha val="0"/>
                </a:srgbClr>
              </a:clrTo>
            </a:clrChange>
          </a:blip>
          <a:srcRect/>
          <a:stretch>
            <a:fillRect/>
          </a:stretch>
        </p:blipFill>
        <p:spPr bwMode="auto">
          <a:xfrm>
            <a:off x="428596" y="5786454"/>
            <a:ext cx="2214578" cy="766762"/>
          </a:xfrm>
          <a:prstGeom prst="rect">
            <a:avLst/>
          </a:prstGeom>
          <a:noFill/>
        </p:spPr>
      </p:pic>
      <p:pic>
        <p:nvPicPr>
          <p:cNvPr id="7" name="Рисунок 1" descr="Описание: Macintosh HD:Users:anna:Documents:_MY DOCUMENTS:_iccn:publications:ICCN-LOGO-.jpg"/>
          <p:cNvPicPr/>
          <p:nvPr/>
        </p:nvPicPr>
        <p:blipFill>
          <a:blip r:embed="rId3" cstate="print"/>
          <a:srcRect/>
          <a:stretch>
            <a:fillRect/>
          </a:stretch>
        </p:blipFill>
        <p:spPr bwMode="auto">
          <a:xfrm>
            <a:off x="3428992" y="5500702"/>
            <a:ext cx="1558639" cy="1090500"/>
          </a:xfrm>
          <a:prstGeom prst="rect">
            <a:avLst/>
          </a:prstGeom>
          <a:noFill/>
          <a:ln w="9525">
            <a:noFill/>
            <a:miter lim="800000"/>
            <a:headEnd/>
            <a:tailEnd/>
          </a:ln>
        </p:spPr>
      </p:pic>
      <p:pic>
        <p:nvPicPr>
          <p:cNvPr id="9" name="Picture 8" descr="mercycorps_logo_red.png"/>
          <p:cNvPicPr>
            <a:picLocks noChangeAspect="1"/>
          </p:cNvPicPr>
          <p:nvPr/>
        </p:nvPicPr>
        <p:blipFill>
          <a:blip r:embed="rId4" cstate="print"/>
          <a:stretch>
            <a:fillRect/>
          </a:stretch>
        </p:blipFill>
        <p:spPr>
          <a:xfrm>
            <a:off x="5643570" y="5631053"/>
            <a:ext cx="3163250" cy="869552"/>
          </a:xfrm>
          <a:prstGeom prst="rect">
            <a:avLst/>
          </a:prstGeom>
        </p:spPr>
      </p:pic>
      <p:sp>
        <p:nvSpPr>
          <p:cNvPr id="5" name="TextBox 4"/>
          <p:cNvSpPr txBox="1"/>
          <p:nvPr/>
        </p:nvSpPr>
        <p:spPr>
          <a:xfrm>
            <a:off x="323528" y="144739"/>
            <a:ext cx="8483292" cy="5570756"/>
          </a:xfrm>
          <a:prstGeom prst="rect">
            <a:avLst/>
          </a:prstGeom>
          <a:noFill/>
        </p:spPr>
        <p:txBody>
          <a:bodyPr wrap="square" rtlCol="0">
            <a:spAutoFit/>
          </a:bodyPr>
          <a:lstStyle/>
          <a:p>
            <a:pPr algn="just">
              <a:lnSpc>
                <a:spcPct val="200000"/>
              </a:lnSpc>
            </a:pPr>
            <a:r>
              <a:rPr lang="ka-GE" sz="2800" b="1" dirty="0" smtClean="0"/>
              <a:t>პედაგოგთა ჩართულობა</a:t>
            </a:r>
          </a:p>
          <a:p>
            <a:pPr marL="342900" indent="-342900" algn="just">
              <a:lnSpc>
                <a:spcPct val="150000"/>
              </a:lnSpc>
              <a:buFont typeface="Arial" pitchFamily="34" charset="0"/>
              <a:buChar char="•"/>
            </a:pPr>
            <a:r>
              <a:rPr lang="ka-GE" sz="2400" dirty="0"/>
              <a:t>პროექტით განსაზღვრულია მასწავლებელთა სპეციალური კვალიფიკაციის ამაღლების ტრენინგები გენდერული თანასწორობისა და გოგონებისთვის განვითარების შესაძლებლობების შექმნის თემაზე; </a:t>
            </a:r>
            <a:endParaRPr lang="ka-GE" sz="2400" dirty="0" smtClean="0"/>
          </a:p>
          <a:p>
            <a:pPr algn="just">
              <a:lnSpc>
                <a:spcPct val="150000"/>
              </a:lnSpc>
            </a:pPr>
            <a:r>
              <a:rPr lang="ka-GE" sz="2400" dirty="0" smtClean="0"/>
              <a:t>  </a:t>
            </a:r>
            <a:endParaRPr lang="en-US" sz="2400" dirty="0"/>
          </a:p>
          <a:p>
            <a:pPr marL="342900" indent="-342900" algn="just">
              <a:lnSpc>
                <a:spcPct val="150000"/>
              </a:lnSpc>
              <a:buFont typeface="Arial" pitchFamily="34" charset="0"/>
              <a:buChar char="•"/>
            </a:pPr>
            <a:r>
              <a:rPr lang="ka-GE" sz="2400" dirty="0"/>
              <a:t>სკოლებში მათ მიერვე ინიცირებული საქმიანობების გაძღოლა და მხარდაჭერა. </a:t>
            </a:r>
            <a:endParaRPr lang="en-US" sz="2400" dirty="0"/>
          </a:p>
          <a:p>
            <a:pPr algn="just">
              <a:lnSpc>
                <a:spcPct val="200000"/>
              </a:lnSpc>
            </a:pPr>
            <a:endParaRPr lang="ka-GE" sz="2400" dirty="0"/>
          </a:p>
        </p:txBody>
      </p:sp>
    </p:spTree>
    <p:extLst>
      <p:ext uri="{BB962C8B-B14F-4D97-AF65-F5344CB8AC3E}">
        <p14:creationId xmlns:p14="http://schemas.microsoft.com/office/powerpoint/2010/main" val="299566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orizontal_RGB_600"/>
          <p:cNvPicPr/>
          <p:nvPr/>
        </p:nvPicPr>
        <p:blipFill>
          <a:blip r:embed="rId2" cstate="print">
            <a:clrChange>
              <a:clrFrom>
                <a:srgbClr val="FFFFFF"/>
              </a:clrFrom>
              <a:clrTo>
                <a:srgbClr val="FFFFFF">
                  <a:alpha val="0"/>
                </a:srgbClr>
              </a:clrTo>
            </a:clrChange>
          </a:blip>
          <a:srcRect/>
          <a:stretch>
            <a:fillRect/>
          </a:stretch>
        </p:blipFill>
        <p:spPr bwMode="auto">
          <a:xfrm>
            <a:off x="428596" y="5786454"/>
            <a:ext cx="2214578" cy="766762"/>
          </a:xfrm>
          <a:prstGeom prst="rect">
            <a:avLst/>
          </a:prstGeom>
          <a:noFill/>
        </p:spPr>
      </p:pic>
      <p:pic>
        <p:nvPicPr>
          <p:cNvPr id="7" name="Рисунок 1" descr="Описание: Macintosh HD:Users:anna:Documents:_MY DOCUMENTS:_iccn:publications:ICCN-LOGO-.jpg"/>
          <p:cNvPicPr/>
          <p:nvPr/>
        </p:nvPicPr>
        <p:blipFill>
          <a:blip r:embed="rId3" cstate="print"/>
          <a:srcRect/>
          <a:stretch>
            <a:fillRect/>
          </a:stretch>
        </p:blipFill>
        <p:spPr bwMode="auto">
          <a:xfrm>
            <a:off x="3428992" y="5500702"/>
            <a:ext cx="1558639" cy="1090500"/>
          </a:xfrm>
          <a:prstGeom prst="rect">
            <a:avLst/>
          </a:prstGeom>
          <a:noFill/>
          <a:ln w="9525">
            <a:noFill/>
            <a:miter lim="800000"/>
            <a:headEnd/>
            <a:tailEnd/>
          </a:ln>
        </p:spPr>
      </p:pic>
      <p:pic>
        <p:nvPicPr>
          <p:cNvPr id="9" name="Picture 8" descr="mercycorps_logo_red.png"/>
          <p:cNvPicPr>
            <a:picLocks noChangeAspect="1"/>
          </p:cNvPicPr>
          <p:nvPr/>
        </p:nvPicPr>
        <p:blipFill>
          <a:blip r:embed="rId4" cstate="print"/>
          <a:stretch>
            <a:fillRect/>
          </a:stretch>
        </p:blipFill>
        <p:spPr>
          <a:xfrm>
            <a:off x="5643570" y="5631053"/>
            <a:ext cx="3163250" cy="869552"/>
          </a:xfrm>
          <a:prstGeom prst="rect">
            <a:avLst/>
          </a:prstGeom>
        </p:spPr>
      </p:pic>
      <p:sp>
        <p:nvSpPr>
          <p:cNvPr id="5" name="TextBox 4"/>
          <p:cNvSpPr txBox="1"/>
          <p:nvPr/>
        </p:nvSpPr>
        <p:spPr>
          <a:xfrm>
            <a:off x="428596" y="188640"/>
            <a:ext cx="8215370" cy="4462760"/>
          </a:xfrm>
          <a:prstGeom prst="rect">
            <a:avLst/>
          </a:prstGeom>
          <a:noFill/>
        </p:spPr>
        <p:txBody>
          <a:bodyPr wrap="square" rtlCol="0">
            <a:spAutoFit/>
          </a:bodyPr>
          <a:lstStyle/>
          <a:p>
            <a:pPr algn="just">
              <a:lnSpc>
                <a:spcPct val="200000"/>
              </a:lnSpc>
            </a:pPr>
            <a:r>
              <a:rPr lang="ka-GE" sz="2800" b="1" dirty="0"/>
              <a:t>მშობლები და </a:t>
            </a:r>
            <a:r>
              <a:rPr lang="ka-GE" sz="2800" b="1" dirty="0" smtClean="0"/>
              <a:t>ბიჭები</a:t>
            </a:r>
          </a:p>
          <a:p>
            <a:pPr marL="342900" indent="-342900" algn="just">
              <a:lnSpc>
                <a:spcPct val="150000"/>
              </a:lnSpc>
              <a:buFont typeface="Arial" pitchFamily="34" charset="0"/>
              <a:buChar char="•"/>
            </a:pPr>
            <a:r>
              <a:rPr lang="ka-GE" sz="2400" dirty="0" smtClean="0"/>
              <a:t>პროექტი აქცენტს </a:t>
            </a:r>
            <a:r>
              <a:rPr lang="ka-GE" sz="2400" dirty="0"/>
              <a:t>აკეთებს მშობლებთან საგანმანათლებლო მუშაობაზე და ასევე ბიჭების ჩართვაზე „გენდერული </a:t>
            </a:r>
            <a:r>
              <a:rPr lang="ka-GE" sz="2400" dirty="0" smtClean="0"/>
              <a:t>თანასწორობისა </a:t>
            </a:r>
            <a:r>
              <a:rPr lang="ka-GE" sz="2400" dirty="0"/>
              <a:t>და გოგონების გაფართოებული არჩევანის“ საკითხისადმი მიძღვნილ სასკოლო და კლასგარეშე  საქმიანობებში.</a:t>
            </a:r>
            <a:endParaRPr lang="en-US" sz="2400" dirty="0"/>
          </a:p>
          <a:p>
            <a:pPr marL="342900" indent="-342900" algn="just">
              <a:lnSpc>
                <a:spcPct val="200000"/>
              </a:lnSpc>
              <a:buFont typeface="Arial" pitchFamily="34" charset="0"/>
              <a:buChar char="•"/>
            </a:pPr>
            <a:endParaRPr lang="ka-GE" sz="2400" dirty="0"/>
          </a:p>
        </p:txBody>
      </p:sp>
    </p:spTree>
    <p:extLst>
      <p:ext uri="{BB962C8B-B14F-4D97-AF65-F5344CB8AC3E}">
        <p14:creationId xmlns:p14="http://schemas.microsoft.com/office/powerpoint/2010/main" val="299566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orizontal_RGB_600"/>
          <p:cNvPicPr/>
          <p:nvPr/>
        </p:nvPicPr>
        <p:blipFill>
          <a:blip r:embed="rId2" cstate="print">
            <a:clrChange>
              <a:clrFrom>
                <a:srgbClr val="FFFFFF"/>
              </a:clrFrom>
              <a:clrTo>
                <a:srgbClr val="FFFFFF">
                  <a:alpha val="0"/>
                </a:srgbClr>
              </a:clrTo>
            </a:clrChange>
          </a:blip>
          <a:srcRect/>
          <a:stretch>
            <a:fillRect/>
          </a:stretch>
        </p:blipFill>
        <p:spPr bwMode="auto">
          <a:xfrm>
            <a:off x="428596" y="5786454"/>
            <a:ext cx="2214578" cy="766762"/>
          </a:xfrm>
          <a:prstGeom prst="rect">
            <a:avLst/>
          </a:prstGeom>
          <a:noFill/>
        </p:spPr>
      </p:pic>
      <p:pic>
        <p:nvPicPr>
          <p:cNvPr id="7" name="Рисунок 1" descr="Описание: Macintosh HD:Users:anna:Documents:_MY DOCUMENTS:_iccn:publications:ICCN-LOGO-.jpg"/>
          <p:cNvPicPr/>
          <p:nvPr/>
        </p:nvPicPr>
        <p:blipFill>
          <a:blip r:embed="rId3" cstate="print"/>
          <a:srcRect/>
          <a:stretch>
            <a:fillRect/>
          </a:stretch>
        </p:blipFill>
        <p:spPr bwMode="auto">
          <a:xfrm>
            <a:off x="3428992" y="5500702"/>
            <a:ext cx="1558639" cy="1090500"/>
          </a:xfrm>
          <a:prstGeom prst="rect">
            <a:avLst/>
          </a:prstGeom>
          <a:noFill/>
          <a:ln w="9525">
            <a:noFill/>
            <a:miter lim="800000"/>
            <a:headEnd/>
            <a:tailEnd/>
          </a:ln>
        </p:spPr>
      </p:pic>
      <p:pic>
        <p:nvPicPr>
          <p:cNvPr id="9" name="Picture 8" descr="mercycorps_logo_red.png"/>
          <p:cNvPicPr>
            <a:picLocks noChangeAspect="1"/>
          </p:cNvPicPr>
          <p:nvPr/>
        </p:nvPicPr>
        <p:blipFill>
          <a:blip r:embed="rId4" cstate="print"/>
          <a:stretch>
            <a:fillRect/>
          </a:stretch>
        </p:blipFill>
        <p:spPr>
          <a:xfrm>
            <a:off x="5643570" y="5631053"/>
            <a:ext cx="3163250" cy="869552"/>
          </a:xfrm>
          <a:prstGeom prst="rect">
            <a:avLst/>
          </a:prstGeom>
        </p:spPr>
      </p:pic>
      <p:sp>
        <p:nvSpPr>
          <p:cNvPr id="5" name="TextBox 4"/>
          <p:cNvSpPr txBox="1"/>
          <p:nvPr/>
        </p:nvSpPr>
        <p:spPr>
          <a:xfrm>
            <a:off x="323528" y="188640"/>
            <a:ext cx="8640960" cy="5755422"/>
          </a:xfrm>
          <a:prstGeom prst="rect">
            <a:avLst/>
          </a:prstGeom>
          <a:noFill/>
        </p:spPr>
        <p:txBody>
          <a:bodyPr wrap="square" rtlCol="0">
            <a:spAutoFit/>
          </a:bodyPr>
          <a:lstStyle/>
          <a:p>
            <a:pPr algn="just">
              <a:lnSpc>
                <a:spcPct val="200000"/>
              </a:lnSpc>
            </a:pPr>
            <a:r>
              <a:rPr lang="ka-GE" sz="2800" dirty="0"/>
              <a:t>კომპონენტის </a:t>
            </a:r>
            <a:r>
              <a:rPr lang="ka-GE" sz="2800" dirty="0" smtClean="0"/>
              <a:t>აქტივობები</a:t>
            </a:r>
          </a:p>
          <a:p>
            <a:pPr marL="342900" lvl="0" indent="-342900" algn="just">
              <a:buFont typeface="Arial" pitchFamily="34" charset="0"/>
              <a:buChar char="•"/>
            </a:pPr>
            <a:r>
              <a:rPr lang="ka-GE" sz="2400" b="1" dirty="0"/>
              <a:t>სკოლებიდან  შერჩეულ მასწავლებელთა ტრენინგი</a:t>
            </a:r>
            <a:r>
              <a:rPr lang="ka-GE" sz="2400" dirty="0"/>
              <a:t> „</a:t>
            </a:r>
            <a:r>
              <a:rPr lang="ka-GE" sz="2400" dirty="0" smtClean="0"/>
              <a:t>ქალთა–გოგონათა </a:t>
            </a:r>
            <a:r>
              <a:rPr lang="ka-GE" sz="2400" dirty="0"/>
              <a:t>გაძლიერების, გენდერული თანასწორობისა, სასწავლო და პროფესიათა არჩევის პროცესში გენდერული სტერეოტიპიზაციის და პროფესიული არჩევანის </a:t>
            </a:r>
            <a:r>
              <a:rPr lang="ka-GE" sz="2400" dirty="0" smtClean="0"/>
              <a:t>გაფართოების </a:t>
            </a:r>
            <a:r>
              <a:rPr lang="ka-GE" sz="2400" dirty="0"/>
              <a:t>საკითხებზე“ შესაბამისი უნარების განვითარების მოდულით. </a:t>
            </a:r>
            <a:endParaRPr lang="ka-GE" sz="2400" dirty="0" smtClean="0"/>
          </a:p>
          <a:p>
            <a:pPr lvl="0" algn="just"/>
            <a:endParaRPr lang="ka-GE" sz="2400" dirty="0"/>
          </a:p>
          <a:p>
            <a:pPr marL="342900" lvl="0" indent="-342900" algn="just">
              <a:buFont typeface="Arial" pitchFamily="34" charset="0"/>
              <a:buChar char="•"/>
            </a:pPr>
            <a:r>
              <a:rPr lang="ka-GE" sz="2400" dirty="0"/>
              <a:t>ტრენინგის შედეგად სამოქალაქო განათლების მასწავლებლები მიიღებენ შესაბამის კვალიფიკაციას რათა </a:t>
            </a:r>
            <a:r>
              <a:rPr lang="ka-GE" sz="2400" dirty="0" smtClean="0"/>
              <a:t>შეიმუშაონ </a:t>
            </a:r>
            <a:r>
              <a:rPr lang="ka-GE" sz="2400" b="1" dirty="0"/>
              <a:t>კურიკულუმი </a:t>
            </a:r>
            <a:r>
              <a:rPr lang="ka-GE" sz="2400" dirty="0"/>
              <a:t>ამ თემების სასწავლო პროცესში და კლასაგრეშე საქმიანობაში ინტეგრირებისთვის.  </a:t>
            </a:r>
            <a:endParaRPr lang="en-US" sz="2400" dirty="0"/>
          </a:p>
          <a:p>
            <a:pPr marL="342900" indent="-342900" algn="just">
              <a:lnSpc>
                <a:spcPct val="200000"/>
              </a:lnSpc>
              <a:buFont typeface="Arial" pitchFamily="34" charset="0"/>
              <a:buChar char="•"/>
            </a:pPr>
            <a:endParaRPr lang="ka-GE" sz="2400" dirty="0"/>
          </a:p>
        </p:txBody>
      </p:sp>
    </p:spTree>
    <p:extLst>
      <p:ext uri="{BB962C8B-B14F-4D97-AF65-F5344CB8AC3E}">
        <p14:creationId xmlns:p14="http://schemas.microsoft.com/office/powerpoint/2010/main" val="299566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930226"/>
          </a:xfrm>
        </p:spPr>
        <p:txBody>
          <a:bodyPr>
            <a:noAutofit/>
          </a:bodyPr>
          <a:lstStyle/>
          <a:p>
            <a:r>
              <a:rPr lang="ka-GE" sz="2800" b="1" i="1" dirty="0"/>
              <a:t>ჰორიზონტის გაფართოება: გაუმჯობესებული არჩევანი ქალებისა და გოგონების პროფესიული და ეკონომიკური განვითარებისთვის </a:t>
            </a:r>
            <a:endParaRPr lang="en-US" sz="2800" b="1" i="1" dirty="0"/>
          </a:p>
        </p:txBody>
      </p:sp>
      <p:sp>
        <p:nvSpPr>
          <p:cNvPr id="3" name="Content Placeholder 2"/>
          <p:cNvSpPr>
            <a:spLocks noGrp="1"/>
          </p:cNvSpPr>
          <p:nvPr>
            <p:ph idx="1"/>
          </p:nvPr>
        </p:nvSpPr>
        <p:spPr>
          <a:xfrm>
            <a:off x="467544" y="2060848"/>
            <a:ext cx="8219256" cy="4065315"/>
          </a:xfrm>
        </p:spPr>
        <p:txBody>
          <a:bodyPr>
            <a:normAutofit/>
          </a:bodyPr>
          <a:lstStyle/>
          <a:p>
            <a:pPr>
              <a:buNone/>
            </a:pPr>
            <a:r>
              <a:rPr lang="ka-GE" sz="2600" b="1" dirty="0" smtClean="0"/>
              <a:t>პროექტის ძირითადი მონაცემები</a:t>
            </a:r>
            <a:r>
              <a:rPr lang="en-US" sz="2600" b="1" dirty="0" smtClean="0"/>
              <a:t>:</a:t>
            </a:r>
            <a:endParaRPr lang="ka-GE" sz="2600" b="1" dirty="0" smtClean="0"/>
          </a:p>
          <a:p>
            <a:pPr>
              <a:buNone/>
            </a:pPr>
            <a:endParaRPr lang="ka-GE" sz="2400" dirty="0" smtClean="0"/>
          </a:p>
          <a:p>
            <a:r>
              <a:rPr lang="ka-GE" sz="2400" dirty="0" smtClean="0"/>
              <a:t>დაფინანსებული: </a:t>
            </a:r>
            <a:r>
              <a:rPr lang="en-US" sz="2400" dirty="0" smtClean="0"/>
              <a:t>USAID-</a:t>
            </a:r>
            <a:r>
              <a:rPr lang="ka-GE" sz="2400" dirty="0" smtClean="0"/>
              <a:t>ის მიერ;</a:t>
            </a:r>
          </a:p>
          <a:p>
            <a:r>
              <a:rPr lang="ka-GE" sz="2400" dirty="0" smtClean="0"/>
              <a:t>პროექტის ვადა: 3 წელი</a:t>
            </a:r>
          </a:p>
          <a:p>
            <a:r>
              <a:rPr lang="ka-GE" sz="2400" dirty="0" smtClean="0"/>
              <a:t>განმახორციელებლები: </a:t>
            </a:r>
            <a:r>
              <a:rPr lang="en-US" sz="2400" dirty="0" smtClean="0"/>
              <a:t>ICCN</a:t>
            </a:r>
            <a:r>
              <a:rPr lang="ka-GE" sz="2400" dirty="0" smtClean="0"/>
              <a:t> და </a:t>
            </a:r>
            <a:r>
              <a:rPr lang="en-US" sz="2400" dirty="0" smtClean="0"/>
              <a:t>Mercy Corps</a:t>
            </a:r>
            <a:endParaRPr lang="ka-GE" sz="2400" dirty="0" smtClean="0"/>
          </a:p>
          <a:p>
            <a:r>
              <a:rPr lang="ka-GE" sz="2400" dirty="0" smtClean="0"/>
              <a:t>პროექტის განხორციელების ადგილი: ქვემო ქართლი და სამცხე-ჯავახეთი; 13 მუნიციპალიტეტი</a:t>
            </a:r>
          </a:p>
          <a:p>
            <a:pPr marL="0" indent="0">
              <a:buNone/>
            </a:pPr>
            <a:endParaRPr lang="en-US" dirty="0"/>
          </a:p>
        </p:txBody>
      </p:sp>
      <p:pic>
        <p:nvPicPr>
          <p:cNvPr id="4" name="Picture 3" descr="Horizontal_RGB_600"/>
          <p:cNvPicPr/>
          <p:nvPr/>
        </p:nvPicPr>
        <p:blipFill>
          <a:blip r:embed="rId2" cstate="print">
            <a:clrChange>
              <a:clrFrom>
                <a:srgbClr val="FFFFFF"/>
              </a:clrFrom>
              <a:clrTo>
                <a:srgbClr val="FFFFFF">
                  <a:alpha val="0"/>
                </a:srgbClr>
              </a:clrTo>
            </a:clrChange>
          </a:blip>
          <a:srcRect/>
          <a:stretch>
            <a:fillRect/>
          </a:stretch>
        </p:blipFill>
        <p:spPr bwMode="auto">
          <a:xfrm>
            <a:off x="428596" y="5786454"/>
            <a:ext cx="2214578" cy="766762"/>
          </a:xfrm>
          <a:prstGeom prst="rect">
            <a:avLst/>
          </a:prstGeom>
          <a:noFill/>
        </p:spPr>
      </p:pic>
      <p:pic>
        <p:nvPicPr>
          <p:cNvPr id="5" name="Рисунок 1" descr="Описание: Macintosh HD:Users:anna:Documents:_MY DOCUMENTS:_iccn:publications:ICCN-LOGO-.jpg"/>
          <p:cNvPicPr/>
          <p:nvPr/>
        </p:nvPicPr>
        <p:blipFill>
          <a:blip r:embed="rId3" cstate="print"/>
          <a:srcRect/>
          <a:stretch>
            <a:fillRect/>
          </a:stretch>
        </p:blipFill>
        <p:spPr bwMode="auto">
          <a:xfrm>
            <a:off x="3428992" y="5500702"/>
            <a:ext cx="1558639" cy="1090500"/>
          </a:xfrm>
          <a:prstGeom prst="rect">
            <a:avLst/>
          </a:prstGeom>
          <a:noFill/>
          <a:ln w="9525">
            <a:noFill/>
            <a:miter lim="800000"/>
            <a:headEnd/>
            <a:tailEnd/>
          </a:ln>
        </p:spPr>
      </p:pic>
      <p:pic>
        <p:nvPicPr>
          <p:cNvPr id="6" name="Picture 5" descr="mercycorps_logo_red.png"/>
          <p:cNvPicPr>
            <a:picLocks noChangeAspect="1"/>
          </p:cNvPicPr>
          <p:nvPr/>
        </p:nvPicPr>
        <p:blipFill>
          <a:blip r:embed="rId4" cstate="print"/>
          <a:stretch>
            <a:fillRect/>
          </a:stretch>
        </p:blipFill>
        <p:spPr>
          <a:xfrm>
            <a:off x="5643570" y="5631053"/>
            <a:ext cx="3163250" cy="869552"/>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orizontal_RGB_600"/>
          <p:cNvPicPr/>
          <p:nvPr/>
        </p:nvPicPr>
        <p:blipFill>
          <a:blip r:embed="rId2" cstate="print">
            <a:clrChange>
              <a:clrFrom>
                <a:srgbClr val="FFFFFF"/>
              </a:clrFrom>
              <a:clrTo>
                <a:srgbClr val="FFFFFF">
                  <a:alpha val="0"/>
                </a:srgbClr>
              </a:clrTo>
            </a:clrChange>
          </a:blip>
          <a:srcRect/>
          <a:stretch>
            <a:fillRect/>
          </a:stretch>
        </p:blipFill>
        <p:spPr bwMode="auto">
          <a:xfrm>
            <a:off x="428596" y="5786454"/>
            <a:ext cx="2214578" cy="766762"/>
          </a:xfrm>
          <a:prstGeom prst="rect">
            <a:avLst/>
          </a:prstGeom>
          <a:noFill/>
        </p:spPr>
      </p:pic>
      <p:pic>
        <p:nvPicPr>
          <p:cNvPr id="7" name="Рисунок 1" descr="Описание: Macintosh HD:Users:anna:Documents:_MY DOCUMENTS:_iccn:publications:ICCN-LOGO-.jpg"/>
          <p:cNvPicPr/>
          <p:nvPr/>
        </p:nvPicPr>
        <p:blipFill>
          <a:blip r:embed="rId3" cstate="print"/>
          <a:srcRect/>
          <a:stretch>
            <a:fillRect/>
          </a:stretch>
        </p:blipFill>
        <p:spPr bwMode="auto">
          <a:xfrm>
            <a:off x="3428992" y="5500702"/>
            <a:ext cx="1558639" cy="1090500"/>
          </a:xfrm>
          <a:prstGeom prst="rect">
            <a:avLst/>
          </a:prstGeom>
          <a:noFill/>
          <a:ln w="9525">
            <a:noFill/>
            <a:miter lim="800000"/>
            <a:headEnd/>
            <a:tailEnd/>
          </a:ln>
        </p:spPr>
      </p:pic>
      <p:pic>
        <p:nvPicPr>
          <p:cNvPr id="9" name="Picture 8" descr="mercycorps_logo_red.png"/>
          <p:cNvPicPr>
            <a:picLocks noChangeAspect="1"/>
          </p:cNvPicPr>
          <p:nvPr/>
        </p:nvPicPr>
        <p:blipFill>
          <a:blip r:embed="rId4" cstate="print"/>
          <a:stretch>
            <a:fillRect/>
          </a:stretch>
        </p:blipFill>
        <p:spPr>
          <a:xfrm>
            <a:off x="5643570" y="5631053"/>
            <a:ext cx="3163250" cy="869552"/>
          </a:xfrm>
          <a:prstGeom prst="rect">
            <a:avLst/>
          </a:prstGeom>
        </p:spPr>
      </p:pic>
      <p:sp>
        <p:nvSpPr>
          <p:cNvPr id="5" name="TextBox 4"/>
          <p:cNvSpPr txBox="1"/>
          <p:nvPr/>
        </p:nvSpPr>
        <p:spPr>
          <a:xfrm>
            <a:off x="399992" y="457448"/>
            <a:ext cx="8215370" cy="5016758"/>
          </a:xfrm>
          <a:prstGeom prst="rect">
            <a:avLst/>
          </a:prstGeom>
          <a:noFill/>
        </p:spPr>
        <p:txBody>
          <a:bodyPr wrap="square" rtlCol="0">
            <a:spAutoFit/>
          </a:bodyPr>
          <a:lstStyle/>
          <a:p>
            <a:pPr algn="just">
              <a:lnSpc>
                <a:spcPct val="200000"/>
              </a:lnSpc>
            </a:pPr>
            <a:r>
              <a:rPr lang="ka-GE" sz="2800" b="1" dirty="0"/>
              <a:t>კომპონენტის სხვა </a:t>
            </a:r>
            <a:r>
              <a:rPr lang="ka-GE" sz="2800" b="1" dirty="0" smtClean="0"/>
              <a:t>აქტივობები</a:t>
            </a:r>
          </a:p>
          <a:p>
            <a:pPr marL="342900" lvl="0" indent="-342900" algn="just">
              <a:lnSpc>
                <a:spcPct val="150000"/>
              </a:lnSpc>
              <a:buFont typeface="Arial" pitchFamily="34" charset="0"/>
              <a:buChar char="•"/>
            </a:pPr>
            <a:r>
              <a:rPr lang="ka-GE" sz="2400" b="1" dirty="0"/>
              <a:t>სამეცნიერო პიკნიკები</a:t>
            </a:r>
            <a:endParaRPr lang="en-US" sz="2400" dirty="0"/>
          </a:p>
          <a:p>
            <a:pPr marL="342900" lvl="0" indent="-342900" algn="just">
              <a:lnSpc>
                <a:spcPct val="150000"/>
              </a:lnSpc>
              <a:buFont typeface="Arial" pitchFamily="34" charset="0"/>
              <a:buChar char="•"/>
            </a:pPr>
            <a:r>
              <a:rPr lang="ka-GE" sz="2400" b="1" dirty="0"/>
              <a:t>სასკოლო კონფერენცია</a:t>
            </a:r>
            <a:endParaRPr lang="ka-GE" sz="2400" dirty="0"/>
          </a:p>
          <a:p>
            <a:pPr marL="342900" indent="-342900" algn="just">
              <a:lnSpc>
                <a:spcPct val="150000"/>
              </a:lnSpc>
              <a:buFont typeface="Arial" pitchFamily="34" charset="0"/>
              <a:buChar char="•"/>
            </a:pPr>
            <a:r>
              <a:rPr lang="ka-GE" sz="2400" b="1" dirty="0"/>
              <a:t>მცირე პროექტები </a:t>
            </a:r>
            <a:r>
              <a:rPr lang="ka-GE" sz="2400" dirty="0"/>
              <a:t>(პროგრამის თემატურ საკითხებზე). პროექტები შეფასებული იქნება კონკურსის </a:t>
            </a:r>
            <a:r>
              <a:rPr lang="ka-GE" sz="2400" dirty="0" smtClean="0"/>
              <a:t>წესითა </a:t>
            </a:r>
            <a:r>
              <a:rPr lang="ka-GE" sz="2400" dirty="0"/>
              <a:t>და გამარჯვებული ჯგუფები  დაჯილდოვდებიან წიგნებით და სასწავლო ვიზიტით.</a:t>
            </a:r>
            <a:endParaRPr lang="en-US" sz="2400" dirty="0"/>
          </a:p>
          <a:p>
            <a:pPr algn="just">
              <a:lnSpc>
                <a:spcPct val="200000"/>
              </a:lnSpc>
            </a:pPr>
            <a:endParaRPr lang="ka-GE" sz="2400" dirty="0"/>
          </a:p>
        </p:txBody>
      </p:sp>
    </p:spTree>
    <p:extLst>
      <p:ext uri="{BB962C8B-B14F-4D97-AF65-F5344CB8AC3E}">
        <p14:creationId xmlns:p14="http://schemas.microsoft.com/office/powerpoint/2010/main" val="299566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orizontal_RGB_600"/>
          <p:cNvPicPr/>
          <p:nvPr/>
        </p:nvPicPr>
        <p:blipFill>
          <a:blip r:embed="rId2" cstate="print">
            <a:clrChange>
              <a:clrFrom>
                <a:srgbClr val="FFFFFF"/>
              </a:clrFrom>
              <a:clrTo>
                <a:srgbClr val="FFFFFF">
                  <a:alpha val="0"/>
                </a:srgbClr>
              </a:clrTo>
            </a:clrChange>
          </a:blip>
          <a:srcRect/>
          <a:stretch>
            <a:fillRect/>
          </a:stretch>
        </p:blipFill>
        <p:spPr bwMode="auto">
          <a:xfrm>
            <a:off x="428596" y="5786454"/>
            <a:ext cx="2214578" cy="766762"/>
          </a:xfrm>
          <a:prstGeom prst="rect">
            <a:avLst/>
          </a:prstGeom>
          <a:noFill/>
        </p:spPr>
      </p:pic>
      <p:pic>
        <p:nvPicPr>
          <p:cNvPr id="7" name="Рисунок 1" descr="Описание: Macintosh HD:Users:anna:Documents:_MY DOCUMENTS:_iccn:publications:ICCN-LOGO-.jpg"/>
          <p:cNvPicPr/>
          <p:nvPr/>
        </p:nvPicPr>
        <p:blipFill>
          <a:blip r:embed="rId3" cstate="print"/>
          <a:srcRect/>
          <a:stretch>
            <a:fillRect/>
          </a:stretch>
        </p:blipFill>
        <p:spPr bwMode="auto">
          <a:xfrm>
            <a:off x="3428992" y="5500702"/>
            <a:ext cx="1558639" cy="1090500"/>
          </a:xfrm>
          <a:prstGeom prst="rect">
            <a:avLst/>
          </a:prstGeom>
          <a:noFill/>
          <a:ln w="9525">
            <a:noFill/>
            <a:miter lim="800000"/>
            <a:headEnd/>
            <a:tailEnd/>
          </a:ln>
        </p:spPr>
      </p:pic>
      <p:pic>
        <p:nvPicPr>
          <p:cNvPr id="9" name="Picture 8" descr="mercycorps_logo_red.png"/>
          <p:cNvPicPr>
            <a:picLocks noChangeAspect="1"/>
          </p:cNvPicPr>
          <p:nvPr/>
        </p:nvPicPr>
        <p:blipFill>
          <a:blip r:embed="rId4" cstate="print"/>
          <a:stretch>
            <a:fillRect/>
          </a:stretch>
        </p:blipFill>
        <p:spPr>
          <a:xfrm>
            <a:off x="5643570" y="5631053"/>
            <a:ext cx="3163250" cy="869552"/>
          </a:xfrm>
          <a:prstGeom prst="rect">
            <a:avLst/>
          </a:prstGeom>
        </p:spPr>
      </p:pic>
      <p:sp>
        <p:nvSpPr>
          <p:cNvPr id="5" name="TextBox 4"/>
          <p:cNvSpPr txBox="1"/>
          <p:nvPr/>
        </p:nvSpPr>
        <p:spPr>
          <a:xfrm>
            <a:off x="323528" y="116632"/>
            <a:ext cx="8291834" cy="5386090"/>
          </a:xfrm>
          <a:prstGeom prst="rect">
            <a:avLst/>
          </a:prstGeom>
          <a:noFill/>
        </p:spPr>
        <p:txBody>
          <a:bodyPr wrap="square" rtlCol="0">
            <a:spAutoFit/>
          </a:bodyPr>
          <a:lstStyle/>
          <a:p>
            <a:pPr algn="just">
              <a:lnSpc>
                <a:spcPct val="200000"/>
              </a:lnSpc>
            </a:pPr>
            <a:r>
              <a:rPr lang="ka-GE" sz="2800" b="1" dirty="0"/>
              <a:t>კომპონენტის აქტივობები– ფონდთან </a:t>
            </a:r>
            <a:r>
              <a:rPr lang="ka-GE" sz="2800" b="1" dirty="0" smtClean="0"/>
              <a:t>კავშირი</a:t>
            </a:r>
          </a:p>
          <a:p>
            <a:pPr marL="342900" indent="-342900" algn="just">
              <a:buFont typeface="Arial" pitchFamily="34" charset="0"/>
              <a:buChar char="•"/>
            </a:pPr>
            <a:r>
              <a:rPr lang="ka-GE" sz="2400" dirty="0"/>
              <a:t>პროექტის მიერ შერჩეული გოგონების ან მოსწავლეთა ჯგუფისთვის „განათლებისა და კარიერული  განვითარების ფონდიდან“ გრანტების გაცემა მათი წახალისებისა და პროფესიონალიზმის ზრდისთვის. </a:t>
            </a:r>
            <a:endParaRPr lang="ka-GE" sz="2400" dirty="0" smtClean="0"/>
          </a:p>
          <a:p>
            <a:pPr algn="just"/>
            <a:endParaRPr lang="ka-GE" sz="2400" dirty="0"/>
          </a:p>
          <a:p>
            <a:pPr marL="342900" lvl="0" indent="-342900" algn="just">
              <a:buFont typeface="Arial" pitchFamily="34" charset="0"/>
              <a:buChar char="•"/>
            </a:pPr>
            <a:r>
              <a:rPr lang="ka-GE" sz="2400" dirty="0"/>
              <a:t>3 წლის განმავლობაში (2014–2016) ფონდი შემუშავებული კრიტერიუმების მიხედვით შეარჩევს </a:t>
            </a:r>
            <a:r>
              <a:rPr lang="ka-GE" sz="2400" dirty="0" smtClean="0"/>
              <a:t>გოგონებს, რათა დააფინანსოს </a:t>
            </a:r>
            <a:r>
              <a:rPr lang="ka-GE" sz="2400" dirty="0"/>
              <a:t>მცირე გრანტით (50–200 აშშ დოლარის ფარგლებში) მათი </a:t>
            </a:r>
            <a:r>
              <a:rPr lang="ka-GE" sz="2400" dirty="0" smtClean="0"/>
              <a:t>განათლებისა </a:t>
            </a:r>
            <a:r>
              <a:rPr lang="ka-GE" sz="2400" dirty="0"/>
              <a:t>და განვითარების მოკლევადიანი საჭიროებები. ფონდმა შეიძლება </a:t>
            </a:r>
            <a:r>
              <a:rPr lang="ka-GE" sz="2400" dirty="0" smtClean="0"/>
              <a:t>დააფინანსოს </a:t>
            </a:r>
            <a:r>
              <a:rPr lang="ka-GE" sz="2400" dirty="0"/>
              <a:t>უფროსკლასელი ბიჭების ანალოგიური </a:t>
            </a:r>
            <a:r>
              <a:rPr lang="ka-GE" sz="2400" dirty="0" smtClean="0"/>
              <a:t>საჭიროებებიც.</a:t>
            </a:r>
            <a:endParaRPr lang="ka-GE" sz="2400" dirty="0"/>
          </a:p>
        </p:txBody>
      </p:sp>
    </p:spTree>
    <p:extLst>
      <p:ext uri="{BB962C8B-B14F-4D97-AF65-F5344CB8AC3E}">
        <p14:creationId xmlns:p14="http://schemas.microsoft.com/office/powerpoint/2010/main" val="1103460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orizontal_RGB_600"/>
          <p:cNvPicPr/>
          <p:nvPr/>
        </p:nvPicPr>
        <p:blipFill>
          <a:blip r:embed="rId2" cstate="print">
            <a:clrChange>
              <a:clrFrom>
                <a:srgbClr val="FFFFFF"/>
              </a:clrFrom>
              <a:clrTo>
                <a:srgbClr val="FFFFFF">
                  <a:alpha val="0"/>
                </a:srgbClr>
              </a:clrTo>
            </a:clrChange>
          </a:blip>
          <a:srcRect/>
          <a:stretch>
            <a:fillRect/>
          </a:stretch>
        </p:blipFill>
        <p:spPr bwMode="auto">
          <a:xfrm>
            <a:off x="428596" y="5786454"/>
            <a:ext cx="2214578" cy="766762"/>
          </a:xfrm>
          <a:prstGeom prst="rect">
            <a:avLst/>
          </a:prstGeom>
          <a:noFill/>
        </p:spPr>
      </p:pic>
      <p:pic>
        <p:nvPicPr>
          <p:cNvPr id="7" name="Рисунок 1" descr="Описание: Macintosh HD:Users:anna:Documents:_MY DOCUMENTS:_iccn:publications:ICCN-LOGO-.jpg"/>
          <p:cNvPicPr/>
          <p:nvPr/>
        </p:nvPicPr>
        <p:blipFill>
          <a:blip r:embed="rId3" cstate="print"/>
          <a:srcRect/>
          <a:stretch>
            <a:fillRect/>
          </a:stretch>
        </p:blipFill>
        <p:spPr bwMode="auto">
          <a:xfrm>
            <a:off x="3428992" y="5500702"/>
            <a:ext cx="1558639" cy="1090500"/>
          </a:xfrm>
          <a:prstGeom prst="rect">
            <a:avLst/>
          </a:prstGeom>
          <a:noFill/>
          <a:ln w="9525">
            <a:noFill/>
            <a:miter lim="800000"/>
            <a:headEnd/>
            <a:tailEnd/>
          </a:ln>
        </p:spPr>
      </p:pic>
      <p:pic>
        <p:nvPicPr>
          <p:cNvPr id="9" name="Picture 8" descr="mercycorps_logo_red.png"/>
          <p:cNvPicPr>
            <a:picLocks noChangeAspect="1"/>
          </p:cNvPicPr>
          <p:nvPr/>
        </p:nvPicPr>
        <p:blipFill>
          <a:blip r:embed="rId4" cstate="print"/>
          <a:stretch>
            <a:fillRect/>
          </a:stretch>
        </p:blipFill>
        <p:spPr>
          <a:xfrm>
            <a:off x="5643570" y="5631053"/>
            <a:ext cx="3163250" cy="869552"/>
          </a:xfrm>
          <a:prstGeom prst="rect">
            <a:avLst/>
          </a:prstGeom>
        </p:spPr>
      </p:pic>
      <p:sp>
        <p:nvSpPr>
          <p:cNvPr id="5" name="TextBox 4"/>
          <p:cNvSpPr txBox="1"/>
          <p:nvPr/>
        </p:nvSpPr>
        <p:spPr>
          <a:xfrm>
            <a:off x="399992" y="457448"/>
            <a:ext cx="8215370" cy="5016758"/>
          </a:xfrm>
          <a:prstGeom prst="rect">
            <a:avLst/>
          </a:prstGeom>
          <a:noFill/>
        </p:spPr>
        <p:txBody>
          <a:bodyPr wrap="square" rtlCol="0">
            <a:spAutoFit/>
          </a:bodyPr>
          <a:lstStyle/>
          <a:p>
            <a:pPr algn="just">
              <a:lnSpc>
                <a:spcPct val="200000"/>
              </a:lnSpc>
            </a:pPr>
            <a:r>
              <a:rPr lang="ka-GE" sz="2800" b="1" dirty="0"/>
              <a:t>სკოლების შერჩევის კრიტერიუმები </a:t>
            </a:r>
            <a:endParaRPr lang="ka-GE" sz="2800" b="1" dirty="0" smtClean="0"/>
          </a:p>
          <a:p>
            <a:pPr algn="just">
              <a:lnSpc>
                <a:spcPct val="150000"/>
              </a:lnSpc>
            </a:pPr>
            <a:r>
              <a:rPr lang="ka-GE" sz="2400" i="1" dirty="0" smtClean="0"/>
              <a:t>1</a:t>
            </a:r>
            <a:r>
              <a:rPr lang="ka-GE" sz="2400" i="1" dirty="0"/>
              <a:t>. საპილოტე სკოლები.</a:t>
            </a:r>
            <a:r>
              <a:rPr lang="ka-GE" sz="2400" dirty="0"/>
              <a:t> </a:t>
            </a:r>
          </a:p>
          <a:p>
            <a:pPr>
              <a:lnSpc>
                <a:spcPct val="150000"/>
              </a:lnSpc>
            </a:pPr>
            <a:r>
              <a:rPr lang="ka-GE" sz="2400" i="1" dirty="0"/>
              <a:t>2. მოსახლეობის რაოდენობა.</a:t>
            </a:r>
            <a:r>
              <a:rPr lang="ka-GE" sz="2400" dirty="0"/>
              <a:t> </a:t>
            </a:r>
          </a:p>
          <a:p>
            <a:pPr>
              <a:lnSpc>
                <a:spcPct val="150000"/>
              </a:lnSpc>
            </a:pPr>
            <a:r>
              <a:rPr lang="ka-GE" sz="2400" dirty="0"/>
              <a:t>3. </a:t>
            </a:r>
            <a:r>
              <a:rPr lang="ka-GE" sz="2400" i="1" dirty="0"/>
              <a:t>ქალაქი–სოფელი.</a:t>
            </a:r>
            <a:r>
              <a:rPr lang="ka-GE" sz="2400" dirty="0"/>
              <a:t> </a:t>
            </a:r>
          </a:p>
          <a:p>
            <a:pPr>
              <a:lnSpc>
                <a:spcPct val="150000"/>
              </a:lnSpc>
            </a:pPr>
            <a:r>
              <a:rPr lang="ka-GE" sz="2400" i="1" dirty="0"/>
              <a:t>4. ენობრივ/ ეთნიკური  მრავალფეროვნება.</a:t>
            </a:r>
          </a:p>
          <a:p>
            <a:pPr>
              <a:lnSpc>
                <a:spcPct val="150000"/>
              </a:lnSpc>
            </a:pPr>
            <a:r>
              <a:rPr lang="ka-GE" sz="2400" i="1" dirty="0"/>
              <a:t>5. სამოქალაქო განათლების მასწავლებელთა გამოცდილება და კვალიფიკაცია.</a:t>
            </a:r>
            <a:r>
              <a:rPr lang="ka-GE" sz="2400" dirty="0"/>
              <a:t> </a:t>
            </a:r>
            <a:endParaRPr lang="en-US" sz="2400" dirty="0"/>
          </a:p>
          <a:p>
            <a:pPr algn="just">
              <a:lnSpc>
                <a:spcPct val="200000"/>
              </a:lnSpc>
            </a:pPr>
            <a:endParaRPr lang="ka-GE" sz="2400" dirty="0"/>
          </a:p>
        </p:txBody>
      </p:sp>
    </p:spTree>
    <p:extLst>
      <p:ext uri="{BB962C8B-B14F-4D97-AF65-F5344CB8AC3E}">
        <p14:creationId xmlns:p14="http://schemas.microsoft.com/office/powerpoint/2010/main" val="1103460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ka-GE" dirty="0" smtClean="0"/>
              <a:t>შერჩეული სკოლების რაოდენობა რეგიონების მიხედვით</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489411400"/>
              </p:ext>
            </p:extLst>
          </p:nvPr>
        </p:nvGraphicFramePr>
        <p:xfrm>
          <a:off x="457200" y="1752600"/>
          <a:ext cx="8153401" cy="3898900"/>
        </p:xfrm>
        <a:graphic>
          <a:graphicData uri="http://schemas.openxmlformats.org/drawingml/2006/table">
            <a:tbl>
              <a:tblPr/>
              <a:tblGrid>
                <a:gridCol w="1421767"/>
                <a:gridCol w="820825"/>
                <a:gridCol w="864096"/>
                <a:gridCol w="792088"/>
                <a:gridCol w="1054224"/>
                <a:gridCol w="914400"/>
                <a:gridCol w="911696"/>
                <a:gridCol w="792088"/>
                <a:gridCol w="582217"/>
              </a:tblGrid>
              <a:tr h="414132">
                <a:tc>
                  <a:txBody>
                    <a:bodyPr/>
                    <a:lstStyle/>
                    <a:p>
                      <a:pPr>
                        <a:spcAft>
                          <a:spcPts val="0"/>
                        </a:spcAft>
                      </a:pPr>
                      <a:r>
                        <a:rPr lang="ka-GE" sz="1050" b="1" dirty="0">
                          <a:solidFill>
                            <a:srgbClr val="993300"/>
                          </a:solidFill>
                          <a:latin typeface="Sylfaen"/>
                          <a:ea typeface="Times New Roman"/>
                          <a:cs typeface="Arial"/>
                        </a:rPr>
                        <a:t>ქვემო ქართლი</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9"/>
                    </a:solidFill>
                  </a:tcPr>
                </a:tc>
                <a:tc>
                  <a:txBody>
                    <a:bodyPr/>
                    <a:lstStyle/>
                    <a:p>
                      <a:pPr>
                        <a:spcAft>
                          <a:spcPts val="0"/>
                        </a:spcAft>
                      </a:pPr>
                      <a:r>
                        <a:rPr lang="ka-GE" sz="1050" dirty="0">
                          <a:latin typeface="Sylfaen"/>
                          <a:ea typeface="Times New Roman"/>
                          <a:cs typeface="Arial"/>
                        </a:rPr>
                        <a:t> </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9"/>
                    </a:solidFill>
                  </a:tcPr>
                </a:tc>
                <a:tc>
                  <a:txBody>
                    <a:bodyPr/>
                    <a:lstStyle/>
                    <a:p>
                      <a:pPr>
                        <a:spcAft>
                          <a:spcPts val="0"/>
                        </a:spcAft>
                      </a:pPr>
                      <a:r>
                        <a:rPr lang="ka-GE" sz="1050" dirty="0">
                          <a:latin typeface="Sylfaen"/>
                          <a:ea typeface="Times New Roman"/>
                          <a:cs typeface="Arial"/>
                        </a:rPr>
                        <a:t> </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9"/>
                    </a:solidFill>
                  </a:tcPr>
                </a:tc>
                <a:tc>
                  <a:txBody>
                    <a:bodyPr/>
                    <a:lstStyle/>
                    <a:p>
                      <a:pPr>
                        <a:spcAft>
                          <a:spcPts val="0"/>
                        </a:spcAft>
                      </a:pPr>
                      <a:r>
                        <a:rPr lang="ka-GE" sz="1050">
                          <a:latin typeface="Sylfaen"/>
                          <a:ea typeface="Times New Roman"/>
                          <a:cs typeface="Arial"/>
                        </a:rPr>
                        <a:t> </a:t>
                      </a:r>
                      <a:endParaRPr lang="en-US" sz="105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9"/>
                    </a:solidFill>
                  </a:tcPr>
                </a:tc>
                <a:tc>
                  <a:txBody>
                    <a:bodyPr/>
                    <a:lstStyle/>
                    <a:p>
                      <a:pPr>
                        <a:spcAft>
                          <a:spcPts val="0"/>
                        </a:spcAft>
                      </a:pPr>
                      <a:r>
                        <a:rPr lang="ka-GE" sz="1050" dirty="0">
                          <a:latin typeface="Sylfaen"/>
                          <a:ea typeface="Times New Roman"/>
                          <a:cs typeface="Arial"/>
                        </a:rPr>
                        <a:t> </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9"/>
                    </a:solidFill>
                  </a:tcPr>
                </a:tc>
                <a:tc>
                  <a:txBody>
                    <a:bodyPr/>
                    <a:lstStyle/>
                    <a:p>
                      <a:pPr>
                        <a:spcAft>
                          <a:spcPts val="0"/>
                        </a:spcAft>
                      </a:pPr>
                      <a:r>
                        <a:rPr lang="ka-GE" sz="1050">
                          <a:latin typeface="Sylfaen"/>
                          <a:ea typeface="Times New Roman"/>
                          <a:cs typeface="Arial"/>
                        </a:rPr>
                        <a:t> </a:t>
                      </a:r>
                      <a:endParaRPr lang="en-US" sz="105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9"/>
                    </a:solidFill>
                  </a:tcPr>
                </a:tc>
                <a:tc>
                  <a:txBody>
                    <a:bodyPr/>
                    <a:lstStyle/>
                    <a:p>
                      <a:pPr>
                        <a:spcAft>
                          <a:spcPts val="0"/>
                        </a:spcAft>
                      </a:pPr>
                      <a:r>
                        <a:rPr lang="ka-GE" sz="1050">
                          <a:latin typeface="Sylfaen"/>
                          <a:ea typeface="Times New Roman"/>
                          <a:cs typeface="Arial"/>
                        </a:rPr>
                        <a:t> </a:t>
                      </a:r>
                      <a:endParaRPr lang="en-US" sz="105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9"/>
                    </a:solidFill>
                  </a:tcPr>
                </a:tc>
                <a:tc>
                  <a:txBody>
                    <a:bodyPr/>
                    <a:lstStyle/>
                    <a:p>
                      <a:pPr>
                        <a:spcAft>
                          <a:spcPts val="0"/>
                        </a:spcAft>
                      </a:pPr>
                      <a:r>
                        <a:rPr lang="ka-GE" sz="1050">
                          <a:latin typeface="Sylfaen"/>
                          <a:ea typeface="Times New Roman"/>
                          <a:cs typeface="Arial"/>
                        </a:rPr>
                        <a:t> </a:t>
                      </a:r>
                      <a:endParaRPr lang="en-US" sz="105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9"/>
                    </a:solidFill>
                  </a:tcPr>
                </a:tc>
                <a:tc>
                  <a:txBody>
                    <a:bodyPr/>
                    <a:lstStyle/>
                    <a:p>
                      <a:pPr>
                        <a:spcAft>
                          <a:spcPts val="0"/>
                        </a:spcAft>
                      </a:pPr>
                      <a:r>
                        <a:rPr lang="ka-GE" sz="1050" dirty="0">
                          <a:latin typeface="Sylfaen"/>
                          <a:ea typeface="Times New Roman"/>
                          <a:cs typeface="Arial"/>
                        </a:rPr>
                        <a:t>სულ</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6148">
                <a:tc>
                  <a:txBody>
                    <a:bodyPr/>
                    <a:lstStyle/>
                    <a:p>
                      <a:pPr>
                        <a:spcAft>
                          <a:spcPts val="0"/>
                        </a:spcAft>
                      </a:pPr>
                      <a:r>
                        <a:rPr lang="ka-GE" sz="1050" dirty="0">
                          <a:latin typeface="Sylfaen"/>
                          <a:ea typeface="Times New Roman"/>
                          <a:cs typeface="Arial"/>
                        </a:rPr>
                        <a:t>ქალაქი+ სოფლები</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a-GE" sz="1050" dirty="0">
                          <a:latin typeface="Sylfaen"/>
                          <a:ea typeface="Times New Roman"/>
                          <a:cs typeface="Arial"/>
                        </a:rPr>
                        <a:t>ბოლნისი</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a-GE" sz="1050" dirty="0">
                          <a:latin typeface="Sylfaen"/>
                          <a:ea typeface="Times New Roman"/>
                          <a:cs typeface="Arial"/>
                        </a:rPr>
                        <a:t>დმანისი</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a-GE" sz="1050" dirty="0">
                          <a:latin typeface="Sylfaen"/>
                          <a:ea typeface="Times New Roman"/>
                          <a:cs typeface="Arial"/>
                        </a:rPr>
                        <a:t>წალკა</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a-GE" sz="1050" dirty="0">
                          <a:latin typeface="Sylfaen"/>
                          <a:ea typeface="Times New Roman"/>
                          <a:cs typeface="Arial"/>
                        </a:rPr>
                        <a:t>თეთრიწყარო</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a-GE" sz="1050" dirty="0">
                          <a:latin typeface="Sylfaen"/>
                          <a:ea typeface="Times New Roman"/>
                          <a:cs typeface="Arial"/>
                        </a:rPr>
                        <a:t>გარდაბანი</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a-GE" sz="1050" dirty="0">
                          <a:latin typeface="Sylfaen"/>
                          <a:ea typeface="Times New Roman"/>
                          <a:cs typeface="Arial"/>
                        </a:rPr>
                        <a:t>რუსთავი</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a-GE" sz="1050" dirty="0">
                          <a:latin typeface="Sylfaen"/>
                          <a:ea typeface="Times New Roman"/>
                          <a:cs typeface="Arial"/>
                        </a:rPr>
                        <a:t>მარნეული</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a-GE" sz="1050">
                          <a:latin typeface="Sylfaen"/>
                          <a:ea typeface="Times New Roman"/>
                          <a:cs typeface="Arial"/>
                        </a:rPr>
                        <a:t> </a:t>
                      </a:r>
                      <a:endParaRPr lang="en-US" sz="105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8162">
                <a:tc>
                  <a:txBody>
                    <a:bodyPr/>
                    <a:lstStyle/>
                    <a:p>
                      <a:pPr>
                        <a:spcAft>
                          <a:spcPts val="0"/>
                        </a:spcAft>
                      </a:pPr>
                      <a:r>
                        <a:rPr lang="ka-GE" sz="1050" dirty="0">
                          <a:latin typeface="Sylfaen"/>
                          <a:ea typeface="Times New Roman"/>
                          <a:cs typeface="Arial"/>
                        </a:rPr>
                        <a:t>სკოლების რაოდენობა</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ka-GE" sz="1050" dirty="0">
                          <a:latin typeface="Sylfaen"/>
                          <a:ea typeface="Times New Roman"/>
                          <a:cs typeface="Arial"/>
                        </a:rPr>
                        <a:t>2</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ka-GE" sz="1050" dirty="0">
                          <a:latin typeface="Sylfaen"/>
                          <a:ea typeface="Times New Roman"/>
                          <a:cs typeface="Arial"/>
                        </a:rPr>
                        <a:t>2</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ka-GE" sz="1050" dirty="0">
                          <a:latin typeface="Sylfaen"/>
                          <a:ea typeface="Times New Roman"/>
                          <a:cs typeface="Arial"/>
                        </a:rPr>
                        <a:t>2</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ka-GE" sz="1050">
                          <a:latin typeface="Sylfaen"/>
                          <a:ea typeface="Times New Roman"/>
                          <a:cs typeface="Arial"/>
                        </a:rPr>
                        <a:t>2</a:t>
                      </a:r>
                      <a:endParaRPr lang="en-US" sz="105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ka-GE" sz="1050" dirty="0">
                          <a:latin typeface="Sylfaen"/>
                          <a:ea typeface="Times New Roman"/>
                          <a:cs typeface="Arial"/>
                        </a:rPr>
                        <a:t>2</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ka-GE" sz="1050" dirty="0">
                          <a:latin typeface="Sylfaen"/>
                          <a:ea typeface="Times New Roman"/>
                          <a:cs typeface="Arial"/>
                        </a:rPr>
                        <a:t>3</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ka-GE" sz="1050" dirty="0">
                          <a:latin typeface="Sylfaen"/>
                          <a:ea typeface="Times New Roman"/>
                          <a:cs typeface="Arial"/>
                        </a:rPr>
                        <a:t>3</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ka-GE" sz="1050" dirty="0">
                          <a:latin typeface="Sylfaen"/>
                          <a:ea typeface="Times New Roman"/>
                          <a:cs typeface="Arial"/>
                        </a:rPr>
                        <a:t>16</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6148">
                <a:tc>
                  <a:txBody>
                    <a:bodyPr/>
                    <a:lstStyle/>
                    <a:p>
                      <a:pPr>
                        <a:spcAft>
                          <a:spcPts val="0"/>
                        </a:spcAft>
                      </a:pPr>
                      <a:r>
                        <a:rPr lang="ka-GE" sz="1050" b="1">
                          <a:solidFill>
                            <a:srgbClr val="993300"/>
                          </a:solidFill>
                          <a:latin typeface="Sylfaen"/>
                          <a:ea typeface="Times New Roman"/>
                          <a:cs typeface="Arial"/>
                        </a:rPr>
                        <a:t>სამცხე–ჯავახეთი</a:t>
                      </a:r>
                      <a:endParaRPr lang="en-US" sz="105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00"/>
                    </a:solidFill>
                  </a:tcPr>
                </a:tc>
                <a:tc>
                  <a:txBody>
                    <a:bodyPr/>
                    <a:lstStyle/>
                    <a:p>
                      <a:pPr>
                        <a:spcAft>
                          <a:spcPts val="0"/>
                        </a:spcAft>
                      </a:pPr>
                      <a:r>
                        <a:rPr lang="ka-GE" sz="1050">
                          <a:latin typeface="Sylfaen"/>
                          <a:ea typeface="Times New Roman"/>
                          <a:cs typeface="Arial"/>
                        </a:rPr>
                        <a:t> </a:t>
                      </a:r>
                      <a:endParaRPr lang="en-US" sz="105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00"/>
                    </a:solidFill>
                  </a:tcPr>
                </a:tc>
                <a:tc>
                  <a:txBody>
                    <a:bodyPr/>
                    <a:lstStyle/>
                    <a:p>
                      <a:pPr>
                        <a:spcAft>
                          <a:spcPts val="0"/>
                        </a:spcAft>
                      </a:pPr>
                      <a:r>
                        <a:rPr lang="ka-GE" sz="1050">
                          <a:latin typeface="Sylfaen"/>
                          <a:ea typeface="Times New Roman"/>
                          <a:cs typeface="Arial"/>
                        </a:rPr>
                        <a:t> </a:t>
                      </a:r>
                      <a:endParaRPr lang="en-US" sz="105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00"/>
                    </a:solidFill>
                  </a:tcPr>
                </a:tc>
                <a:tc>
                  <a:txBody>
                    <a:bodyPr/>
                    <a:lstStyle/>
                    <a:p>
                      <a:pPr>
                        <a:spcAft>
                          <a:spcPts val="0"/>
                        </a:spcAft>
                      </a:pPr>
                      <a:r>
                        <a:rPr lang="ka-GE" sz="1050" dirty="0">
                          <a:latin typeface="Sylfaen"/>
                          <a:ea typeface="Times New Roman"/>
                          <a:cs typeface="Arial"/>
                        </a:rPr>
                        <a:t> </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00"/>
                    </a:solidFill>
                  </a:tcPr>
                </a:tc>
                <a:tc>
                  <a:txBody>
                    <a:bodyPr/>
                    <a:lstStyle/>
                    <a:p>
                      <a:pPr>
                        <a:spcAft>
                          <a:spcPts val="0"/>
                        </a:spcAft>
                      </a:pPr>
                      <a:r>
                        <a:rPr lang="ka-GE" sz="1050" dirty="0">
                          <a:latin typeface="Sylfaen"/>
                          <a:ea typeface="Times New Roman"/>
                          <a:cs typeface="Arial"/>
                        </a:rPr>
                        <a:t> </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00"/>
                    </a:solidFill>
                  </a:tcPr>
                </a:tc>
                <a:tc>
                  <a:txBody>
                    <a:bodyPr/>
                    <a:lstStyle/>
                    <a:p>
                      <a:pPr>
                        <a:spcAft>
                          <a:spcPts val="0"/>
                        </a:spcAft>
                      </a:pPr>
                      <a:r>
                        <a:rPr lang="ka-GE" sz="1050" dirty="0">
                          <a:latin typeface="Sylfaen"/>
                          <a:ea typeface="Times New Roman"/>
                          <a:cs typeface="Arial"/>
                        </a:rPr>
                        <a:t> </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00"/>
                    </a:solidFill>
                  </a:tcPr>
                </a:tc>
                <a:tc>
                  <a:txBody>
                    <a:bodyPr/>
                    <a:lstStyle/>
                    <a:p>
                      <a:pPr>
                        <a:spcAft>
                          <a:spcPts val="0"/>
                        </a:spcAft>
                      </a:pPr>
                      <a:r>
                        <a:rPr lang="ka-GE" sz="1050">
                          <a:latin typeface="Sylfaen"/>
                          <a:ea typeface="Times New Roman"/>
                          <a:cs typeface="Arial"/>
                        </a:rPr>
                        <a:t> </a:t>
                      </a:r>
                      <a:endParaRPr lang="en-US" sz="105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00"/>
                    </a:solidFill>
                  </a:tcPr>
                </a:tc>
                <a:tc>
                  <a:txBody>
                    <a:bodyPr/>
                    <a:lstStyle/>
                    <a:p>
                      <a:pPr>
                        <a:spcAft>
                          <a:spcPts val="0"/>
                        </a:spcAft>
                      </a:pPr>
                      <a:r>
                        <a:rPr lang="ka-GE" sz="1050" dirty="0">
                          <a:latin typeface="Sylfaen"/>
                          <a:ea typeface="Times New Roman"/>
                          <a:cs typeface="Arial"/>
                        </a:rPr>
                        <a:t> </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00"/>
                    </a:solidFill>
                  </a:tcPr>
                </a:tc>
                <a:tc>
                  <a:txBody>
                    <a:bodyPr/>
                    <a:lstStyle/>
                    <a:p>
                      <a:pPr>
                        <a:spcAft>
                          <a:spcPts val="0"/>
                        </a:spcAft>
                      </a:pPr>
                      <a:r>
                        <a:rPr lang="ka-GE" sz="1050" dirty="0">
                          <a:latin typeface="Sylfaen"/>
                          <a:ea typeface="Times New Roman"/>
                          <a:cs typeface="Arial"/>
                        </a:rPr>
                        <a:t> </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6148">
                <a:tc>
                  <a:txBody>
                    <a:bodyPr/>
                    <a:lstStyle/>
                    <a:p>
                      <a:pPr>
                        <a:spcAft>
                          <a:spcPts val="0"/>
                        </a:spcAft>
                      </a:pPr>
                      <a:r>
                        <a:rPr lang="ka-GE" sz="1050">
                          <a:latin typeface="Sylfaen"/>
                          <a:ea typeface="Times New Roman"/>
                          <a:cs typeface="Arial"/>
                        </a:rPr>
                        <a:t>ქალაქი+ სოფლები</a:t>
                      </a:r>
                      <a:endParaRPr lang="en-US" sz="105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a-GE" sz="1050">
                          <a:latin typeface="Sylfaen"/>
                          <a:ea typeface="Times New Roman"/>
                          <a:cs typeface="Arial"/>
                        </a:rPr>
                        <a:t>ბორჯომი </a:t>
                      </a:r>
                      <a:endParaRPr lang="en-US" sz="105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a-GE" sz="1050">
                          <a:latin typeface="Sylfaen"/>
                          <a:ea typeface="Times New Roman"/>
                          <a:cs typeface="Arial"/>
                        </a:rPr>
                        <a:t>ახალციხე</a:t>
                      </a:r>
                      <a:endParaRPr lang="en-US" sz="105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a-GE" sz="1050">
                          <a:latin typeface="Sylfaen"/>
                          <a:ea typeface="Times New Roman"/>
                          <a:cs typeface="Arial"/>
                        </a:rPr>
                        <a:t>ადიგენი</a:t>
                      </a:r>
                      <a:endParaRPr lang="en-US" sz="105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a-GE" sz="1050">
                          <a:latin typeface="Sylfaen"/>
                          <a:ea typeface="Times New Roman"/>
                          <a:cs typeface="Arial"/>
                        </a:rPr>
                        <a:t>ასპინძა</a:t>
                      </a:r>
                      <a:endParaRPr lang="en-US" sz="105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a-GE" sz="1050" dirty="0">
                          <a:latin typeface="Sylfaen"/>
                          <a:ea typeface="Times New Roman"/>
                          <a:cs typeface="Arial"/>
                        </a:rPr>
                        <a:t>ახალქალაქი</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a-GE" sz="1050" dirty="0">
                          <a:latin typeface="Sylfaen"/>
                          <a:ea typeface="Times New Roman"/>
                          <a:cs typeface="Arial"/>
                        </a:rPr>
                        <a:t>ნინოწმინდა</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a-GE" sz="1050" dirty="0">
                          <a:latin typeface="Sylfaen"/>
                          <a:ea typeface="Times New Roman"/>
                          <a:cs typeface="Arial"/>
                        </a:rPr>
                        <a:t> </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a-GE" sz="1050" dirty="0">
                          <a:latin typeface="Sylfaen"/>
                          <a:ea typeface="Times New Roman"/>
                          <a:cs typeface="Arial"/>
                        </a:rPr>
                        <a:t> </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8162">
                <a:tc>
                  <a:txBody>
                    <a:bodyPr/>
                    <a:lstStyle/>
                    <a:p>
                      <a:pPr>
                        <a:spcAft>
                          <a:spcPts val="0"/>
                        </a:spcAft>
                      </a:pPr>
                      <a:r>
                        <a:rPr lang="ka-GE" sz="1050">
                          <a:latin typeface="Sylfaen"/>
                          <a:ea typeface="Times New Roman"/>
                          <a:cs typeface="Arial"/>
                        </a:rPr>
                        <a:t>სკოლების რაოდენობა</a:t>
                      </a:r>
                      <a:endParaRPr lang="en-US" sz="105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ka-GE" sz="1050">
                          <a:latin typeface="Sylfaen"/>
                          <a:ea typeface="Times New Roman"/>
                          <a:cs typeface="Arial"/>
                        </a:rPr>
                        <a:t>3</a:t>
                      </a:r>
                      <a:endParaRPr lang="en-US" sz="105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ka-GE" sz="1050" dirty="0">
                          <a:latin typeface="Sylfaen"/>
                          <a:ea typeface="Times New Roman"/>
                          <a:cs typeface="Arial"/>
                        </a:rPr>
                        <a:t>3</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ka-GE" sz="1050">
                          <a:latin typeface="Sylfaen"/>
                          <a:ea typeface="Times New Roman"/>
                          <a:cs typeface="Arial"/>
                        </a:rPr>
                        <a:t>2</a:t>
                      </a:r>
                      <a:endParaRPr lang="en-US" sz="105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ka-GE" sz="1050">
                          <a:latin typeface="Sylfaen"/>
                          <a:ea typeface="Times New Roman"/>
                          <a:cs typeface="Arial"/>
                        </a:rPr>
                        <a:t>2</a:t>
                      </a:r>
                      <a:endParaRPr lang="en-US" sz="105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ka-GE" sz="1050" dirty="0">
                          <a:latin typeface="Sylfaen"/>
                          <a:ea typeface="Times New Roman"/>
                          <a:cs typeface="Arial"/>
                        </a:rPr>
                        <a:t>3</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ka-GE" sz="1050" dirty="0">
                          <a:latin typeface="Sylfaen"/>
                          <a:ea typeface="Times New Roman"/>
                          <a:cs typeface="Arial"/>
                        </a:rPr>
                        <a:t>2</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a-GE" sz="1050" dirty="0">
                          <a:latin typeface="Sylfaen"/>
                          <a:ea typeface="Times New Roman"/>
                          <a:cs typeface="Arial"/>
                        </a:rPr>
                        <a:t> </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ka-GE" sz="1050" dirty="0">
                          <a:latin typeface="Sylfaen"/>
                          <a:ea typeface="Times New Roman"/>
                          <a:cs typeface="Arial"/>
                        </a:rPr>
                        <a:t>15</a:t>
                      </a:r>
                      <a:endParaRPr lang="en-US" sz="105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394668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ka-GE" sz="2400" dirty="0" smtClean="0"/>
              <a:t>ქვემო ქართლის სკოლების და სამოქალაქო განათლების პედაგოგები (ქვემო ქართლის მაგალითი)</a:t>
            </a:r>
            <a:endParaRPr lang="en-US" sz="2400" dirty="0"/>
          </a:p>
        </p:txBody>
      </p:sp>
      <p:graphicFrame>
        <p:nvGraphicFramePr>
          <p:cNvPr id="4" name="Content Placeholder 3"/>
          <p:cNvGraphicFramePr>
            <a:graphicFrameLocks noGrp="1"/>
          </p:cNvGraphicFramePr>
          <p:nvPr>
            <p:ph sz="quarter" idx="1"/>
          </p:nvPr>
        </p:nvGraphicFramePr>
        <p:xfrm>
          <a:off x="762000" y="1371600"/>
          <a:ext cx="7391401" cy="4952097"/>
        </p:xfrm>
        <a:graphic>
          <a:graphicData uri="http://schemas.openxmlformats.org/drawingml/2006/table">
            <a:tbl>
              <a:tblPr/>
              <a:tblGrid>
                <a:gridCol w="609600"/>
                <a:gridCol w="2211892"/>
                <a:gridCol w="1474549"/>
                <a:gridCol w="1628273"/>
                <a:gridCol w="1467087"/>
              </a:tblGrid>
              <a:tr h="467306">
                <a:tc>
                  <a:txBody>
                    <a:bodyPr/>
                    <a:lstStyle/>
                    <a:p>
                      <a:pPr>
                        <a:lnSpc>
                          <a:spcPct val="115000"/>
                        </a:lnSpc>
                        <a:spcAft>
                          <a:spcPts val="0"/>
                        </a:spcAft>
                      </a:pPr>
                      <a:endParaRPr lang="en-US" sz="900" dirty="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a-GE" sz="900" b="1">
                          <a:latin typeface="Sylfaen"/>
                          <a:ea typeface="Calibri"/>
                          <a:cs typeface="Times New Roman"/>
                        </a:rPr>
                        <a:t>ქალაქი/სოფელი</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a-GE" sz="900" b="1">
                          <a:latin typeface="Sylfaen"/>
                          <a:ea typeface="Calibri"/>
                          <a:cs typeface="Times New Roman"/>
                        </a:rPr>
                        <a:t>სკოლა </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a-GE" sz="900" b="1">
                          <a:latin typeface="Sylfaen"/>
                          <a:ea typeface="Calibri"/>
                          <a:cs typeface="Times New Roman"/>
                        </a:rPr>
                        <a:t>სამოქ. მასწავლებელი </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a-GE" sz="900" b="1">
                          <a:latin typeface="Sylfaen"/>
                          <a:ea typeface="Calibri"/>
                          <a:cs typeface="Times New Roman"/>
                        </a:rPr>
                        <a:t>საკონტაქტო ინფ.</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136">
                <a:tc>
                  <a:txBody>
                    <a:bodyPr/>
                    <a:lstStyle/>
                    <a:p>
                      <a:pPr marL="342900" lvl="0" indent="-342900">
                        <a:lnSpc>
                          <a:spcPct val="115000"/>
                        </a:lnSpc>
                        <a:spcAft>
                          <a:spcPts val="0"/>
                        </a:spcAft>
                        <a:buFont typeface="+mj-lt"/>
                        <a:buAutoNum type="arabicPeriod"/>
                      </a:pPr>
                      <a:r>
                        <a:rPr lang="ka-GE" sz="900" dirty="0" smtClean="0">
                          <a:latin typeface="Sylfaen"/>
                          <a:ea typeface="Calibri"/>
                          <a:cs typeface="Times New Roman"/>
                        </a:rPr>
                        <a:t>1</a:t>
                      </a:r>
                      <a:endParaRPr lang="ka-GE" sz="900" dirty="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nSpc>
                          <a:spcPct val="115000"/>
                        </a:lnSpc>
                        <a:spcAft>
                          <a:spcPts val="0"/>
                        </a:spcAft>
                      </a:pPr>
                      <a:r>
                        <a:rPr lang="ka-GE" sz="900">
                          <a:latin typeface="Sylfaen"/>
                          <a:ea typeface="Calibri"/>
                          <a:cs typeface="Times New Roman"/>
                        </a:rPr>
                        <a:t>რუსთავი </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nSpc>
                          <a:spcPct val="115000"/>
                        </a:lnSpc>
                        <a:spcAft>
                          <a:spcPts val="0"/>
                        </a:spcAft>
                      </a:pPr>
                      <a:r>
                        <a:rPr lang="ka-GE" sz="900">
                          <a:latin typeface="Sylfaen"/>
                          <a:ea typeface="Calibri"/>
                          <a:cs typeface="Times New Roman"/>
                        </a:rPr>
                        <a:t>#15 საჯარო ქართული</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nSpc>
                          <a:spcPct val="115000"/>
                        </a:lnSpc>
                        <a:spcAft>
                          <a:spcPts val="0"/>
                        </a:spcAft>
                      </a:pPr>
                      <a:r>
                        <a:rPr lang="ka-GE" sz="900">
                          <a:latin typeface="Sylfaen"/>
                          <a:ea typeface="Calibri"/>
                          <a:cs typeface="Times New Roman"/>
                        </a:rPr>
                        <a:t>ლია ღუღუნიშვილი</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nSpc>
                          <a:spcPct val="115000"/>
                        </a:lnSpc>
                        <a:spcAft>
                          <a:spcPts val="0"/>
                        </a:spcAft>
                      </a:pPr>
                      <a:endParaRPr lang="ka-GE" sz="90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r>
              <a:tr h="319136">
                <a:tc>
                  <a:txBody>
                    <a:bodyPr/>
                    <a:lstStyle/>
                    <a:p>
                      <a:pPr marL="342900" lvl="0" indent="-342900">
                        <a:lnSpc>
                          <a:spcPct val="115000"/>
                        </a:lnSpc>
                        <a:spcAft>
                          <a:spcPts val="0"/>
                        </a:spcAft>
                        <a:buFont typeface="+mj-lt"/>
                        <a:buAutoNum type="arabicPeriod"/>
                      </a:pPr>
                      <a:r>
                        <a:rPr lang="ka-GE" sz="900" dirty="0" smtClean="0">
                          <a:latin typeface="Sylfaen"/>
                          <a:ea typeface="Calibri"/>
                          <a:cs typeface="Times New Roman"/>
                        </a:rPr>
                        <a:t>2</a:t>
                      </a:r>
                      <a:endParaRPr lang="ka-GE" sz="900" dirty="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nSpc>
                          <a:spcPct val="115000"/>
                        </a:lnSpc>
                        <a:spcAft>
                          <a:spcPts val="0"/>
                        </a:spcAft>
                      </a:pPr>
                      <a:r>
                        <a:rPr lang="ka-GE" sz="900">
                          <a:latin typeface="Sylfaen"/>
                          <a:ea typeface="Calibri"/>
                          <a:cs typeface="Times New Roman"/>
                        </a:rPr>
                        <a:t>რუსათავი</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nSpc>
                          <a:spcPct val="115000"/>
                        </a:lnSpc>
                        <a:spcAft>
                          <a:spcPts val="0"/>
                        </a:spcAft>
                      </a:pPr>
                      <a:r>
                        <a:rPr lang="ka-GE" sz="900">
                          <a:latin typeface="Sylfaen"/>
                          <a:ea typeface="Calibri"/>
                          <a:cs typeface="Times New Roman"/>
                        </a:rPr>
                        <a:t>#12 ქართულ–რუსული</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nSpc>
                          <a:spcPct val="115000"/>
                        </a:lnSpc>
                        <a:spcAft>
                          <a:spcPts val="0"/>
                        </a:spcAft>
                      </a:pPr>
                      <a:r>
                        <a:rPr lang="ka-GE" sz="900">
                          <a:latin typeface="Sylfaen"/>
                          <a:ea typeface="Calibri"/>
                          <a:cs typeface="Times New Roman"/>
                        </a:rPr>
                        <a:t>ირინა გელაშვილი–მელქაძე</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nSpc>
                          <a:spcPct val="115000"/>
                        </a:lnSpc>
                        <a:spcAft>
                          <a:spcPts val="0"/>
                        </a:spcAft>
                      </a:pPr>
                      <a:endParaRPr lang="ka-GE" sz="90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r>
              <a:tr h="319136">
                <a:tc>
                  <a:txBody>
                    <a:bodyPr/>
                    <a:lstStyle/>
                    <a:p>
                      <a:pPr marL="342900" lvl="0" indent="-342900">
                        <a:lnSpc>
                          <a:spcPct val="115000"/>
                        </a:lnSpc>
                        <a:spcAft>
                          <a:spcPts val="0"/>
                        </a:spcAft>
                        <a:buFont typeface="+mj-lt"/>
                        <a:buAutoNum type="arabicPeriod"/>
                      </a:pPr>
                      <a:r>
                        <a:rPr lang="ka-GE" sz="900" dirty="0" smtClean="0">
                          <a:latin typeface="Sylfaen"/>
                          <a:ea typeface="Calibri"/>
                          <a:cs typeface="Times New Roman"/>
                        </a:rPr>
                        <a:t>3</a:t>
                      </a:r>
                      <a:endParaRPr lang="ka-GE" sz="900" dirty="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nSpc>
                          <a:spcPct val="115000"/>
                        </a:lnSpc>
                        <a:spcAft>
                          <a:spcPts val="0"/>
                        </a:spcAft>
                      </a:pPr>
                      <a:r>
                        <a:rPr lang="ka-GE" sz="900">
                          <a:latin typeface="Sylfaen"/>
                          <a:ea typeface="Calibri"/>
                          <a:cs typeface="Times New Roman"/>
                        </a:rPr>
                        <a:t>გარდაბანი </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nSpc>
                          <a:spcPct val="115000"/>
                        </a:lnSpc>
                        <a:spcAft>
                          <a:spcPts val="0"/>
                        </a:spcAft>
                      </a:pPr>
                      <a:r>
                        <a:rPr lang="ka-GE" sz="900">
                          <a:latin typeface="Sylfaen"/>
                          <a:ea typeface="Calibri"/>
                          <a:cs typeface="Times New Roman"/>
                        </a:rPr>
                        <a:t>#1 ქართული სკოლა</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nSpc>
                          <a:spcPct val="115000"/>
                        </a:lnSpc>
                        <a:spcAft>
                          <a:spcPts val="0"/>
                        </a:spcAft>
                      </a:pPr>
                      <a:r>
                        <a:rPr lang="ka-GE" sz="900">
                          <a:latin typeface="Sylfaen"/>
                          <a:ea typeface="Calibri"/>
                          <a:cs typeface="Times New Roman"/>
                        </a:rPr>
                        <a:t>ყანდარაშვილი ნანული</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nSpc>
                          <a:spcPct val="115000"/>
                        </a:lnSpc>
                        <a:spcAft>
                          <a:spcPts val="0"/>
                        </a:spcAft>
                      </a:pPr>
                      <a:endParaRPr lang="ka-GE" sz="90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r>
              <a:tr h="319136">
                <a:tc>
                  <a:txBody>
                    <a:bodyPr/>
                    <a:lstStyle/>
                    <a:p>
                      <a:pPr marL="342900" lvl="0" indent="-342900">
                        <a:lnSpc>
                          <a:spcPct val="115000"/>
                        </a:lnSpc>
                        <a:spcAft>
                          <a:spcPts val="0"/>
                        </a:spcAft>
                        <a:buFont typeface="+mj-lt"/>
                        <a:buAutoNum type="arabicPeriod"/>
                      </a:pPr>
                      <a:r>
                        <a:rPr lang="ka-GE" sz="900" dirty="0" smtClean="0">
                          <a:latin typeface="Sylfaen"/>
                          <a:ea typeface="Calibri"/>
                          <a:cs typeface="Times New Roman"/>
                        </a:rPr>
                        <a:t>4</a:t>
                      </a:r>
                      <a:endParaRPr lang="ka-GE" sz="900" dirty="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nSpc>
                          <a:spcPct val="115000"/>
                        </a:lnSpc>
                        <a:spcAft>
                          <a:spcPts val="0"/>
                        </a:spcAft>
                      </a:pPr>
                      <a:r>
                        <a:rPr lang="ka-GE" sz="900">
                          <a:latin typeface="Sylfaen"/>
                          <a:ea typeface="Calibri"/>
                          <a:cs typeface="Times New Roman"/>
                        </a:rPr>
                        <a:t>გარდაბანი, ყარაჯალა</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nSpc>
                          <a:spcPct val="115000"/>
                        </a:lnSpc>
                        <a:spcAft>
                          <a:spcPts val="0"/>
                        </a:spcAft>
                      </a:pPr>
                      <a:r>
                        <a:rPr lang="ka-GE" sz="900">
                          <a:latin typeface="Sylfaen"/>
                          <a:ea typeface="Calibri"/>
                          <a:cs typeface="Times New Roman"/>
                        </a:rPr>
                        <a:t>საჯარო სკოლა</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nSpc>
                          <a:spcPct val="115000"/>
                        </a:lnSpc>
                        <a:spcAft>
                          <a:spcPts val="0"/>
                        </a:spcAft>
                      </a:pPr>
                      <a:r>
                        <a:rPr lang="ka-GE" sz="900">
                          <a:latin typeface="Sylfaen"/>
                          <a:ea typeface="Calibri"/>
                          <a:cs typeface="Times New Roman"/>
                        </a:rPr>
                        <a:t>ნატალია ბექაური</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nSpc>
                          <a:spcPct val="115000"/>
                        </a:lnSpc>
                        <a:spcAft>
                          <a:spcPts val="0"/>
                        </a:spcAft>
                      </a:pPr>
                      <a:endParaRPr lang="ka-GE" sz="90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r>
              <a:tr h="237350">
                <a:tc>
                  <a:txBody>
                    <a:bodyPr/>
                    <a:lstStyle/>
                    <a:p>
                      <a:pPr marL="342900" lvl="0" indent="-342900">
                        <a:lnSpc>
                          <a:spcPct val="115000"/>
                        </a:lnSpc>
                        <a:spcAft>
                          <a:spcPts val="0"/>
                        </a:spcAft>
                        <a:buFont typeface="+mj-lt"/>
                        <a:buAutoNum type="arabicPeriod"/>
                      </a:pPr>
                      <a:r>
                        <a:rPr lang="ka-GE" sz="900" dirty="0" smtClean="0">
                          <a:latin typeface="Sylfaen"/>
                          <a:ea typeface="Calibri"/>
                          <a:cs typeface="Times New Roman"/>
                        </a:rPr>
                        <a:t>5</a:t>
                      </a:r>
                      <a:endParaRPr lang="ka-GE" sz="900" dirty="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nSpc>
                          <a:spcPct val="115000"/>
                        </a:lnSpc>
                        <a:spcAft>
                          <a:spcPts val="0"/>
                        </a:spcAft>
                      </a:pPr>
                      <a:r>
                        <a:rPr lang="ka-GE" sz="900">
                          <a:latin typeface="Sylfaen"/>
                          <a:ea typeface="Calibri"/>
                          <a:cs typeface="Times New Roman"/>
                        </a:rPr>
                        <a:t>ბოლნისი</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nSpc>
                          <a:spcPct val="115000"/>
                        </a:lnSpc>
                        <a:spcAft>
                          <a:spcPts val="0"/>
                        </a:spcAft>
                      </a:pPr>
                      <a:r>
                        <a:rPr lang="ka-GE" sz="900">
                          <a:latin typeface="Sylfaen"/>
                          <a:ea typeface="Calibri"/>
                          <a:cs typeface="Times New Roman"/>
                        </a:rPr>
                        <a:t>#5 </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nSpc>
                          <a:spcPct val="115000"/>
                        </a:lnSpc>
                        <a:spcAft>
                          <a:spcPts val="0"/>
                        </a:spcAft>
                      </a:pPr>
                      <a:r>
                        <a:rPr lang="ka-GE" sz="900">
                          <a:latin typeface="Sylfaen"/>
                          <a:ea typeface="Calibri"/>
                          <a:cs typeface="Times New Roman"/>
                        </a:rPr>
                        <a:t>ლიანა კერესელიძე</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nSpc>
                          <a:spcPct val="115000"/>
                        </a:lnSpc>
                        <a:spcAft>
                          <a:spcPts val="0"/>
                        </a:spcAft>
                      </a:pPr>
                      <a:endParaRPr lang="ka-GE" sz="90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r>
              <a:tr h="228600">
                <a:tc>
                  <a:txBody>
                    <a:bodyPr/>
                    <a:lstStyle/>
                    <a:p>
                      <a:pPr marL="342900" lvl="0" indent="-342900">
                        <a:lnSpc>
                          <a:spcPct val="115000"/>
                        </a:lnSpc>
                        <a:spcAft>
                          <a:spcPts val="0"/>
                        </a:spcAft>
                        <a:buFont typeface="+mj-lt"/>
                        <a:buAutoNum type="arabicPeriod"/>
                      </a:pPr>
                      <a:r>
                        <a:rPr lang="ka-GE" sz="900" dirty="0" smtClean="0">
                          <a:latin typeface="Sylfaen"/>
                          <a:ea typeface="Calibri"/>
                          <a:cs typeface="Times New Roman"/>
                        </a:rPr>
                        <a:t>6</a:t>
                      </a:r>
                      <a:endParaRPr lang="ka-GE" sz="900" dirty="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nSpc>
                          <a:spcPct val="115000"/>
                        </a:lnSpc>
                        <a:spcAft>
                          <a:spcPts val="0"/>
                        </a:spcAft>
                      </a:pPr>
                      <a:r>
                        <a:rPr lang="ka-GE" sz="900">
                          <a:latin typeface="Sylfaen"/>
                          <a:ea typeface="Calibri"/>
                          <a:cs typeface="Times New Roman"/>
                        </a:rPr>
                        <a:t>ბოლნისი, კაზრეთი</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nSpc>
                          <a:spcPct val="115000"/>
                        </a:lnSpc>
                        <a:spcAft>
                          <a:spcPts val="0"/>
                        </a:spcAft>
                      </a:pPr>
                      <a:r>
                        <a:rPr lang="ka-GE" sz="900">
                          <a:latin typeface="Sylfaen"/>
                          <a:ea typeface="Calibri"/>
                          <a:cs typeface="Times New Roman"/>
                        </a:rPr>
                        <a:t>#1 </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nSpc>
                          <a:spcPct val="115000"/>
                        </a:lnSpc>
                        <a:spcAft>
                          <a:spcPts val="0"/>
                        </a:spcAft>
                      </a:pPr>
                      <a:r>
                        <a:rPr lang="ka-GE" sz="900">
                          <a:latin typeface="Sylfaen"/>
                          <a:ea typeface="Calibri"/>
                          <a:cs typeface="Times New Roman"/>
                        </a:rPr>
                        <a:t>ნინო ციმაკურიძე</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nSpc>
                          <a:spcPct val="115000"/>
                        </a:lnSpc>
                        <a:spcAft>
                          <a:spcPts val="0"/>
                        </a:spcAft>
                      </a:pPr>
                      <a:endParaRPr lang="ka-GE" sz="90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r>
              <a:tr h="297745">
                <a:tc>
                  <a:txBody>
                    <a:bodyPr/>
                    <a:lstStyle/>
                    <a:p>
                      <a:pPr marL="342900" lvl="0" indent="-342900">
                        <a:lnSpc>
                          <a:spcPct val="115000"/>
                        </a:lnSpc>
                        <a:spcAft>
                          <a:spcPts val="0"/>
                        </a:spcAft>
                        <a:buFont typeface="+mj-lt"/>
                        <a:buAutoNum type="arabicPeriod"/>
                      </a:pPr>
                      <a:r>
                        <a:rPr lang="ka-GE" sz="900" dirty="0" smtClean="0">
                          <a:latin typeface="Sylfaen"/>
                          <a:ea typeface="Calibri"/>
                          <a:cs typeface="Times New Roman"/>
                        </a:rPr>
                        <a:t>7</a:t>
                      </a:r>
                      <a:endParaRPr lang="ka-GE" sz="900" dirty="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nSpc>
                          <a:spcPct val="115000"/>
                        </a:lnSpc>
                        <a:spcAft>
                          <a:spcPts val="0"/>
                        </a:spcAft>
                      </a:pPr>
                      <a:r>
                        <a:rPr lang="ka-GE" sz="900">
                          <a:latin typeface="Sylfaen"/>
                          <a:ea typeface="Calibri"/>
                          <a:cs typeface="Times New Roman"/>
                        </a:rPr>
                        <a:t>დმანისი</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nSpc>
                          <a:spcPct val="115000"/>
                        </a:lnSpc>
                        <a:spcAft>
                          <a:spcPts val="0"/>
                        </a:spcAft>
                      </a:pPr>
                      <a:r>
                        <a:rPr lang="ka-GE" sz="900">
                          <a:latin typeface="Sylfaen"/>
                          <a:ea typeface="Calibri"/>
                          <a:cs typeface="Times New Roman"/>
                        </a:rPr>
                        <a:t>#3 საჯარო სკოლა</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nSpc>
                          <a:spcPct val="115000"/>
                        </a:lnSpc>
                        <a:spcAft>
                          <a:spcPts val="0"/>
                        </a:spcAft>
                      </a:pPr>
                      <a:r>
                        <a:rPr lang="ka-GE" sz="900">
                          <a:latin typeface="Sylfaen"/>
                          <a:ea typeface="Calibri"/>
                          <a:cs typeface="Times New Roman"/>
                        </a:rPr>
                        <a:t>სოფიკო ადუაშვილი, ნატალია ხორბალაძე</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nSpc>
                          <a:spcPct val="115000"/>
                        </a:lnSpc>
                        <a:spcAft>
                          <a:spcPts val="0"/>
                        </a:spcAft>
                      </a:pPr>
                      <a:endParaRPr lang="ka-GE" sz="90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r>
              <a:tr h="225552">
                <a:tc>
                  <a:txBody>
                    <a:bodyPr/>
                    <a:lstStyle/>
                    <a:p>
                      <a:pPr marL="342900" lvl="0" indent="-342900">
                        <a:lnSpc>
                          <a:spcPct val="115000"/>
                        </a:lnSpc>
                        <a:spcAft>
                          <a:spcPts val="0"/>
                        </a:spcAft>
                        <a:buFont typeface="+mj-lt"/>
                        <a:buAutoNum type="arabicPeriod"/>
                      </a:pPr>
                      <a:r>
                        <a:rPr lang="ka-GE" sz="900" dirty="0" smtClean="0">
                          <a:latin typeface="Sylfaen"/>
                          <a:ea typeface="Calibri"/>
                          <a:cs typeface="Times New Roman"/>
                        </a:rPr>
                        <a:t>8</a:t>
                      </a:r>
                      <a:endParaRPr lang="ka-GE" sz="900" dirty="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nSpc>
                          <a:spcPct val="115000"/>
                        </a:lnSpc>
                        <a:spcAft>
                          <a:spcPts val="0"/>
                        </a:spcAft>
                      </a:pPr>
                      <a:r>
                        <a:rPr lang="ka-GE" sz="900">
                          <a:latin typeface="Sylfaen"/>
                          <a:ea typeface="Calibri"/>
                          <a:cs typeface="Times New Roman"/>
                        </a:rPr>
                        <a:t>დმანისი, იაღუბლო</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nSpc>
                          <a:spcPct val="115000"/>
                        </a:lnSpc>
                        <a:spcAft>
                          <a:spcPts val="0"/>
                        </a:spcAft>
                      </a:pPr>
                      <a:r>
                        <a:rPr lang="ka-GE" sz="900">
                          <a:latin typeface="Sylfaen"/>
                          <a:ea typeface="Calibri"/>
                          <a:cs typeface="Times New Roman"/>
                        </a:rPr>
                        <a:t>აზერბ. სკოლა </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nSpc>
                          <a:spcPct val="115000"/>
                        </a:lnSpc>
                        <a:spcAft>
                          <a:spcPts val="0"/>
                        </a:spcAft>
                      </a:pPr>
                      <a:r>
                        <a:rPr lang="ka-GE" sz="900">
                          <a:latin typeface="Sylfaen"/>
                          <a:ea typeface="Calibri"/>
                          <a:cs typeface="Times New Roman"/>
                        </a:rPr>
                        <a:t>რაფიკ კოჯაევი</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nSpc>
                          <a:spcPct val="115000"/>
                        </a:lnSpc>
                        <a:spcAft>
                          <a:spcPts val="0"/>
                        </a:spcAft>
                      </a:pPr>
                      <a:endParaRPr lang="ka-GE" sz="90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r>
              <a:tr h="228600">
                <a:tc>
                  <a:txBody>
                    <a:bodyPr/>
                    <a:lstStyle/>
                    <a:p>
                      <a:pPr marL="342900" lvl="0" indent="-342900">
                        <a:lnSpc>
                          <a:spcPct val="115000"/>
                        </a:lnSpc>
                        <a:spcAft>
                          <a:spcPts val="0"/>
                        </a:spcAft>
                        <a:buFont typeface="+mj-lt"/>
                        <a:buAutoNum type="arabicPeriod"/>
                      </a:pPr>
                      <a:r>
                        <a:rPr lang="ka-GE" sz="900" dirty="0" smtClean="0">
                          <a:latin typeface="Sylfaen"/>
                          <a:ea typeface="Calibri"/>
                          <a:cs typeface="Times New Roman"/>
                        </a:rPr>
                        <a:t>9</a:t>
                      </a:r>
                      <a:endParaRPr lang="ka-GE" sz="900" dirty="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nSpc>
                          <a:spcPct val="115000"/>
                        </a:lnSpc>
                        <a:spcAft>
                          <a:spcPts val="0"/>
                        </a:spcAft>
                      </a:pPr>
                      <a:r>
                        <a:rPr lang="ka-GE" sz="900">
                          <a:latin typeface="Sylfaen"/>
                          <a:ea typeface="Calibri"/>
                          <a:cs typeface="Times New Roman"/>
                        </a:rPr>
                        <a:t>წალკა</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nSpc>
                          <a:spcPct val="115000"/>
                        </a:lnSpc>
                        <a:spcAft>
                          <a:spcPts val="0"/>
                        </a:spcAft>
                      </a:pPr>
                      <a:r>
                        <a:rPr lang="ka-GE" sz="900">
                          <a:latin typeface="Sylfaen"/>
                          <a:ea typeface="Calibri"/>
                          <a:cs typeface="Times New Roman"/>
                        </a:rPr>
                        <a:t>#1 ქართული</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nSpc>
                          <a:spcPct val="115000"/>
                        </a:lnSpc>
                        <a:spcAft>
                          <a:spcPts val="0"/>
                        </a:spcAft>
                      </a:pPr>
                      <a:r>
                        <a:rPr lang="ka-GE" sz="900">
                          <a:latin typeface="Sylfaen"/>
                          <a:ea typeface="Calibri"/>
                          <a:cs typeface="Times New Roman"/>
                        </a:rPr>
                        <a:t>ციალა ვინთელანი</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nSpc>
                          <a:spcPct val="115000"/>
                        </a:lnSpc>
                        <a:spcAft>
                          <a:spcPts val="0"/>
                        </a:spcAft>
                      </a:pPr>
                      <a:endParaRPr lang="ka-GE" sz="90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r>
              <a:tr h="228600">
                <a:tc>
                  <a:txBody>
                    <a:bodyPr/>
                    <a:lstStyle/>
                    <a:p>
                      <a:pPr marL="342900" lvl="0" indent="-342900">
                        <a:lnSpc>
                          <a:spcPct val="115000"/>
                        </a:lnSpc>
                        <a:spcAft>
                          <a:spcPts val="0"/>
                        </a:spcAft>
                        <a:buFont typeface="+mj-lt"/>
                        <a:buAutoNum type="arabicPeriod"/>
                      </a:pPr>
                      <a:r>
                        <a:rPr lang="ka-GE" sz="900" dirty="0" smtClean="0">
                          <a:latin typeface="Sylfaen"/>
                          <a:ea typeface="Calibri"/>
                          <a:cs typeface="Times New Roman"/>
                        </a:rPr>
                        <a:t>10</a:t>
                      </a:r>
                      <a:endParaRPr lang="ka-GE" sz="900" dirty="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nSpc>
                          <a:spcPct val="115000"/>
                        </a:lnSpc>
                        <a:spcAft>
                          <a:spcPts val="0"/>
                        </a:spcAft>
                      </a:pPr>
                      <a:r>
                        <a:rPr lang="ka-GE" sz="900">
                          <a:latin typeface="Sylfaen"/>
                          <a:ea typeface="Calibri"/>
                          <a:cs typeface="Times New Roman"/>
                        </a:rPr>
                        <a:t>წალკა, ბეშთაშენი</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nSpc>
                          <a:spcPct val="115000"/>
                        </a:lnSpc>
                        <a:spcAft>
                          <a:spcPts val="0"/>
                        </a:spcAft>
                      </a:pPr>
                      <a:r>
                        <a:rPr lang="ka-GE" sz="900">
                          <a:latin typeface="Sylfaen"/>
                          <a:ea typeface="Calibri"/>
                          <a:cs typeface="Times New Roman"/>
                        </a:rPr>
                        <a:t>საჯარო სკოლა</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nSpc>
                          <a:spcPct val="115000"/>
                        </a:lnSpc>
                        <a:spcAft>
                          <a:spcPts val="0"/>
                        </a:spcAft>
                      </a:pPr>
                      <a:r>
                        <a:rPr lang="ka-GE" sz="900">
                          <a:latin typeface="Sylfaen"/>
                          <a:ea typeface="Calibri"/>
                          <a:cs typeface="Times New Roman"/>
                        </a:rPr>
                        <a:t>ცირა ბოლქვაძე</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nSpc>
                          <a:spcPct val="115000"/>
                        </a:lnSpc>
                        <a:spcAft>
                          <a:spcPts val="0"/>
                        </a:spcAft>
                      </a:pPr>
                      <a:endParaRPr lang="ka-GE" sz="90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r>
              <a:tr h="228600">
                <a:tc>
                  <a:txBody>
                    <a:bodyPr/>
                    <a:lstStyle/>
                    <a:p>
                      <a:pPr marL="342900" lvl="0" indent="-342900">
                        <a:lnSpc>
                          <a:spcPct val="115000"/>
                        </a:lnSpc>
                        <a:spcAft>
                          <a:spcPts val="0"/>
                        </a:spcAft>
                        <a:buFont typeface="+mj-lt"/>
                        <a:buAutoNum type="arabicPeriod"/>
                      </a:pPr>
                      <a:r>
                        <a:rPr lang="ka-GE" sz="900" dirty="0" smtClean="0">
                          <a:latin typeface="Sylfaen"/>
                          <a:ea typeface="Calibri"/>
                          <a:cs typeface="Times New Roman"/>
                        </a:rPr>
                        <a:t>11</a:t>
                      </a:r>
                      <a:endParaRPr lang="ka-GE" sz="900" dirty="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nSpc>
                          <a:spcPct val="115000"/>
                        </a:lnSpc>
                        <a:spcAft>
                          <a:spcPts val="0"/>
                        </a:spcAft>
                      </a:pPr>
                      <a:r>
                        <a:rPr lang="ka-GE" sz="900">
                          <a:latin typeface="Sylfaen"/>
                          <a:ea typeface="Calibri"/>
                          <a:cs typeface="Times New Roman"/>
                        </a:rPr>
                        <a:t>წალკა,ხაჩკოვო</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nSpc>
                          <a:spcPct val="115000"/>
                        </a:lnSpc>
                        <a:spcAft>
                          <a:spcPts val="0"/>
                        </a:spcAft>
                      </a:pPr>
                      <a:r>
                        <a:rPr lang="ka-GE" sz="900">
                          <a:latin typeface="Sylfaen"/>
                          <a:ea typeface="Calibri"/>
                          <a:cs typeface="Times New Roman"/>
                        </a:rPr>
                        <a:t>საჯარო სკოლა , სომხ.</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nSpc>
                          <a:spcPct val="115000"/>
                        </a:lnSpc>
                        <a:spcAft>
                          <a:spcPts val="0"/>
                        </a:spcAft>
                      </a:pPr>
                      <a:r>
                        <a:rPr lang="ka-GE" sz="900">
                          <a:latin typeface="Sylfaen"/>
                          <a:ea typeface="Calibri"/>
                          <a:cs typeface="Times New Roman"/>
                        </a:rPr>
                        <a:t>ლუბა ბულუდიანი</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nSpc>
                          <a:spcPct val="115000"/>
                        </a:lnSpc>
                        <a:spcAft>
                          <a:spcPts val="0"/>
                        </a:spcAft>
                      </a:pPr>
                      <a:endParaRPr lang="ka-GE" sz="90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r>
              <a:tr h="228600">
                <a:tc>
                  <a:txBody>
                    <a:bodyPr/>
                    <a:lstStyle/>
                    <a:p>
                      <a:pPr marL="342900" lvl="0" indent="-342900">
                        <a:lnSpc>
                          <a:spcPct val="115000"/>
                        </a:lnSpc>
                        <a:spcAft>
                          <a:spcPts val="0"/>
                        </a:spcAft>
                        <a:buFont typeface="+mj-lt"/>
                        <a:buAutoNum type="arabicPeriod"/>
                      </a:pPr>
                      <a:r>
                        <a:rPr lang="ka-GE" sz="900" dirty="0" smtClean="0">
                          <a:latin typeface="Sylfaen"/>
                          <a:ea typeface="Calibri"/>
                          <a:cs typeface="Times New Roman"/>
                        </a:rPr>
                        <a:t>12</a:t>
                      </a:r>
                      <a:endParaRPr lang="ka-GE" sz="900" dirty="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nSpc>
                          <a:spcPct val="115000"/>
                        </a:lnSpc>
                        <a:spcAft>
                          <a:spcPts val="0"/>
                        </a:spcAft>
                      </a:pPr>
                      <a:r>
                        <a:rPr lang="ka-GE" sz="900">
                          <a:latin typeface="Sylfaen"/>
                          <a:ea typeface="Calibri"/>
                          <a:cs typeface="Times New Roman"/>
                        </a:rPr>
                        <a:t>თეთრიწყარო</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nSpc>
                          <a:spcPct val="115000"/>
                        </a:lnSpc>
                        <a:spcAft>
                          <a:spcPts val="0"/>
                        </a:spcAft>
                      </a:pPr>
                      <a:r>
                        <a:rPr lang="ka-GE" sz="900">
                          <a:latin typeface="Sylfaen"/>
                          <a:ea typeface="Calibri"/>
                          <a:cs typeface="Times New Roman"/>
                        </a:rPr>
                        <a:t>#2 საჯარო</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nSpc>
                          <a:spcPct val="115000"/>
                        </a:lnSpc>
                        <a:spcAft>
                          <a:spcPts val="0"/>
                        </a:spcAft>
                      </a:pPr>
                      <a:r>
                        <a:rPr lang="ka-GE" sz="900">
                          <a:latin typeface="Sylfaen"/>
                          <a:ea typeface="Calibri"/>
                          <a:cs typeface="Times New Roman"/>
                        </a:rPr>
                        <a:t>მზია წილკაური</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nSpc>
                          <a:spcPct val="115000"/>
                        </a:lnSpc>
                        <a:spcAft>
                          <a:spcPts val="0"/>
                        </a:spcAft>
                      </a:pPr>
                      <a:endParaRPr lang="ka-GE" sz="90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r>
              <a:tr h="228600">
                <a:tc>
                  <a:txBody>
                    <a:bodyPr/>
                    <a:lstStyle/>
                    <a:p>
                      <a:pPr marL="342900" lvl="0" indent="-342900">
                        <a:lnSpc>
                          <a:spcPct val="115000"/>
                        </a:lnSpc>
                        <a:spcAft>
                          <a:spcPts val="0"/>
                        </a:spcAft>
                        <a:buFont typeface="+mj-lt"/>
                        <a:buAutoNum type="arabicPeriod"/>
                      </a:pPr>
                      <a:r>
                        <a:rPr lang="ka-GE" sz="900" dirty="0" smtClean="0">
                          <a:latin typeface="Sylfaen"/>
                          <a:ea typeface="Calibri"/>
                          <a:cs typeface="Times New Roman"/>
                        </a:rPr>
                        <a:t>13</a:t>
                      </a:r>
                      <a:endParaRPr lang="ka-GE" sz="900" dirty="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nSpc>
                          <a:spcPct val="115000"/>
                        </a:lnSpc>
                        <a:spcAft>
                          <a:spcPts val="0"/>
                        </a:spcAft>
                      </a:pPr>
                      <a:r>
                        <a:rPr lang="ka-GE" sz="900">
                          <a:latin typeface="Sylfaen"/>
                          <a:ea typeface="Calibri"/>
                          <a:cs typeface="Times New Roman"/>
                        </a:rPr>
                        <a:t>თეთრიწყარო, კოდა</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nSpc>
                          <a:spcPct val="115000"/>
                        </a:lnSpc>
                        <a:spcAft>
                          <a:spcPts val="0"/>
                        </a:spcAft>
                      </a:pPr>
                      <a:r>
                        <a:rPr lang="ka-GE" sz="900">
                          <a:latin typeface="Sylfaen"/>
                          <a:ea typeface="Calibri"/>
                          <a:cs typeface="Times New Roman"/>
                        </a:rPr>
                        <a:t>კოდის საჯარო </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nSpc>
                          <a:spcPct val="115000"/>
                        </a:lnSpc>
                        <a:spcAft>
                          <a:spcPts val="0"/>
                        </a:spcAft>
                      </a:pPr>
                      <a:r>
                        <a:rPr lang="ka-GE" sz="900">
                          <a:latin typeface="Sylfaen"/>
                          <a:ea typeface="Calibri"/>
                          <a:cs typeface="Times New Roman"/>
                        </a:rPr>
                        <a:t>ანა პაპაშვილი</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nSpc>
                          <a:spcPct val="115000"/>
                        </a:lnSpc>
                        <a:spcAft>
                          <a:spcPts val="0"/>
                        </a:spcAft>
                      </a:pPr>
                      <a:endParaRPr lang="ka-GE" sz="90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r>
              <a:tr h="228600">
                <a:tc>
                  <a:txBody>
                    <a:bodyPr/>
                    <a:lstStyle/>
                    <a:p>
                      <a:pPr marL="342900" lvl="0" indent="-342900">
                        <a:lnSpc>
                          <a:spcPct val="115000"/>
                        </a:lnSpc>
                        <a:spcAft>
                          <a:spcPts val="0"/>
                        </a:spcAft>
                        <a:buFont typeface="+mj-lt"/>
                        <a:buAutoNum type="arabicPeriod"/>
                      </a:pPr>
                      <a:r>
                        <a:rPr lang="ka-GE" sz="900" dirty="0" smtClean="0">
                          <a:latin typeface="Sylfaen"/>
                          <a:ea typeface="Calibri"/>
                          <a:cs typeface="Times New Roman"/>
                        </a:rPr>
                        <a:t>14</a:t>
                      </a:r>
                      <a:endParaRPr lang="ka-GE" sz="900" dirty="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nSpc>
                          <a:spcPct val="115000"/>
                        </a:lnSpc>
                        <a:spcAft>
                          <a:spcPts val="0"/>
                        </a:spcAft>
                      </a:pPr>
                      <a:r>
                        <a:rPr lang="ka-GE" sz="900">
                          <a:latin typeface="Sylfaen"/>
                          <a:ea typeface="Calibri"/>
                          <a:cs typeface="Times New Roman"/>
                        </a:rPr>
                        <a:t>თეთრიწყარო, ასურეთი</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nSpc>
                          <a:spcPct val="115000"/>
                        </a:lnSpc>
                        <a:spcAft>
                          <a:spcPts val="0"/>
                        </a:spcAft>
                      </a:pPr>
                      <a:r>
                        <a:rPr lang="ka-GE" sz="900">
                          <a:latin typeface="Sylfaen"/>
                          <a:ea typeface="Calibri"/>
                          <a:cs typeface="Times New Roman"/>
                        </a:rPr>
                        <a:t>ასურეთის საჯარო</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nSpc>
                          <a:spcPct val="115000"/>
                        </a:lnSpc>
                        <a:spcAft>
                          <a:spcPts val="0"/>
                        </a:spcAft>
                      </a:pPr>
                      <a:r>
                        <a:rPr lang="ka-GE" sz="900">
                          <a:latin typeface="Sylfaen"/>
                          <a:ea typeface="Calibri"/>
                          <a:cs typeface="Times New Roman"/>
                        </a:rPr>
                        <a:t>წერეთელი რუსუდან</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nSpc>
                          <a:spcPct val="115000"/>
                        </a:lnSpc>
                        <a:spcAft>
                          <a:spcPts val="0"/>
                        </a:spcAft>
                      </a:pPr>
                      <a:endParaRPr lang="ka-GE" sz="90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r>
              <a:tr h="228600">
                <a:tc>
                  <a:txBody>
                    <a:bodyPr/>
                    <a:lstStyle/>
                    <a:p>
                      <a:pPr marL="342900" lvl="0" indent="-342900">
                        <a:lnSpc>
                          <a:spcPct val="115000"/>
                        </a:lnSpc>
                        <a:spcAft>
                          <a:spcPts val="0"/>
                        </a:spcAft>
                        <a:buFont typeface="+mj-lt"/>
                        <a:buAutoNum type="arabicPeriod"/>
                      </a:pPr>
                      <a:r>
                        <a:rPr lang="ka-GE" sz="900" dirty="0" smtClean="0">
                          <a:latin typeface="Sylfaen"/>
                          <a:ea typeface="Calibri"/>
                          <a:cs typeface="Times New Roman"/>
                        </a:rPr>
                        <a:t>15</a:t>
                      </a:r>
                      <a:endParaRPr lang="ka-GE" sz="900" dirty="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C96"/>
                    </a:solidFill>
                  </a:tcPr>
                </a:tc>
                <a:tc>
                  <a:txBody>
                    <a:bodyPr/>
                    <a:lstStyle/>
                    <a:p>
                      <a:pPr>
                        <a:lnSpc>
                          <a:spcPct val="115000"/>
                        </a:lnSpc>
                        <a:spcAft>
                          <a:spcPts val="0"/>
                        </a:spcAft>
                      </a:pPr>
                      <a:r>
                        <a:rPr lang="ka-GE" sz="900">
                          <a:latin typeface="Sylfaen"/>
                          <a:ea typeface="Calibri"/>
                          <a:cs typeface="Times New Roman"/>
                        </a:rPr>
                        <a:t>მარნეული</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C96"/>
                    </a:solidFill>
                  </a:tcPr>
                </a:tc>
                <a:tc>
                  <a:txBody>
                    <a:bodyPr/>
                    <a:lstStyle/>
                    <a:p>
                      <a:pPr>
                        <a:lnSpc>
                          <a:spcPct val="115000"/>
                        </a:lnSpc>
                        <a:spcAft>
                          <a:spcPts val="0"/>
                        </a:spcAft>
                      </a:pPr>
                      <a:r>
                        <a:rPr lang="ka-GE" sz="900">
                          <a:latin typeface="Sylfaen"/>
                          <a:ea typeface="Calibri"/>
                          <a:cs typeface="Times New Roman"/>
                        </a:rPr>
                        <a:t>#5, #6</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C96"/>
                    </a:solidFill>
                  </a:tcPr>
                </a:tc>
                <a:tc>
                  <a:txBody>
                    <a:bodyPr/>
                    <a:lstStyle/>
                    <a:p>
                      <a:pPr>
                        <a:lnSpc>
                          <a:spcPct val="115000"/>
                        </a:lnSpc>
                        <a:spcAft>
                          <a:spcPts val="0"/>
                        </a:spcAft>
                      </a:pPr>
                      <a:r>
                        <a:rPr lang="ka-GE" sz="900">
                          <a:latin typeface="Sylfaen"/>
                          <a:ea typeface="Calibri"/>
                          <a:cs typeface="Times New Roman"/>
                        </a:rPr>
                        <a:t>ნანი ბაკუღაძე</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C96"/>
                    </a:solidFill>
                  </a:tcPr>
                </a:tc>
                <a:tc>
                  <a:txBody>
                    <a:bodyPr/>
                    <a:lstStyle/>
                    <a:p>
                      <a:pPr>
                        <a:lnSpc>
                          <a:spcPct val="115000"/>
                        </a:lnSpc>
                        <a:spcAft>
                          <a:spcPts val="0"/>
                        </a:spcAft>
                      </a:pPr>
                      <a:endParaRPr lang="ka-GE" sz="90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C96"/>
                    </a:solidFill>
                  </a:tcPr>
                </a:tc>
              </a:tr>
              <a:tr h="281941">
                <a:tc>
                  <a:txBody>
                    <a:bodyPr/>
                    <a:lstStyle/>
                    <a:p>
                      <a:pPr marL="342900" lvl="0" indent="-342900">
                        <a:lnSpc>
                          <a:spcPct val="115000"/>
                        </a:lnSpc>
                        <a:spcAft>
                          <a:spcPts val="0"/>
                        </a:spcAft>
                        <a:buFont typeface="+mj-lt"/>
                        <a:buAutoNum type="arabicPeriod"/>
                      </a:pPr>
                      <a:r>
                        <a:rPr lang="ka-GE" sz="900" dirty="0" smtClean="0">
                          <a:latin typeface="Sylfaen"/>
                          <a:ea typeface="Calibri"/>
                          <a:cs typeface="Times New Roman"/>
                        </a:rPr>
                        <a:t>16</a:t>
                      </a:r>
                      <a:endParaRPr lang="ka-GE" sz="900" dirty="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C96"/>
                    </a:solidFill>
                  </a:tcPr>
                </a:tc>
                <a:tc>
                  <a:txBody>
                    <a:bodyPr/>
                    <a:lstStyle/>
                    <a:p>
                      <a:pPr>
                        <a:lnSpc>
                          <a:spcPct val="115000"/>
                        </a:lnSpc>
                        <a:spcAft>
                          <a:spcPts val="0"/>
                        </a:spcAft>
                      </a:pPr>
                      <a:r>
                        <a:rPr lang="ka-GE" sz="900">
                          <a:latin typeface="Sylfaen"/>
                          <a:ea typeface="Calibri"/>
                          <a:cs typeface="Times New Roman"/>
                        </a:rPr>
                        <a:t>მარნეული</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C96"/>
                    </a:solidFill>
                  </a:tcPr>
                </a:tc>
                <a:tc>
                  <a:txBody>
                    <a:bodyPr/>
                    <a:lstStyle/>
                    <a:p>
                      <a:pPr>
                        <a:lnSpc>
                          <a:spcPct val="115000"/>
                        </a:lnSpc>
                        <a:spcAft>
                          <a:spcPts val="0"/>
                        </a:spcAft>
                      </a:pPr>
                      <a:r>
                        <a:rPr lang="ka-GE" sz="900">
                          <a:latin typeface="Sylfaen"/>
                          <a:ea typeface="Calibri"/>
                          <a:cs typeface="Times New Roman"/>
                        </a:rPr>
                        <a:t>#3 აზერბაიჯანული</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C96"/>
                    </a:solidFill>
                  </a:tcPr>
                </a:tc>
                <a:tc>
                  <a:txBody>
                    <a:bodyPr/>
                    <a:lstStyle/>
                    <a:p>
                      <a:pPr>
                        <a:lnSpc>
                          <a:spcPct val="115000"/>
                        </a:lnSpc>
                        <a:spcAft>
                          <a:spcPts val="0"/>
                        </a:spcAft>
                      </a:pPr>
                      <a:r>
                        <a:rPr lang="ka-GE" sz="900">
                          <a:latin typeface="Sylfaen"/>
                          <a:ea typeface="Calibri"/>
                          <a:cs typeface="Times New Roman"/>
                        </a:rPr>
                        <a:t>ელიურა ალიევა</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C96"/>
                    </a:solidFill>
                  </a:tcPr>
                </a:tc>
                <a:tc>
                  <a:txBody>
                    <a:bodyPr/>
                    <a:lstStyle/>
                    <a:p>
                      <a:pPr>
                        <a:lnSpc>
                          <a:spcPct val="115000"/>
                        </a:lnSpc>
                        <a:spcAft>
                          <a:spcPts val="0"/>
                        </a:spcAft>
                      </a:pPr>
                      <a:endParaRPr lang="ka-GE" sz="90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C96"/>
                    </a:solidFill>
                  </a:tcPr>
                </a:tc>
              </a:tr>
              <a:tr h="319136">
                <a:tc>
                  <a:txBody>
                    <a:bodyPr/>
                    <a:lstStyle/>
                    <a:p>
                      <a:pPr marL="342900" lvl="0" indent="-342900">
                        <a:lnSpc>
                          <a:spcPct val="115000"/>
                        </a:lnSpc>
                        <a:spcAft>
                          <a:spcPts val="0"/>
                        </a:spcAft>
                        <a:buFont typeface="+mj-lt"/>
                        <a:buAutoNum type="arabicPeriod"/>
                      </a:pPr>
                      <a:r>
                        <a:rPr lang="ka-GE" sz="900" dirty="0" smtClean="0">
                          <a:latin typeface="Sylfaen"/>
                          <a:ea typeface="Calibri"/>
                          <a:cs typeface="Times New Roman"/>
                        </a:rPr>
                        <a:t>17</a:t>
                      </a:r>
                      <a:endParaRPr lang="ka-GE" sz="900" dirty="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C96"/>
                    </a:solidFill>
                  </a:tcPr>
                </a:tc>
                <a:tc>
                  <a:txBody>
                    <a:bodyPr/>
                    <a:lstStyle/>
                    <a:p>
                      <a:pPr>
                        <a:lnSpc>
                          <a:spcPct val="115000"/>
                        </a:lnSpc>
                        <a:spcAft>
                          <a:spcPts val="0"/>
                        </a:spcAft>
                      </a:pPr>
                      <a:r>
                        <a:rPr lang="ka-GE" sz="900">
                          <a:latin typeface="Sylfaen"/>
                          <a:ea typeface="Calibri"/>
                          <a:cs typeface="Times New Roman"/>
                        </a:rPr>
                        <a:t>მარნეული </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C96"/>
                    </a:solidFill>
                  </a:tcPr>
                </a:tc>
                <a:tc>
                  <a:txBody>
                    <a:bodyPr/>
                    <a:lstStyle/>
                    <a:p>
                      <a:pPr>
                        <a:lnSpc>
                          <a:spcPct val="115000"/>
                        </a:lnSpc>
                        <a:spcAft>
                          <a:spcPts val="0"/>
                        </a:spcAft>
                      </a:pPr>
                      <a:r>
                        <a:rPr lang="ka-GE" sz="900">
                          <a:latin typeface="Sylfaen"/>
                          <a:ea typeface="Calibri"/>
                          <a:cs typeface="Times New Roman"/>
                        </a:rPr>
                        <a:t>#8 აზერბაიჯანული</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C96"/>
                    </a:solidFill>
                  </a:tcPr>
                </a:tc>
                <a:tc>
                  <a:txBody>
                    <a:bodyPr/>
                    <a:lstStyle/>
                    <a:p>
                      <a:pPr>
                        <a:lnSpc>
                          <a:spcPct val="115000"/>
                        </a:lnSpc>
                        <a:spcAft>
                          <a:spcPts val="0"/>
                        </a:spcAft>
                      </a:pPr>
                      <a:r>
                        <a:rPr lang="ka-GE" sz="900">
                          <a:latin typeface="Sylfaen"/>
                          <a:ea typeface="Calibri"/>
                          <a:cs typeface="Times New Roman"/>
                        </a:rPr>
                        <a:t>ნარიზ ნაბიევა</a:t>
                      </a:r>
                      <a:endParaRPr lang="en-US" sz="900">
                        <a:latin typeface="Calibri"/>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C96"/>
                    </a:solidFill>
                  </a:tcPr>
                </a:tc>
                <a:tc>
                  <a:txBody>
                    <a:bodyPr/>
                    <a:lstStyle/>
                    <a:p>
                      <a:pPr>
                        <a:lnSpc>
                          <a:spcPct val="115000"/>
                        </a:lnSpc>
                        <a:spcAft>
                          <a:spcPts val="0"/>
                        </a:spcAft>
                      </a:pPr>
                      <a:endParaRPr lang="ka-GE" sz="900" dirty="0">
                        <a:latin typeface="Sylfaen"/>
                        <a:ea typeface="Calibri"/>
                        <a:cs typeface="Times New Roman"/>
                      </a:endParaRPr>
                    </a:p>
                  </a:txBody>
                  <a:tcPr marL="54213" marR="542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C96"/>
                    </a:solidFill>
                  </a:tcPr>
                </a:tc>
              </a:tr>
            </a:tbl>
          </a:graphicData>
        </a:graphic>
      </p:graphicFrame>
    </p:spTree>
    <p:extLst>
      <p:ext uri="{BB962C8B-B14F-4D97-AF65-F5344CB8AC3E}">
        <p14:creationId xmlns:p14="http://schemas.microsoft.com/office/powerpoint/2010/main" val="40587300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orizontal_RGB_600"/>
          <p:cNvPicPr/>
          <p:nvPr/>
        </p:nvPicPr>
        <p:blipFill>
          <a:blip r:embed="rId2" cstate="print">
            <a:clrChange>
              <a:clrFrom>
                <a:srgbClr val="FFFFFF"/>
              </a:clrFrom>
              <a:clrTo>
                <a:srgbClr val="FFFFFF">
                  <a:alpha val="0"/>
                </a:srgbClr>
              </a:clrTo>
            </a:clrChange>
          </a:blip>
          <a:srcRect/>
          <a:stretch>
            <a:fillRect/>
          </a:stretch>
        </p:blipFill>
        <p:spPr bwMode="auto">
          <a:xfrm>
            <a:off x="428596" y="5786454"/>
            <a:ext cx="2214578" cy="766762"/>
          </a:xfrm>
          <a:prstGeom prst="rect">
            <a:avLst/>
          </a:prstGeom>
          <a:noFill/>
        </p:spPr>
      </p:pic>
      <p:pic>
        <p:nvPicPr>
          <p:cNvPr id="7" name="Рисунок 1" descr="Описание: Macintosh HD:Users:anna:Documents:_MY DOCUMENTS:_iccn:publications:ICCN-LOGO-.jpg"/>
          <p:cNvPicPr/>
          <p:nvPr/>
        </p:nvPicPr>
        <p:blipFill>
          <a:blip r:embed="rId3" cstate="print"/>
          <a:srcRect/>
          <a:stretch>
            <a:fillRect/>
          </a:stretch>
        </p:blipFill>
        <p:spPr bwMode="auto">
          <a:xfrm>
            <a:off x="3428992" y="5500702"/>
            <a:ext cx="1558639" cy="1090500"/>
          </a:xfrm>
          <a:prstGeom prst="rect">
            <a:avLst/>
          </a:prstGeom>
          <a:noFill/>
          <a:ln w="9525">
            <a:noFill/>
            <a:miter lim="800000"/>
            <a:headEnd/>
            <a:tailEnd/>
          </a:ln>
        </p:spPr>
      </p:pic>
      <p:pic>
        <p:nvPicPr>
          <p:cNvPr id="9" name="Picture 8" descr="mercycorps_logo_red.png"/>
          <p:cNvPicPr>
            <a:picLocks noChangeAspect="1"/>
          </p:cNvPicPr>
          <p:nvPr/>
        </p:nvPicPr>
        <p:blipFill>
          <a:blip r:embed="rId4" cstate="print"/>
          <a:stretch>
            <a:fillRect/>
          </a:stretch>
        </p:blipFill>
        <p:spPr>
          <a:xfrm>
            <a:off x="5643570" y="5631053"/>
            <a:ext cx="3163250" cy="869552"/>
          </a:xfrm>
          <a:prstGeom prst="rect">
            <a:avLst/>
          </a:prstGeom>
        </p:spPr>
      </p:pic>
      <p:sp>
        <p:nvSpPr>
          <p:cNvPr id="5" name="TextBox 4"/>
          <p:cNvSpPr txBox="1"/>
          <p:nvPr/>
        </p:nvSpPr>
        <p:spPr>
          <a:xfrm>
            <a:off x="428596" y="44624"/>
            <a:ext cx="8186766" cy="9387185"/>
          </a:xfrm>
          <a:prstGeom prst="rect">
            <a:avLst/>
          </a:prstGeom>
          <a:noFill/>
        </p:spPr>
        <p:txBody>
          <a:bodyPr wrap="square" rtlCol="0">
            <a:spAutoFit/>
          </a:bodyPr>
          <a:lstStyle/>
          <a:p>
            <a:pPr algn="just"/>
            <a:r>
              <a:rPr lang="ka-GE" sz="2400" b="1" dirty="0"/>
              <a:t>საბაზისო კვლევა განათლებისა და სკოლების კომპონენტში: </a:t>
            </a:r>
            <a:r>
              <a:rPr lang="ka-GE" sz="2400" b="1" i="1" u="sng" dirty="0" smtClean="0"/>
              <a:t>მიზანი</a:t>
            </a:r>
          </a:p>
          <a:p>
            <a:pPr marL="342900" indent="-342900" algn="just">
              <a:spcBef>
                <a:spcPts val="1200"/>
              </a:spcBef>
              <a:buFont typeface="Arial" pitchFamily="34" charset="0"/>
              <a:buChar char="•"/>
            </a:pPr>
            <a:r>
              <a:rPr lang="ka-GE" sz="2400" dirty="0"/>
              <a:t>საბაზისო კვლევის მიზანს წარმოადგენს ძირითადი ინდიკატორების თავდაპირველი, საბაზისო მონაცემების შეგროვება იმისათვის: </a:t>
            </a:r>
          </a:p>
          <a:p>
            <a:pPr marL="342900" indent="-342900" algn="just">
              <a:spcBef>
                <a:spcPts val="1200"/>
              </a:spcBef>
              <a:buFont typeface="Arial" pitchFamily="34" charset="0"/>
              <a:buChar char="•"/>
            </a:pPr>
            <a:r>
              <a:rPr lang="ka-GE" sz="2400" dirty="0"/>
              <a:t>რომ არსებობდეს პროექტის ინტერვენციის შედეგებთან შესადარებელი მაჩვენებლები;</a:t>
            </a:r>
          </a:p>
          <a:p>
            <a:pPr marL="342900" indent="-342900" algn="just">
              <a:spcBef>
                <a:spcPts val="1200"/>
              </a:spcBef>
              <a:buFont typeface="Arial" pitchFamily="34" charset="0"/>
              <a:buChar char="•"/>
            </a:pPr>
            <a:r>
              <a:rPr lang="ka-GE" sz="2400" dirty="0"/>
              <a:t>რომ დეტალურად განისაზღვროს ტენდენციები, პრობლემები, ბარიერები, არსებული პრაქტიკები და დამოკიდებულებები, რათა თითოეული ინტერვენცია უფრო მიზნობრივი იყოს;</a:t>
            </a:r>
          </a:p>
          <a:p>
            <a:pPr marL="342900" indent="-342900" algn="just">
              <a:spcBef>
                <a:spcPts val="1200"/>
              </a:spcBef>
              <a:buFont typeface="Arial" pitchFamily="34" charset="0"/>
              <a:buChar char="•"/>
            </a:pPr>
            <a:r>
              <a:rPr lang="ka-GE" sz="2400" dirty="0"/>
              <a:t>კიდევ ერთხელ გამოვლინდეს მიზნობრივი აუდიტორიის (რეგიონი, ქალაქი/სოფელი, კულტურული მახასიათებლები, გენდერი) თავისებურებები და საჭიროებები.</a:t>
            </a:r>
          </a:p>
          <a:p>
            <a:pPr algn="just"/>
            <a:endParaRPr lang="ka-GE" sz="2800" dirty="0" smtClean="0"/>
          </a:p>
          <a:p>
            <a:pPr algn="just"/>
            <a:endParaRPr lang="ka-GE" sz="2800" dirty="0"/>
          </a:p>
          <a:p>
            <a:pPr algn="just"/>
            <a:endParaRPr lang="ka-GE" sz="2800" dirty="0" smtClean="0"/>
          </a:p>
          <a:p>
            <a:pPr algn="just"/>
            <a:endParaRPr lang="ka-GE" sz="2800" dirty="0"/>
          </a:p>
          <a:p>
            <a:pPr algn="just"/>
            <a:endParaRPr lang="ka-GE" sz="2800" dirty="0" smtClean="0"/>
          </a:p>
          <a:p>
            <a:pPr algn="just">
              <a:lnSpc>
                <a:spcPct val="200000"/>
              </a:lnSpc>
            </a:pPr>
            <a:endParaRPr lang="ka-GE" sz="2800" dirty="0" smtClean="0"/>
          </a:p>
        </p:txBody>
      </p:sp>
    </p:spTree>
    <p:extLst>
      <p:ext uri="{BB962C8B-B14F-4D97-AF65-F5344CB8AC3E}">
        <p14:creationId xmlns:p14="http://schemas.microsoft.com/office/powerpoint/2010/main" val="1103460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orizontal_RGB_600"/>
          <p:cNvPicPr/>
          <p:nvPr/>
        </p:nvPicPr>
        <p:blipFill>
          <a:blip r:embed="rId2" cstate="print">
            <a:clrChange>
              <a:clrFrom>
                <a:srgbClr val="FFFFFF"/>
              </a:clrFrom>
              <a:clrTo>
                <a:srgbClr val="FFFFFF">
                  <a:alpha val="0"/>
                </a:srgbClr>
              </a:clrTo>
            </a:clrChange>
          </a:blip>
          <a:srcRect/>
          <a:stretch>
            <a:fillRect/>
          </a:stretch>
        </p:blipFill>
        <p:spPr bwMode="auto">
          <a:xfrm>
            <a:off x="428596" y="5786454"/>
            <a:ext cx="2214578" cy="766762"/>
          </a:xfrm>
          <a:prstGeom prst="rect">
            <a:avLst/>
          </a:prstGeom>
          <a:noFill/>
        </p:spPr>
      </p:pic>
      <p:pic>
        <p:nvPicPr>
          <p:cNvPr id="7" name="Рисунок 1" descr="Описание: Macintosh HD:Users:anna:Documents:_MY DOCUMENTS:_iccn:publications:ICCN-LOGO-.jpg"/>
          <p:cNvPicPr/>
          <p:nvPr/>
        </p:nvPicPr>
        <p:blipFill>
          <a:blip r:embed="rId3" cstate="print"/>
          <a:srcRect/>
          <a:stretch>
            <a:fillRect/>
          </a:stretch>
        </p:blipFill>
        <p:spPr bwMode="auto">
          <a:xfrm>
            <a:off x="3428992" y="5500702"/>
            <a:ext cx="1558639" cy="1090500"/>
          </a:xfrm>
          <a:prstGeom prst="rect">
            <a:avLst/>
          </a:prstGeom>
          <a:noFill/>
          <a:ln w="9525">
            <a:noFill/>
            <a:miter lim="800000"/>
            <a:headEnd/>
            <a:tailEnd/>
          </a:ln>
        </p:spPr>
      </p:pic>
      <p:pic>
        <p:nvPicPr>
          <p:cNvPr id="9" name="Picture 8" descr="mercycorps_logo_red.png"/>
          <p:cNvPicPr>
            <a:picLocks noChangeAspect="1"/>
          </p:cNvPicPr>
          <p:nvPr/>
        </p:nvPicPr>
        <p:blipFill>
          <a:blip r:embed="rId4" cstate="print"/>
          <a:stretch>
            <a:fillRect/>
          </a:stretch>
        </p:blipFill>
        <p:spPr>
          <a:xfrm>
            <a:off x="5643570" y="5631053"/>
            <a:ext cx="3163250" cy="869552"/>
          </a:xfrm>
          <a:prstGeom prst="rect">
            <a:avLst/>
          </a:prstGeom>
        </p:spPr>
      </p:pic>
      <p:sp>
        <p:nvSpPr>
          <p:cNvPr id="5" name="TextBox 4"/>
          <p:cNvSpPr txBox="1"/>
          <p:nvPr/>
        </p:nvSpPr>
        <p:spPr>
          <a:xfrm>
            <a:off x="0" y="116632"/>
            <a:ext cx="8964488" cy="6309420"/>
          </a:xfrm>
          <a:prstGeom prst="rect">
            <a:avLst/>
          </a:prstGeom>
          <a:noFill/>
        </p:spPr>
        <p:txBody>
          <a:bodyPr wrap="square" rtlCol="0">
            <a:spAutoFit/>
          </a:bodyPr>
          <a:lstStyle/>
          <a:p>
            <a:pPr algn="just"/>
            <a:r>
              <a:rPr lang="ka-GE" sz="2800" b="1" dirty="0"/>
              <a:t>საბაზისო კვლევა განათლებისა და სკოლების კომპონენტში: </a:t>
            </a:r>
            <a:r>
              <a:rPr lang="ka-GE" sz="2800" b="1" i="1" u="sng" dirty="0" smtClean="0"/>
              <a:t>მეთოდოლოგია</a:t>
            </a:r>
          </a:p>
          <a:p>
            <a:pPr marL="342900" indent="-342900" algn="just">
              <a:buFont typeface="Arial" pitchFamily="34" charset="0"/>
              <a:buChar char="•"/>
            </a:pPr>
            <a:r>
              <a:rPr lang="ka-GE" sz="2600" dirty="0"/>
              <a:t>სამაგიდო კვლევა არსებული სტატისტიკის, წინა კვლევის შედეგები, საერთაშორისო და ადგილობრივი პოლიტიკის ანალიზი:</a:t>
            </a:r>
          </a:p>
          <a:p>
            <a:pPr marL="342900" indent="-342900" algn="just">
              <a:buFont typeface="Arial" pitchFamily="34" charset="0"/>
              <a:buChar char="•"/>
            </a:pPr>
            <a:r>
              <a:rPr lang="ka-GE" sz="2000" dirty="0"/>
              <a:t>სამაგიდო კვლევა ორიენტირებულია  სკოლებში და გენდერული მაჩვენებლებისა და გოგონების კარიერულ არჩევანთან დაკავშირებული მონაცემების მოგროვება/ გაანალიზიებაზე სხვადასხვა კვლევისა და მონაცემთა ბაზების გამოყენებით.</a:t>
            </a:r>
          </a:p>
          <a:p>
            <a:pPr marL="342900" indent="-342900" algn="just">
              <a:buFont typeface="Arial" pitchFamily="34" charset="0"/>
              <a:buChar char="•"/>
            </a:pPr>
            <a:r>
              <a:rPr lang="ka-GE" sz="2600" dirty="0"/>
              <a:t>ხარისხობრივი კვლევა ფოკუს ჯგუფის მეთოდით  –მოსწავლე გოგონების, პედაგოგების და მშობლების მონაწილეობით</a:t>
            </a:r>
          </a:p>
          <a:p>
            <a:pPr marL="342900" indent="-342900" algn="just">
              <a:buFont typeface="Arial" pitchFamily="34" charset="0"/>
              <a:buChar char="•"/>
            </a:pPr>
            <a:r>
              <a:rPr lang="ka-GE" sz="2400" dirty="0"/>
              <a:t> </a:t>
            </a:r>
            <a:r>
              <a:rPr lang="ka-GE" sz="2000" dirty="0"/>
              <a:t>ხარისხობრივი კვლევა ორიენტირებული გოგონების განათლებისა და პროფესიულ არჩევანთან დაკავშირებული განწყობების, ბარიერების, ტენდენციების და შესაძლებლობების გამოვლენაზე</a:t>
            </a:r>
            <a:endParaRPr lang="en-US" sz="2000" dirty="0"/>
          </a:p>
          <a:p>
            <a:pPr marL="342900" indent="-342900" algn="just">
              <a:lnSpc>
                <a:spcPct val="200000"/>
              </a:lnSpc>
              <a:buFont typeface="Arial" pitchFamily="34" charset="0"/>
              <a:buChar char="•"/>
            </a:pPr>
            <a:endParaRPr lang="ka-GE" sz="2400" dirty="0"/>
          </a:p>
        </p:txBody>
      </p:sp>
    </p:spTree>
    <p:extLst>
      <p:ext uri="{BB962C8B-B14F-4D97-AF65-F5344CB8AC3E}">
        <p14:creationId xmlns:p14="http://schemas.microsoft.com/office/powerpoint/2010/main" val="1103460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orizontal_RGB_600"/>
          <p:cNvPicPr/>
          <p:nvPr/>
        </p:nvPicPr>
        <p:blipFill>
          <a:blip r:embed="rId2" cstate="print">
            <a:clrChange>
              <a:clrFrom>
                <a:srgbClr val="FFFFFF"/>
              </a:clrFrom>
              <a:clrTo>
                <a:srgbClr val="FFFFFF">
                  <a:alpha val="0"/>
                </a:srgbClr>
              </a:clrTo>
            </a:clrChange>
          </a:blip>
          <a:srcRect/>
          <a:stretch>
            <a:fillRect/>
          </a:stretch>
        </p:blipFill>
        <p:spPr bwMode="auto">
          <a:xfrm>
            <a:off x="428596" y="5786454"/>
            <a:ext cx="2214578" cy="766762"/>
          </a:xfrm>
          <a:prstGeom prst="rect">
            <a:avLst/>
          </a:prstGeom>
          <a:noFill/>
        </p:spPr>
      </p:pic>
      <p:pic>
        <p:nvPicPr>
          <p:cNvPr id="7" name="Рисунок 1" descr="Описание: Macintosh HD:Users:anna:Documents:_MY DOCUMENTS:_iccn:publications:ICCN-LOGO-.jpg"/>
          <p:cNvPicPr/>
          <p:nvPr/>
        </p:nvPicPr>
        <p:blipFill>
          <a:blip r:embed="rId3" cstate="print"/>
          <a:srcRect/>
          <a:stretch>
            <a:fillRect/>
          </a:stretch>
        </p:blipFill>
        <p:spPr bwMode="auto">
          <a:xfrm>
            <a:off x="3428992" y="5500702"/>
            <a:ext cx="1558639" cy="1090500"/>
          </a:xfrm>
          <a:prstGeom prst="rect">
            <a:avLst/>
          </a:prstGeom>
          <a:noFill/>
          <a:ln w="9525">
            <a:noFill/>
            <a:miter lim="800000"/>
            <a:headEnd/>
            <a:tailEnd/>
          </a:ln>
        </p:spPr>
      </p:pic>
      <p:pic>
        <p:nvPicPr>
          <p:cNvPr id="9" name="Picture 8" descr="mercycorps_logo_red.png"/>
          <p:cNvPicPr>
            <a:picLocks noChangeAspect="1"/>
          </p:cNvPicPr>
          <p:nvPr/>
        </p:nvPicPr>
        <p:blipFill>
          <a:blip r:embed="rId4" cstate="print"/>
          <a:stretch>
            <a:fillRect/>
          </a:stretch>
        </p:blipFill>
        <p:spPr>
          <a:xfrm>
            <a:off x="5643570" y="5631053"/>
            <a:ext cx="3163250" cy="869552"/>
          </a:xfrm>
          <a:prstGeom prst="rect">
            <a:avLst/>
          </a:prstGeom>
        </p:spPr>
      </p:pic>
      <p:sp>
        <p:nvSpPr>
          <p:cNvPr id="5" name="TextBox 4"/>
          <p:cNvSpPr txBox="1"/>
          <p:nvPr/>
        </p:nvSpPr>
        <p:spPr>
          <a:xfrm>
            <a:off x="251520" y="116632"/>
            <a:ext cx="8555300" cy="6924973"/>
          </a:xfrm>
          <a:prstGeom prst="rect">
            <a:avLst/>
          </a:prstGeom>
          <a:noFill/>
        </p:spPr>
        <p:txBody>
          <a:bodyPr wrap="square" rtlCol="0">
            <a:spAutoFit/>
          </a:bodyPr>
          <a:lstStyle/>
          <a:p>
            <a:pPr algn="just"/>
            <a:r>
              <a:rPr lang="ka-GE" sz="2400" dirty="0"/>
              <a:t>დანართი 1: გენდერულ სახელმწიფო პოლიტიკასთან შესაბამისობის გამოყენება </a:t>
            </a:r>
            <a:endParaRPr lang="ka-GE" sz="2400" dirty="0" smtClean="0"/>
          </a:p>
          <a:p>
            <a:pPr algn="ctr"/>
            <a:r>
              <a:rPr lang="ka-GE" sz="2000" b="1" dirty="0"/>
              <a:t>საქართველოში გენდერული თანასწორობის პოლიტიკის განხორციელების 2014–2016 წლების სამოქმედო </a:t>
            </a:r>
            <a:r>
              <a:rPr lang="ka-GE" sz="2000" b="1" dirty="0" smtClean="0"/>
              <a:t>გეგმა</a:t>
            </a:r>
            <a:endParaRPr lang="en-US" sz="2000" i="1" dirty="0"/>
          </a:p>
          <a:p>
            <a:pPr algn="just"/>
            <a:r>
              <a:rPr lang="en-US" sz="2000" dirty="0" err="1"/>
              <a:t>მიზანი</a:t>
            </a:r>
            <a:r>
              <a:rPr lang="ka-GE" sz="2000" dirty="0"/>
              <a:t>2 </a:t>
            </a:r>
            <a:r>
              <a:rPr lang="en-US" sz="2000" dirty="0"/>
              <a:t>: </a:t>
            </a:r>
            <a:r>
              <a:rPr lang="en-US" sz="2000" dirty="0" err="1"/>
              <a:t>განათლების</a:t>
            </a:r>
            <a:r>
              <a:rPr lang="en-US" sz="2000" dirty="0"/>
              <a:t> </a:t>
            </a:r>
            <a:r>
              <a:rPr lang="en-US" sz="2000" dirty="0" err="1"/>
              <a:t>სფეროში</a:t>
            </a:r>
            <a:r>
              <a:rPr lang="en-US" sz="2000" dirty="0"/>
              <a:t> </a:t>
            </a:r>
            <a:r>
              <a:rPr lang="en-US" sz="2000" dirty="0" err="1"/>
              <a:t>გენდერული</a:t>
            </a:r>
            <a:r>
              <a:rPr lang="en-US" sz="2000" dirty="0"/>
              <a:t> </a:t>
            </a:r>
            <a:r>
              <a:rPr lang="en-US" sz="2000" dirty="0" err="1"/>
              <a:t>თანასწორობის</a:t>
            </a:r>
            <a:r>
              <a:rPr lang="en-US" sz="2000" dirty="0"/>
              <a:t> </a:t>
            </a:r>
            <a:r>
              <a:rPr lang="en-US" sz="2000" dirty="0" err="1"/>
              <a:t>ასპექტების</a:t>
            </a:r>
            <a:r>
              <a:rPr lang="en-US" sz="2000" dirty="0"/>
              <a:t> </a:t>
            </a:r>
            <a:r>
              <a:rPr lang="en-US" sz="2000" dirty="0" err="1"/>
              <a:t>გათვალისწინება</a:t>
            </a:r>
            <a:r>
              <a:rPr lang="en-US" sz="2000" dirty="0"/>
              <a:t> </a:t>
            </a:r>
            <a:r>
              <a:rPr lang="en-US" sz="2000" dirty="0" err="1"/>
              <a:t>და</a:t>
            </a:r>
            <a:r>
              <a:rPr lang="en-US" sz="2000" dirty="0"/>
              <a:t> </a:t>
            </a:r>
            <a:r>
              <a:rPr lang="en-US" sz="2000" dirty="0" err="1"/>
              <a:t>საზოგადოების</a:t>
            </a:r>
            <a:r>
              <a:rPr lang="en-US" sz="2000" dirty="0"/>
              <a:t> </a:t>
            </a:r>
            <a:r>
              <a:rPr lang="en-US" sz="2000" dirty="0" err="1"/>
              <a:t>ცნობიერების</a:t>
            </a:r>
            <a:r>
              <a:rPr lang="en-US" sz="2000" dirty="0"/>
              <a:t> </a:t>
            </a:r>
            <a:r>
              <a:rPr lang="en-US" sz="2000" dirty="0" err="1"/>
              <a:t>დონის</a:t>
            </a:r>
            <a:r>
              <a:rPr lang="en-US" sz="2000" dirty="0"/>
              <a:t> </a:t>
            </a:r>
            <a:r>
              <a:rPr lang="en-US" sz="2000" dirty="0" err="1" smtClean="0"/>
              <a:t>ამაღლება</a:t>
            </a:r>
            <a:endParaRPr lang="ka-GE" sz="2000" dirty="0" smtClean="0"/>
          </a:p>
          <a:p>
            <a:endParaRPr lang="en-US" sz="2000" dirty="0"/>
          </a:p>
          <a:p>
            <a:pPr algn="just"/>
            <a:r>
              <a:rPr lang="en-US" sz="2000" dirty="0"/>
              <a:t>2.2.ზოგადი</a:t>
            </a:r>
            <a:r>
              <a:rPr lang="ka-GE" sz="2000" dirty="0"/>
              <a:t> </a:t>
            </a:r>
            <a:r>
              <a:rPr lang="en-US" sz="2000" dirty="0" err="1"/>
              <a:t>განათლების</a:t>
            </a:r>
            <a:r>
              <a:rPr lang="ka-GE" sz="2000" dirty="0"/>
              <a:t> </a:t>
            </a:r>
            <a:r>
              <a:rPr lang="en-US" sz="2000" dirty="0" err="1"/>
              <a:t>სფეროში</a:t>
            </a:r>
            <a:r>
              <a:rPr lang="ka-GE" sz="2000" dirty="0"/>
              <a:t> </a:t>
            </a:r>
            <a:r>
              <a:rPr lang="en-US" sz="2000" dirty="0" err="1"/>
              <a:t>გენდერული</a:t>
            </a:r>
            <a:r>
              <a:rPr lang="ka-GE" sz="2000" dirty="0"/>
              <a:t> </a:t>
            </a:r>
            <a:r>
              <a:rPr lang="en-US" sz="2000" dirty="0" err="1"/>
              <a:t>თანასწორობის</a:t>
            </a:r>
            <a:r>
              <a:rPr lang="ka-GE" sz="2000" dirty="0"/>
              <a:t> </a:t>
            </a:r>
            <a:r>
              <a:rPr lang="en-US" sz="2000" dirty="0" err="1"/>
              <a:t>დანერგვის</a:t>
            </a:r>
            <a:r>
              <a:rPr lang="en-US" sz="2000" dirty="0"/>
              <a:t> </a:t>
            </a:r>
            <a:r>
              <a:rPr lang="en-US" sz="2000" dirty="0" err="1" smtClean="0"/>
              <a:t>ხელშეწყობა</a:t>
            </a:r>
            <a:endParaRPr lang="ka-GE" sz="2000" dirty="0" smtClean="0"/>
          </a:p>
          <a:p>
            <a:endParaRPr lang="en-US" sz="2000" dirty="0"/>
          </a:p>
          <a:p>
            <a:pPr algn="just"/>
            <a:r>
              <a:rPr lang="en-US" sz="2000" dirty="0"/>
              <a:t>2.3.ტექნიკური</a:t>
            </a:r>
            <a:r>
              <a:rPr lang="ka-GE" sz="2000" dirty="0"/>
              <a:t> </a:t>
            </a:r>
            <a:r>
              <a:rPr lang="en-US" sz="2000" dirty="0" err="1"/>
              <a:t>მიმართულებებით</a:t>
            </a:r>
            <a:r>
              <a:rPr lang="ka-GE" sz="2000" dirty="0"/>
              <a:t> </a:t>
            </a:r>
            <a:r>
              <a:rPr lang="en-US" sz="2000" dirty="0"/>
              <a:t>(</a:t>
            </a:r>
            <a:r>
              <a:rPr lang="en-US" sz="2000" dirty="0" err="1" smtClean="0"/>
              <a:t>მეცნიერება</a:t>
            </a:r>
            <a:r>
              <a:rPr lang="en-US" sz="2000" dirty="0" smtClean="0"/>
              <a:t>,</a:t>
            </a:r>
            <a:r>
              <a:rPr lang="ka-GE" sz="2000" dirty="0" smtClean="0"/>
              <a:t> </a:t>
            </a:r>
            <a:r>
              <a:rPr lang="en-US" sz="2000" dirty="0" err="1" smtClean="0"/>
              <a:t>ტექნოლოგიები</a:t>
            </a:r>
            <a:r>
              <a:rPr lang="en-US" sz="2000" dirty="0" smtClean="0"/>
              <a:t>,</a:t>
            </a:r>
            <a:r>
              <a:rPr lang="ka-GE" sz="2000" dirty="0" smtClean="0"/>
              <a:t> </a:t>
            </a:r>
            <a:r>
              <a:rPr lang="en-US" sz="2000" dirty="0" err="1" smtClean="0"/>
              <a:t>ინჟინერია</a:t>
            </a:r>
            <a:r>
              <a:rPr lang="en-US" sz="2000" dirty="0" smtClean="0"/>
              <a:t> </a:t>
            </a:r>
            <a:r>
              <a:rPr lang="en-US" sz="2000" dirty="0" err="1"/>
              <a:t>და</a:t>
            </a:r>
            <a:r>
              <a:rPr lang="ka-GE" sz="2000" dirty="0"/>
              <a:t> </a:t>
            </a:r>
            <a:r>
              <a:rPr lang="en-US" sz="2000" dirty="0" err="1"/>
              <a:t>მათემატიკა</a:t>
            </a:r>
            <a:r>
              <a:rPr lang="en-US" sz="2000" dirty="0" smtClean="0"/>
              <a:t>)</a:t>
            </a:r>
            <a:r>
              <a:rPr lang="ka-GE" sz="2000" dirty="0" smtClean="0"/>
              <a:t> </a:t>
            </a:r>
            <a:r>
              <a:rPr lang="en-US" sz="2000" dirty="0" err="1" smtClean="0"/>
              <a:t>გენდერული</a:t>
            </a:r>
            <a:r>
              <a:rPr lang="en-US" sz="2000" dirty="0" smtClean="0"/>
              <a:t> </a:t>
            </a:r>
            <a:r>
              <a:rPr lang="en-US" sz="2000" dirty="0" err="1"/>
              <a:t>ბალანსის</a:t>
            </a:r>
            <a:r>
              <a:rPr lang="ka-GE" sz="2000" dirty="0"/>
              <a:t> </a:t>
            </a:r>
            <a:r>
              <a:rPr lang="en-US" sz="2000" dirty="0" err="1"/>
              <a:t>გაუმჯობესების</a:t>
            </a:r>
            <a:r>
              <a:rPr lang="ka-GE" sz="2000" dirty="0"/>
              <a:t> </a:t>
            </a:r>
            <a:r>
              <a:rPr lang="en-US" sz="2000" dirty="0" err="1"/>
              <a:t>ხელშეწყობა</a:t>
            </a:r>
            <a:r>
              <a:rPr lang="ka-GE" sz="2000" dirty="0"/>
              <a:t> </a:t>
            </a:r>
            <a:r>
              <a:rPr lang="en-US" sz="2000" dirty="0" err="1"/>
              <a:t>პროფესიუ</a:t>
            </a:r>
            <a:r>
              <a:rPr lang="ka-GE" sz="2000" dirty="0"/>
              <a:t>ლ </a:t>
            </a:r>
            <a:r>
              <a:rPr lang="en-US" sz="2000" dirty="0" err="1"/>
              <a:t>საგანმანათლებლო</a:t>
            </a:r>
            <a:r>
              <a:rPr lang="ka-GE" sz="2000" dirty="0"/>
              <a:t> </a:t>
            </a:r>
            <a:r>
              <a:rPr lang="en-US" sz="2000" dirty="0" err="1" smtClean="0"/>
              <a:t>დაწესებულებებში</a:t>
            </a:r>
            <a:endParaRPr lang="ka-GE" sz="2000" dirty="0" smtClean="0"/>
          </a:p>
          <a:p>
            <a:pPr algn="just"/>
            <a:endParaRPr lang="ka-GE" sz="2000" dirty="0"/>
          </a:p>
          <a:p>
            <a:r>
              <a:rPr lang="en-US" sz="2000" dirty="0"/>
              <a:t>2.4. </a:t>
            </a:r>
            <a:r>
              <a:rPr lang="en-US" sz="2000" dirty="0" err="1"/>
              <a:t>ახალგაზრდების</a:t>
            </a:r>
            <a:r>
              <a:rPr lang="ka-GE" sz="2000" dirty="0"/>
              <a:t> </a:t>
            </a:r>
            <a:r>
              <a:rPr lang="en-US" sz="2000" dirty="0" err="1"/>
              <a:t>ინფორმირებულობის</a:t>
            </a:r>
            <a:r>
              <a:rPr lang="ka-GE" sz="2000" dirty="0"/>
              <a:t> </a:t>
            </a:r>
            <a:r>
              <a:rPr lang="en-US" sz="2000" dirty="0" err="1"/>
              <a:t>დონის</a:t>
            </a:r>
            <a:r>
              <a:rPr lang="en-US" sz="2000" dirty="0"/>
              <a:t> </a:t>
            </a:r>
            <a:r>
              <a:rPr lang="en-US" sz="2000" dirty="0" err="1"/>
              <a:t>ამაღლება</a:t>
            </a:r>
            <a:endParaRPr lang="en-US" sz="2000" dirty="0"/>
          </a:p>
          <a:p>
            <a:r>
              <a:rPr lang="en-US" sz="2000" dirty="0" err="1"/>
              <a:t>არაფორმალური</a:t>
            </a:r>
            <a:r>
              <a:rPr lang="ka-GE" sz="2000" dirty="0"/>
              <a:t> </a:t>
            </a:r>
            <a:r>
              <a:rPr lang="en-US" sz="2000" dirty="0" err="1"/>
              <a:t>განათლების</a:t>
            </a:r>
            <a:r>
              <a:rPr lang="en-US" sz="2000" dirty="0"/>
              <a:t> </a:t>
            </a:r>
            <a:r>
              <a:rPr lang="en-US" sz="2000" dirty="0" err="1" smtClean="0"/>
              <a:t>გზით</a:t>
            </a:r>
            <a:endParaRPr lang="ka-GE" sz="2000" dirty="0" smtClean="0"/>
          </a:p>
          <a:p>
            <a:endParaRPr lang="en-US" sz="2000" dirty="0"/>
          </a:p>
          <a:p>
            <a:r>
              <a:rPr lang="en-US" sz="2000" dirty="0"/>
              <a:t>2.4.1. </a:t>
            </a:r>
            <a:r>
              <a:rPr lang="en-US" sz="2000" dirty="0" err="1"/>
              <a:t>არაფორმალური</a:t>
            </a:r>
            <a:r>
              <a:rPr lang="ka-GE" sz="2000" dirty="0"/>
              <a:t> </a:t>
            </a:r>
            <a:r>
              <a:rPr lang="en-US" sz="2000" dirty="0" err="1"/>
              <a:t>განათლების</a:t>
            </a:r>
            <a:r>
              <a:rPr lang="en-US" sz="2000" dirty="0"/>
              <a:t> </a:t>
            </a:r>
            <a:r>
              <a:rPr lang="en-US" sz="2000" dirty="0" err="1"/>
              <a:t>თანაბრად</a:t>
            </a:r>
            <a:r>
              <a:rPr lang="ka-GE" sz="2000" dirty="0"/>
              <a:t> </a:t>
            </a:r>
            <a:r>
              <a:rPr lang="en-US" sz="2000" dirty="0" err="1"/>
              <a:t>უზრუნველყოფა</a:t>
            </a:r>
            <a:endParaRPr lang="en-US" sz="2000" dirty="0"/>
          </a:p>
          <a:p>
            <a:pPr algn="just"/>
            <a:endParaRPr lang="ka-GE" sz="2800" dirty="0" smtClean="0"/>
          </a:p>
          <a:p>
            <a:pPr algn="just">
              <a:lnSpc>
                <a:spcPct val="200000"/>
              </a:lnSpc>
            </a:pPr>
            <a:endParaRPr lang="ka-GE" sz="2400" dirty="0"/>
          </a:p>
        </p:txBody>
      </p:sp>
    </p:spTree>
    <p:extLst>
      <p:ext uri="{BB962C8B-B14F-4D97-AF65-F5344CB8AC3E}">
        <p14:creationId xmlns:p14="http://schemas.microsoft.com/office/powerpoint/2010/main" val="1103460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758952"/>
          </a:xfrm>
        </p:spPr>
        <p:txBody>
          <a:bodyPr>
            <a:noAutofit/>
          </a:bodyPr>
          <a:lstStyle/>
          <a:p>
            <a:r>
              <a:rPr lang="ka-GE" sz="3200" dirty="0" smtClean="0"/>
              <a:t>დანართი 2: პრობლემა #1 გოგონებისთვის –ადრეული და იძულებითი ქორწინებები</a:t>
            </a:r>
            <a:endParaRPr lang="en-US" sz="3200" dirty="0"/>
          </a:p>
        </p:txBody>
      </p:sp>
      <p:pic>
        <p:nvPicPr>
          <p:cNvPr id="4" name="Content Placeholder 3" descr="https://encrypted-tbn2.gstatic.com/images?q=tbn:ANd9GcRd8zC4WMAw_2iJGcO5gMDUzaJidNlZRI7ShvGbV-qljslM6_gf1w"/>
          <p:cNvPicPr>
            <a:picLocks noGrp="1"/>
          </p:cNvPicPr>
          <p:nvPr>
            <p:ph sz="quarter" idx="1"/>
          </p:nvPr>
        </p:nvPicPr>
        <p:blipFill>
          <a:blip r:embed="rId2"/>
          <a:srcRect/>
          <a:stretch>
            <a:fillRect/>
          </a:stretch>
        </p:blipFill>
        <p:spPr bwMode="auto">
          <a:xfrm>
            <a:off x="609601" y="1752600"/>
            <a:ext cx="3124200" cy="2514600"/>
          </a:xfrm>
          <a:prstGeom prst="rect">
            <a:avLst/>
          </a:prstGeom>
          <a:noFill/>
          <a:ln w="9525">
            <a:noFill/>
            <a:miter lim="800000"/>
            <a:headEnd/>
            <a:tailEnd/>
          </a:ln>
        </p:spPr>
      </p:pic>
      <p:pic>
        <p:nvPicPr>
          <p:cNvPr id="5" name="Picture 4" descr="https://encrypted-tbn3.gstatic.com/images?q=tbn:ANd9GcTPhOrIg_aEbewtgDnSmwwVEaDcdlOOGd-tgGK3uTnO7fR9YXjH9g"/>
          <p:cNvPicPr/>
          <p:nvPr/>
        </p:nvPicPr>
        <p:blipFill>
          <a:blip r:embed="rId3"/>
          <a:srcRect/>
          <a:stretch>
            <a:fillRect/>
          </a:stretch>
        </p:blipFill>
        <p:spPr bwMode="auto">
          <a:xfrm>
            <a:off x="5181600" y="3581400"/>
            <a:ext cx="2895600" cy="2514599"/>
          </a:xfrm>
          <a:prstGeom prst="rect">
            <a:avLst/>
          </a:prstGeom>
          <a:noFill/>
          <a:ln w="9525">
            <a:noFill/>
            <a:miter lim="800000"/>
            <a:headEnd/>
            <a:tailEnd/>
          </a:ln>
        </p:spPr>
      </p:pic>
    </p:spTree>
    <p:extLst>
      <p:ext uri="{BB962C8B-B14F-4D97-AF65-F5344CB8AC3E}">
        <p14:creationId xmlns:p14="http://schemas.microsoft.com/office/powerpoint/2010/main" val="14846508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orizontal_RGB_600"/>
          <p:cNvPicPr/>
          <p:nvPr/>
        </p:nvPicPr>
        <p:blipFill>
          <a:blip r:embed="rId2" cstate="print">
            <a:clrChange>
              <a:clrFrom>
                <a:srgbClr val="FFFFFF"/>
              </a:clrFrom>
              <a:clrTo>
                <a:srgbClr val="FFFFFF">
                  <a:alpha val="0"/>
                </a:srgbClr>
              </a:clrTo>
            </a:clrChange>
          </a:blip>
          <a:srcRect/>
          <a:stretch>
            <a:fillRect/>
          </a:stretch>
        </p:blipFill>
        <p:spPr bwMode="auto">
          <a:xfrm>
            <a:off x="428596" y="5786454"/>
            <a:ext cx="2214578" cy="766762"/>
          </a:xfrm>
          <a:prstGeom prst="rect">
            <a:avLst/>
          </a:prstGeom>
          <a:noFill/>
        </p:spPr>
      </p:pic>
      <p:pic>
        <p:nvPicPr>
          <p:cNvPr id="7" name="Рисунок 1" descr="Описание: Macintosh HD:Users:anna:Documents:_MY DOCUMENTS:_iccn:publications:ICCN-LOGO-.jpg"/>
          <p:cNvPicPr/>
          <p:nvPr/>
        </p:nvPicPr>
        <p:blipFill>
          <a:blip r:embed="rId3" cstate="print"/>
          <a:srcRect/>
          <a:stretch>
            <a:fillRect/>
          </a:stretch>
        </p:blipFill>
        <p:spPr bwMode="auto">
          <a:xfrm>
            <a:off x="3428992" y="5500702"/>
            <a:ext cx="1558639" cy="1090500"/>
          </a:xfrm>
          <a:prstGeom prst="rect">
            <a:avLst/>
          </a:prstGeom>
          <a:noFill/>
          <a:ln w="9525">
            <a:noFill/>
            <a:miter lim="800000"/>
            <a:headEnd/>
            <a:tailEnd/>
          </a:ln>
        </p:spPr>
      </p:pic>
      <p:pic>
        <p:nvPicPr>
          <p:cNvPr id="9" name="Picture 8" descr="mercycorps_logo_red.png"/>
          <p:cNvPicPr>
            <a:picLocks noChangeAspect="1"/>
          </p:cNvPicPr>
          <p:nvPr/>
        </p:nvPicPr>
        <p:blipFill>
          <a:blip r:embed="rId4"/>
          <a:stretch>
            <a:fillRect/>
          </a:stretch>
        </p:blipFill>
        <p:spPr>
          <a:xfrm>
            <a:off x="5643570" y="5631053"/>
            <a:ext cx="3163250" cy="869552"/>
          </a:xfrm>
          <a:prstGeom prst="rect">
            <a:avLst/>
          </a:prstGeom>
        </p:spPr>
      </p:pic>
      <p:sp>
        <p:nvSpPr>
          <p:cNvPr id="10" name="Rectangle 9"/>
          <p:cNvSpPr/>
          <p:nvPr/>
        </p:nvSpPr>
        <p:spPr>
          <a:xfrm>
            <a:off x="214282" y="1643050"/>
            <a:ext cx="8929718" cy="3416320"/>
          </a:xfrm>
          <a:prstGeom prst="rect">
            <a:avLst/>
          </a:prstGeom>
        </p:spPr>
        <p:txBody>
          <a:bodyPr wrap="square">
            <a:spAutoFit/>
          </a:bodyPr>
          <a:lstStyle/>
          <a:p>
            <a:pPr algn="ctr">
              <a:lnSpc>
                <a:spcPct val="150000"/>
              </a:lnSpc>
            </a:pPr>
            <a:r>
              <a:rPr lang="ka-GE" sz="3200" b="1" spc="300" dirty="0" smtClean="0"/>
              <a:t>განათლების</a:t>
            </a:r>
            <a:r>
              <a:rPr lang="en-US" sz="3200" b="1" spc="300" dirty="0" smtClean="0"/>
              <a:t>,  </a:t>
            </a:r>
            <a:r>
              <a:rPr lang="ka-GE" sz="3200" b="1" spc="300" dirty="0" smtClean="0"/>
              <a:t>კარიერის</a:t>
            </a:r>
            <a:r>
              <a:rPr lang="ka-GE" sz="3200" b="1" spc="300" dirty="0"/>
              <a:t>ა</a:t>
            </a:r>
            <a:r>
              <a:rPr lang="ka-GE" sz="3200" b="1" spc="300" dirty="0" smtClean="0"/>
              <a:t> </a:t>
            </a:r>
            <a:r>
              <a:rPr lang="en-US" sz="3200" b="1" spc="300" dirty="0" smtClean="0"/>
              <a:t> </a:t>
            </a:r>
            <a:r>
              <a:rPr lang="ka-GE" sz="3200" b="1" spc="300" dirty="0" smtClean="0"/>
              <a:t>და </a:t>
            </a:r>
            <a:r>
              <a:rPr lang="en-US" sz="3200" b="1" spc="300" dirty="0" smtClean="0"/>
              <a:t> </a:t>
            </a:r>
            <a:r>
              <a:rPr lang="ka-GE" sz="3200" b="1" spc="300" dirty="0" smtClean="0"/>
              <a:t>შესაძლებლობების განვითარების</a:t>
            </a:r>
            <a:r>
              <a:rPr lang="en-US" sz="3200" b="1" spc="300" dirty="0" smtClean="0"/>
              <a:t> </a:t>
            </a:r>
            <a:r>
              <a:rPr lang="ka-GE" sz="3200" b="1" spc="300" dirty="0" smtClean="0"/>
              <a:t> ფონდი</a:t>
            </a:r>
          </a:p>
          <a:p>
            <a:pPr algn="ctr">
              <a:lnSpc>
                <a:spcPct val="150000"/>
              </a:lnSpc>
            </a:pPr>
            <a:r>
              <a:rPr lang="ka-GE" sz="2400" b="1" spc="300" dirty="0" smtClean="0">
                <a:solidFill>
                  <a:schemeClr val="tx2">
                    <a:lumMod val="40000"/>
                    <a:lumOff val="60000"/>
                  </a:schemeClr>
                </a:solidFill>
              </a:rPr>
              <a:t>ეკატერინე მემანიშვილი</a:t>
            </a:r>
          </a:p>
          <a:p>
            <a:pPr algn="ctr">
              <a:lnSpc>
                <a:spcPct val="150000"/>
              </a:lnSpc>
            </a:pPr>
            <a:r>
              <a:rPr lang="ka-GE" sz="2400" b="1" spc="300" dirty="0" smtClean="0"/>
              <a:t>ფონდის მენეჯერი</a:t>
            </a:r>
            <a:endParaRPr lang="en-US" sz="2400" spc="300" dirty="0" smtClean="0"/>
          </a:p>
        </p:txBody>
      </p:sp>
    </p:spTree>
    <p:extLst>
      <p:ext uri="{BB962C8B-B14F-4D97-AF65-F5344CB8AC3E}">
        <p14:creationId xmlns:p14="http://schemas.microsoft.com/office/powerpoint/2010/main" val="35486155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orizontal_RGB_600"/>
          <p:cNvPicPr/>
          <p:nvPr/>
        </p:nvPicPr>
        <p:blipFill>
          <a:blip r:embed="rId2" cstate="print">
            <a:clrChange>
              <a:clrFrom>
                <a:srgbClr val="FFFFFF"/>
              </a:clrFrom>
              <a:clrTo>
                <a:srgbClr val="FFFFFF">
                  <a:alpha val="0"/>
                </a:srgbClr>
              </a:clrTo>
            </a:clrChange>
          </a:blip>
          <a:srcRect/>
          <a:stretch>
            <a:fillRect/>
          </a:stretch>
        </p:blipFill>
        <p:spPr bwMode="auto">
          <a:xfrm>
            <a:off x="428596" y="5786454"/>
            <a:ext cx="2214578" cy="766762"/>
          </a:xfrm>
          <a:prstGeom prst="rect">
            <a:avLst/>
          </a:prstGeom>
          <a:noFill/>
        </p:spPr>
      </p:pic>
      <p:pic>
        <p:nvPicPr>
          <p:cNvPr id="7" name="Рисунок 1" descr="Описание: Macintosh HD:Users:anna:Documents:_MY DOCUMENTS:_iccn:publications:ICCN-LOGO-.jpg"/>
          <p:cNvPicPr/>
          <p:nvPr/>
        </p:nvPicPr>
        <p:blipFill>
          <a:blip r:embed="rId3" cstate="print"/>
          <a:srcRect/>
          <a:stretch>
            <a:fillRect/>
          </a:stretch>
        </p:blipFill>
        <p:spPr bwMode="auto">
          <a:xfrm>
            <a:off x="3428992" y="5500702"/>
            <a:ext cx="1558639" cy="1090500"/>
          </a:xfrm>
          <a:prstGeom prst="rect">
            <a:avLst/>
          </a:prstGeom>
          <a:noFill/>
          <a:ln w="9525">
            <a:noFill/>
            <a:miter lim="800000"/>
            <a:headEnd/>
            <a:tailEnd/>
          </a:ln>
        </p:spPr>
      </p:pic>
      <p:pic>
        <p:nvPicPr>
          <p:cNvPr id="9" name="Picture 8" descr="mercycorps_logo_red.png"/>
          <p:cNvPicPr>
            <a:picLocks noChangeAspect="1"/>
          </p:cNvPicPr>
          <p:nvPr/>
        </p:nvPicPr>
        <p:blipFill>
          <a:blip r:embed="rId4" cstate="print"/>
          <a:stretch>
            <a:fillRect/>
          </a:stretch>
        </p:blipFill>
        <p:spPr>
          <a:xfrm>
            <a:off x="5643570" y="5631053"/>
            <a:ext cx="3163250" cy="869552"/>
          </a:xfrm>
          <a:prstGeom prst="rect">
            <a:avLst/>
          </a:prstGeom>
        </p:spPr>
      </p:pic>
      <p:sp>
        <p:nvSpPr>
          <p:cNvPr id="8" name="TextBox 7"/>
          <p:cNvSpPr txBox="1"/>
          <p:nvPr/>
        </p:nvSpPr>
        <p:spPr>
          <a:xfrm>
            <a:off x="571472" y="571480"/>
            <a:ext cx="8072494" cy="4801314"/>
          </a:xfrm>
          <a:prstGeom prst="rect">
            <a:avLst/>
          </a:prstGeom>
          <a:noFill/>
        </p:spPr>
        <p:txBody>
          <a:bodyPr wrap="square" rtlCol="0">
            <a:spAutoFit/>
          </a:bodyPr>
          <a:lstStyle/>
          <a:p>
            <a:pPr algn="just">
              <a:lnSpc>
                <a:spcPct val="150000"/>
              </a:lnSpc>
            </a:pPr>
            <a:r>
              <a:rPr lang="ka-GE" sz="2800" b="1" dirty="0" smtClean="0"/>
              <a:t>პრობლემის განსაზღვრა</a:t>
            </a:r>
          </a:p>
          <a:p>
            <a:pPr algn="just">
              <a:lnSpc>
                <a:spcPct val="150000"/>
              </a:lnSpc>
            </a:pPr>
            <a:r>
              <a:rPr lang="ka-GE" sz="2200" dirty="0" smtClean="0"/>
              <a:t>ქალებსა და გოგონებს აქვთ მწირი შესაძლებლობები ცხოვრების თითქმის ყველა სფეროში. ეს წინაღობები და შეზღუდვები ძირითადად დაკავშირებულია კულტურულ და </a:t>
            </a:r>
            <a:r>
              <a:rPr lang="ka-GE" sz="2200" dirty="0"/>
              <a:t>ტრადიციულ პატრიარქალურ თავისებურებებთან</a:t>
            </a:r>
            <a:r>
              <a:rPr lang="ka-GE" sz="2200" dirty="0" smtClean="0"/>
              <a:t>, განსაკუთრებით კი ეს საგრძნობია სოფლად. პრობლემურია ასევე, ზოგადად საზოგადოებისა და თავად ქალთა მხრიდან   </a:t>
            </a:r>
            <a:r>
              <a:rPr lang="ka-GE" sz="2200" dirty="0"/>
              <a:t>უთანასწორობის, დისკრიმინაციისა და გენდერულ ნიადგზე </a:t>
            </a:r>
            <a:r>
              <a:rPr lang="ka-GE" sz="2200" dirty="0" smtClean="0"/>
              <a:t>განხორციელებული ძალადობის აღქმა და აღიარება.</a:t>
            </a:r>
            <a:endParaRPr lang="en-US" sz="22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orizontal_RGB_600"/>
          <p:cNvPicPr/>
          <p:nvPr/>
        </p:nvPicPr>
        <p:blipFill>
          <a:blip r:embed="rId2" cstate="print">
            <a:clrChange>
              <a:clrFrom>
                <a:srgbClr val="FFFFFF"/>
              </a:clrFrom>
              <a:clrTo>
                <a:srgbClr val="FFFFFF">
                  <a:alpha val="0"/>
                </a:srgbClr>
              </a:clrTo>
            </a:clrChange>
          </a:blip>
          <a:srcRect/>
          <a:stretch>
            <a:fillRect/>
          </a:stretch>
        </p:blipFill>
        <p:spPr bwMode="auto">
          <a:xfrm>
            <a:off x="428596" y="5786454"/>
            <a:ext cx="2214578" cy="766762"/>
          </a:xfrm>
          <a:prstGeom prst="rect">
            <a:avLst/>
          </a:prstGeom>
          <a:noFill/>
        </p:spPr>
      </p:pic>
      <p:pic>
        <p:nvPicPr>
          <p:cNvPr id="7" name="Рисунок 1" descr="Описание: Macintosh HD:Users:anna:Documents:_MY DOCUMENTS:_iccn:publications:ICCN-LOGO-.jpg"/>
          <p:cNvPicPr/>
          <p:nvPr/>
        </p:nvPicPr>
        <p:blipFill>
          <a:blip r:embed="rId3" cstate="print"/>
          <a:srcRect/>
          <a:stretch>
            <a:fillRect/>
          </a:stretch>
        </p:blipFill>
        <p:spPr bwMode="auto">
          <a:xfrm>
            <a:off x="3428992" y="5500702"/>
            <a:ext cx="1558639" cy="1090500"/>
          </a:xfrm>
          <a:prstGeom prst="rect">
            <a:avLst/>
          </a:prstGeom>
          <a:noFill/>
          <a:ln w="9525">
            <a:noFill/>
            <a:miter lim="800000"/>
            <a:headEnd/>
            <a:tailEnd/>
          </a:ln>
        </p:spPr>
      </p:pic>
      <p:pic>
        <p:nvPicPr>
          <p:cNvPr id="9" name="Picture 8" descr="mercycorps_logo_red.png"/>
          <p:cNvPicPr>
            <a:picLocks noChangeAspect="1"/>
          </p:cNvPicPr>
          <p:nvPr/>
        </p:nvPicPr>
        <p:blipFill>
          <a:blip r:embed="rId4"/>
          <a:stretch>
            <a:fillRect/>
          </a:stretch>
        </p:blipFill>
        <p:spPr>
          <a:xfrm>
            <a:off x="5643570" y="5631053"/>
            <a:ext cx="3163250" cy="869552"/>
          </a:xfrm>
          <a:prstGeom prst="rect">
            <a:avLst/>
          </a:prstGeom>
        </p:spPr>
      </p:pic>
      <p:sp>
        <p:nvSpPr>
          <p:cNvPr id="10" name="Rectangle 9"/>
          <p:cNvSpPr/>
          <p:nvPr/>
        </p:nvSpPr>
        <p:spPr>
          <a:xfrm>
            <a:off x="214282" y="928670"/>
            <a:ext cx="8929718" cy="1147430"/>
          </a:xfrm>
          <a:prstGeom prst="rect">
            <a:avLst/>
          </a:prstGeom>
        </p:spPr>
        <p:txBody>
          <a:bodyPr wrap="square">
            <a:spAutoFit/>
          </a:bodyPr>
          <a:lstStyle/>
          <a:p>
            <a:pPr algn="ctr">
              <a:lnSpc>
                <a:spcPct val="150000"/>
              </a:lnSpc>
            </a:pPr>
            <a:r>
              <a:rPr lang="ka-GE" sz="2400" b="1" dirty="0" smtClean="0"/>
              <a:t>პროექტის ფარგლებში შექმნილია განათლების</a:t>
            </a:r>
            <a:r>
              <a:rPr lang="en-US" sz="2400" b="1" dirty="0" smtClean="0"/>
              <a:t>,</a:t>
            </a:r>
            <a:r>
              <a:rPr lang="ka-GE" sz="2400" b="1" dirty="0" smtClean="0"/>
              <a:t> კარიერისა და შესაძლებლობების განვითარების ფონდი </a:t>
            </a:r>
            <a:endParaRPr lang="en-US" sz="2400" b="1" dirty="0"/>
          </a:p>
        </p:txBody>
      </p:sp>
      <p:graphicFrame>
        <p:nvGraphicFramePr>
          <p:cNvPr id="11" name="Table 10"/>
          <p:cNvGraphicFramePr>
            <a:graphicFrameLocks noGrp="1"/>
          </p:cNvGraphicFramePr>
          <p:nvPr>
            <p:extLst>
              <p:ext uri="{D42A27DB-BD31-4B8C-83A1-F6EECF244321}">
                <p14:modId xmlns:p14="http://schemas.microsoft.com/office/powerpoint/2010/main" val="2382676149"/>
              </p:ext>
            </p:extLst>
          </p:nvPr>
        </p:nvGraphicFramePr>
        <p:xfrm>
          <a:off x="357158" y="2571744"/>
          <a:ext cx="8286808" cy="2700089"/>
        </p:xfrm>
        <a:graphic>
          <a:graphicData uri="http://schemas.openxmlformats.org/drawingml/2006/table">
            <a:tbl>
              <a:tblPr/>
              <a:tblGrid>
                <a:gridCol w="3566770"/>
                <a:gridCol w="288032"/>
                <a:gridCol w="3717626"/>
                <a:gridCol w="714380"/>
              </a:tblGrid>
              <a:tr h="572720">
                <a:tc>
                  <a:txBody>
                    <a:bodyPr/>
                    <a:lstStyle/>
                    <a:p>
                      <a:pPr marL="457200" algn="ctr">
                        <a:lnSpc>
                          <a:spcPct val="115000"/>
                        </a:lnSpc>
                        <a:spcAft>
                          <a:spcPts val="0"/>
                        </a:spcAft>
                      </a:pPr>
                      <a:r>
                        <a:rPr lang="ka-GE" sz="2000" b="1" dirty="0">
                          <a:solidFill>
                            <a:srgbClr val="FFFFFF"/>
                          </a:solidFill>
                          <a:latin typeface="Sylfaen"/>
                          <a:ea typeface="Calibri"/>
                          <a:cs typeface="Times New Roman"/>
                        </a:rPr>
                        <a:t>სამიზნე ჯგუფი</a:t>
                      </a:r>
                      <a:endParaRPr lang="en-US" sz="2000" dirty="0">
                        <a:latin typeface="Calibri"/>
                        <a:ea typeface="Calibri"/>
                        <a:cs typeface="Times New Roman"/>
                      </a:endParaRPr>
                    </a:p>
                  </a:txBody>
                  <a:tcPr marL="63359" marR="63359" marT="0" marB="0">
                    <a:lnL w="12700" cap="flat" cmpd="sng" algn="ctr">
                      <a:solidFill>
                        <a:srgbClr val="4F81BD"/>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marL="457200" algn="ctr">
                        <a:lnSpc>
                          <a:spcPct val="115000"/>
                        </a:lnSpc>
                        <a:spcAft>
                          <a:spcPts val="0"/>
                        </a:spcAft>
                      </a:pPr>
                      <a:endParaRPr lang="en-US" sz="2000" dirty="0">
                        <a:latin typeface="Calibri"/>
                        <a:ea typeface="Calibri"/>
                        <a:cs typeface="Times New Roman"/>
                      </a:endParaRPr>
                    </a:p>
                  </a:txBody>
                  <a:tcPr marL="63359" marR="63359"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marL="457200" algn="ctr">
                        <a:lnSpc>
                          <a:spcPct val="115000"/>
                        </a:lnSpc>
                        <a:spcAft>
                          <a:spcPts val="0"/>
                        </a:spcAft>
                      </a:pPr>
                      <a:r>
                        <a:rPr lang="ka-GE" sz="2000" b="1" dirty="0">
                          <a:solidFill>
                            <a:srgbClr val="FFFFFF"/>
                          </a:solidFill>
                          <a:latin typeface="Sylfaen"/>
                          <a:ea typeface="Calibri"/>
                          <a:cs typeface="Times New Roman"/>
                        </a:rPr>
                        <a:t>თანხის რაოდენობა</a:t>
                      </a:r>
                      <a:endParaRPr lang="en-US" sz="2000" dirty="0">
                        <a:latin typeface="Calibri"/>
                        <a:ea typeface="Calibri"/>
                        <a:cs typeface="Times New Roman"/>
                      </a:endParaRPr>
                    </a:p>
                  </a:txBody>
                  <a:tcPr marL="63359" marR="63359"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marL="457200" algn="ctr">
                        <a:lnSpc>
                          <a:spcPct val="115000"/>
                        </a:lnSpc>
                        <a:spcAft>
                          <a:spcPts val="0"/>
                        </a:spcAft>
                      </a:pPr>
                      <a:endParaRPr lang="en-US" sz="1000">
                        <a:latin typeface="Calibri"/>
                        <a:ea typeface="Calibri"/>
                        <a:cs typeface="Times New Roman"/>
                      </a:endParaRPr>
                    </a:p>
                  </a:txBody>
                  <a:tcPr marL="63359" marR="63359"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r>
              <a:tr h="853609">
                <a:tc>
                  <a:txBody>
                    <a:bodyPr/>
                    <a:lstStyle/>
                    <a:p>
                      <a:pPr marL="457200" algn="just">
                        <a:lnSpc>
                          <a:spcPct val="115000"/>
                        </a:lnSpc>
                        <a:spcAft>
                          <a:spcPts val="0"/>
                        </a:spcAft>
                      </a:pPr>
                      <a:r>
                        <a:rPr lang="ka-GE" sz="2000" dirty="0">
                          <a:latin typeface="Sylfaen"/>
                          <a:ea typeface="Calibri"/>
                          <a:cs typeface="Times New Roman"/>
                        </a:rPr>
                        <a:t>გოგონები</a:t>
                      </a:r>
                      <a:r>
                        <a:rPr lang="en-US" sz="2000" dirty="0">
                          <a:latin typeface="Sylfaen"/>
                          <a:ea typeface="Calibri"/>
                          <a:cs typeface="Times New Roman"/>
                        </a:rPr>
                        <a:t> (15-18 </a:t>
                      </a:r>
                      <a:r>
                        <a:rPr lang="ka-GE" sz="2000" dirty="0">
                          <a:latin typeface="Sylfaen"/>
                          <a:ea typeface="Calibri"/>
                          <a:cs typeface="Times New Roman"/>
                        </a:rPr>
                        <a:t>წლის</a:t>
                      </a:r>
                      <a:r>
                        <a:rPr lang="en-US" sz="2000" dirty="0">
                          <a:latin typeface="Sylfaen"/>
                          <a:ea typeface="Calibri"/>
                          <a:cs typeface="Times New Roman"/>
                        </a:rPr>
                        <a:t>) </a:t>
                      </a:r>
                      <a:endParaRPr lang="en-US" sz="2000" dirty="0">
                        <a:latin typeface="Calibri"/>
                        <a:ea typeface="Calibri"/>
                        <a:cs typeface="Times New Roman"/>
                      </a:endParaRPr>
                    </a:p>
                  </a:txBody>
                  <a:tcPr marL="63359" marR="63359" marT="0" marB="0">
                    <a:lnL w="12700" cap="flat" cmpd="sng" algn="ctr">
                      <a:solidFill>
                        <a:srgbClr val="4F81BD"/>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115000"/>
                        </a:lnSpc>
                        <a:spcAft>
                          <a:spcPts val="0"/>
                        </a:spcAft>
                      </a:pPr>
                      <a:endParaRPr lang="en-US" sz="2000" dirty="0">
                        <a:latin typeface="Sylfaen"/>
                        <a:ea typeface="Calibri"/>
                        <a:cs typeface="Times New Roman"/>
                      </a:endParaRPr>
                    </a:p>
                  </a:txBody>
                  <a:tcPr marL="63359" marR="63359"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457200" algn="just">
                        <a:lnSpc>
                          <a:spcPct val="115000"/>
                        </a:lnSpc>
                        <a:spcAft>
                          <a:spcPts val="0"/>
                        </a:spcAft>
                      </a:pPr>
                      <a:r>
                        <a:rPr lang="en-US" sz="2000" dirty="0">
                          <a:latin typeface="Sylfaen"/>
                          <a:ea typeface="Calibri"/>
                          <a:cs typeface="Times New Roman"/>
                        </a:rPr>
                        <a:t>       USD 50 – USD 250</a:t>
                      </a:r>
                      <a:endParaRPr lang="en-US" sz="2000" dirty="0">
                        <a:latin typeface="Calibri"/>
                        <a:ea typeface="Calibri"/>
                        <a:cs typeface="Times New Roman"/>
                      </a:endParaRPr>
                    </a:p>
                  </a:txBody>
                  <a:tcPr marL="63359" marR="63359"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457200" algn="just">
                        <a:lnSpc>
                          <a:spcPct val="115000"/>
                        </a:lnSpc>
                        <a:spcAft>
                          <a:spcPts val="0"/>
                        </a:spcAft>
                      </a:pPr>
                      <a:endParaRPr lang="en-US" sz="1000">
                        <a:latin typeface="Sylfaen"/>
                        <a:ea typeface="Calibri"/>
                        <a:cs typeface="Times New Roman"/>
                      </a:endParaRPr>
                    </a:p>
                  </a:txBody>
                  <a:tcPr marL="63359" marR="63359"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572720">
                <a:tc>
                  <a:txBody>
                    <a:bodyPr/>
                    <a:lstStyle/>
                    <a:p>
                      <a:pPr marL="457200" algn="just">
                        <a:lnSpc>
                          <a:spcPct val="115000"/>
                        </a:lnSpc>
                        <a:spcAft>
                          <a:spcPts val="0"/>
                        </a:spcAft>
                      </a:pPr>
                      <a:r>
                        <a:rPr lang="ka-GE" sz="2000" dirty="0" smtClean="0">
                          <a:latin typeface="Sylfaen"/>
                          <a:ea typeface="Calibri"/>
                          <a:cs typeface="Times New Roman"/>
                        </a:rPr>
                        <a:t>სოფლად</a:t>
                      </a:r>
                      <a:r>
                        <a:rPr lang="en-US" sz="2000" dirty="0" smtClean="0">
                          <a:latin typeface="Sylfaen"/>
                          <a:ea typeface="Calibri"/>
                          <a:cs typeface="Times New Roman"/>
                        </a:rPr>
                        <a:t> </a:t>
                      </a:r>
                      <a:r>
                        <a:rPr lang="ka-GE" sz="2000" dirty="0" smtClean="0">
                          <a:latin typeface="Sylfaen"/>
                          <a:ea typeface="Calibri"/>
                          <a:cs typeface="Times New Roman"/>
                        </a:rPr>
                        <a:t>მცხოვრები </a:t>
                      </a:r>
                      <a:r>
                        <a:rPr lang="ka-GE" sz="2000" dirty="0">
                          <a:latin typeface="Sylfaen"/>
                          <a:ea typeface="Calibri"/>
                          <a:cs typeface="Times New Roman"/>
                        </a:rPr>
                        <a:t>ქალები</a:t>
                      </a:r>
                      <a:endParaRPr lang="en-US" sz="2000" dirty="0">
                        <a:latin typeface="Calibri"/>
                        <a:ea typeface="Calibri"/>
                        <a:cs typeface="Times New Roman"/>
                      </a:endParaRPr>
                    </a:p>
                  </a:txBody>
                  <a:tcPr marL="63359" marR="63359" marT="0" marB="0">
                    <a:lnL w="12700" cap="flat" cmpd="sng" algn="ctr">
                      <a:solidFill>
                        <a:srgbClr val="4F81BD"/>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115000"/>
                        </a:lnSpc>
                        <a:spcAft>
                          <a:spcPts val="0"/>
                        </a:spcAft>
                      </a:pPr>
                      <a:endParaRPr lang="en-US" sz="2000">
                        <a:latin typeface="Sylfaen"/>
                        <a:ea typeface="Calibri"/>
                        <a:cs typeface="Times New Roman"/>
                      </a:endParaRPr>
                    </a:p>
                  </a:txBody>
                  <a:tcPr marL="63359" marR="63359"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457200" algn="just">
                        <a:lnSpc>
                          <a:spcPct val="115000"/>
                        </a:lnSpc>
                        <a:spcAft>
                          <a:spcPts val="0"/>
                        </a:spcAft>
                      </a:pPr>
                      <a:r>
                        <a:rPr lang="en-US" sz="2000" dirty="0">
                          <a:latin typeface="Sylfaen"/>
                          <a:ea typeface="Calibri"/>
                          <a:cs typeface="Times New Roman"/>
                        </a:rPr>
                        <a:t>       USD 250 – USD 700</a:t>
                      </a:r>
                      <a:endParaRPr lang="en-US" sz="2000" dirty="0">
                        <a:latin typeface="Calibri"/>
                        <a:ea typeface="Calibri"/>
                        <a:cs typeface="Times New Roman"/>
                      </a:endParaRPr>
                    </a:p>
                  </a:txBody>
                  <a:tcPr marL="63359" marR="63359"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457200" algn="just">
                        <a:lnSpc>
                          <a:spcPct val="115000"/>
                        </a:lnSpc>
                        <a:spcAft>
                          <a:spcPts val="0"/>
                        </a:spcAft>
                      </a:pPr>
                      <a:endParaRPr lang="en-US" sz="1000">
                        <a:latin typeface="Sylfaen"/>
                        <a:ea typeface="Calibri"/>
                        <a:cs typeface="Times New Roman"/>
                      </a:endParaRPr>
                    </a:p>
                  </a:txBody>
                  <a:tcPr marL="63359" marR="63359"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572720">
                <a:tc>
                  <a:txBody>
                    <a:bodyPr/>
                    <a:lstStyle/>
                    <a:p>
                      <a:pPr marL="457200" algn="l">
                        <a:lnSpc>
                          <a:spcPct val="115000"/>
                        </a:lnSpc>
                        <a:spcAft>
                          <a:spcPts val="0"/>
                        </a:spcAft>
                      </a:pPr>
                      <a:r>
                        <a:rPr lang="ka-GE" sz="2000" dirty="0">
                          <a:latin typeface="Sylfaen"/>
                          <a:ea typeface="Calibri"/>
                          <a:cs typeface="Times New Roman"/>
                        </a:rPr>
                        <a:t>ქალები</a:t>
                      </a:r>
                      <a:endParaRPr lang="en-US" sz="2000" dirty="0">
                        <a:latin typeface="Calibri"/>
                        <a:ea typeface="Calibri"/>
                        <a:cs typeface="Times New Roman"/>
                      </a:endParaRPr>
                    </a:p>
                  </a:txBody>
                  <a:tcPr marL="63359" marR="63359" marT="0" marB="0">
                    <a:lnL w="12700" cap="flat" cmpd="sng" algn="ctr">
                      <a:solidFill>
                        <a:srgbClr val="4F81BD"/>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115000"/>
                        </a:lnSpc>
                        <a:spcAft>
                          <a:spcPts val="0"/>
                        </a:spcAft>
                      </a:pPr>
                      <a:endParaRPr lang="en-US" sz="2000">
                        <a:latin typeface="Sylfaen"/>
                        <a:ea typeface="Calibri"/>
                        <a:cs typeface="Times New Roman"/>
                      </a:endParaRPr>
                    </a:p>
                  </a:txBody>
                  <a:tcPr marL="63359" marR="63359"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457200" algn="just">
                        <a:lnSpc>
                          <a:spcPct val="115000"/>
                        </a:lnSpc>
                        <a:spcAft>
                          <a:spcPts val="0"/>
                        </a:spcAft>
                      </a:pPr>
                      <a:r>
                        <a:rPr lang="en-US" sz="2000" dirty="0">
                          <a:latin typeface="Sylfaen"/>
                          <a:ea typeface="Calibri"/>
                          <a:cs typeface="Times New Roman"/>
                        </a:rPr>
                        <a:t>        Up to USD 2000</a:t>
                      </a:r>
                      <a:endParaRPr lang="en-US" sz="2000" dirty="0">
                        <a:latin typeface="Calibri"/>
                        <a:ea typeface="Calibri"/>
                        <a:cs typeface="Times New Roman"/>
                      </a:endParaRPr>
                    </a:p>
                  </a:txBody>
                  <a:tcPr marL="63359" marR="63359"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457200" algn="just">
                        <a:lnSpc>
                          <a:spcPct val="115000"/>
                        </a:lnSpc>
                        <a:spcAft>
                          <a:spcPts val="0"/>
                        </a:spcAft>
                      </a:pPr>
                      <a:endParaRPr lang="en-US" sz="1000" dirty="0">
                        <a:latin typeface="Sylfaen"/>
                        <a:ea typeface="Calibri"/>
                        <a:cs typeface="Times New Roman"/>
                      </a:endParaRPr>
                    </a:p>
                  </a:txBody>
                  <a:tcPr marL="63359" marR="63359"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930374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orizontal_RGB_600"/>
          <p:cNvPicPr/>
          <p:nvPr/>
        </p:nvPicPr>
        <p:blipFill>
          <a:blip r:embed="rId2" cstate="print">
            <a:clrChange>
              <a:clrFrom>
                <a:srgbClr val="FFFFFF"/>
              </a:clrFrom>
              <a:clrTo>
                <a:srgbClr val="FFFFFF">
                  <a:alpha val="0"/>
                </a:srgbClr>
              </a:clrTo>
            </a:clrChange>
          </a:blip>
          <a:srcRect/>
          <a:stretch>
            <a:fillRect/>
          </a:stretch>
        </p:blipFill>
        <p:spPr bwMode="auto">
          <a:xfrm>
            <a:off x="428596" y="5786454"/>
            <a:ext cx="2214578" cy="766762"/>
          </a:xfrm>
          <a:prstGeom prst="rect">
            <a:avLst/>
          </a:prstGeom>
          <a:noFill/>
        </p:spPr>
      </p:pic>
      <p:pic>
        <p:nvPicPr>
          <p:cNvPr id="7" name="Рисунок 1" descr="Описание: Macintosh HD:Users:anna:Documents:_MY DOCUMENTS:_iccn:publications:ICCN-LOGO-.jpg"/>
          <p:cNvPicPr/>
          <p:nvPr/>
        </p:nvPicPr>
        <p:blipFill>
          <a:blip r:embed="rId3" cstate="print"/>
          <a:srcRect/>
          <a:stretch>
            <a:fillRect/>
          </a:stretch>
        </p:blipFill>
        <p:spPr bwMode="auto">
          <a:xfrm>
            <a:off x="3428992" y="5500702"/>
            <a:ext cx="1558639" cy="1090500"/>
          </a:xfrm>
          <a:prstGeom prst="rect">
            <a:avLst/>
          </a:prstGeom>
          <a:noFill/>
          <a:ln w="9525">
            <a:noFill/>
            <a:miter lim="800000"/>
            <a:headEnd/>
            <a:tailEnd/>
          </a:ln>
        </p:spPr>
      </p:pic>
      <p:pic>
        <p:nvPicPr>
          <p:cNvPr id="9" name="Picture 8" descr="mercycorps_logo_red.png"/>
          <p:cNvPicPr>
            <a:picLocks noChangeAspect="1"/>
          </p:cNvPicPr>
          <p:nvPr/>
        </p:nvPicPr>
        <p:blipFill>
          <a:blip r:embed="rId4"/>
          <a:stretch>
            <a:fillRect/>
          </a:stretch>
        </p:blipFill>
        <p:spPr>
          <a:xfrm>
            <a:off x="5643570" y="5631053"/>
            <a:ext cx="3163250" cy="869552"/>
          </a:xfrm>
          <a:prstGeom prst="rect">
            <a:avLst/>
          </a:prstGeom>
        </p:spPr>
      </p:pic>
      <p:sp>
        <p:nvSpPr>
          <p:cNvPr id="8" name="TextBox 7"/>
          <p:cNvSpPr txBox="1"/>
          <p:nvPr/>
        </p:nvSpPr>
        <p:spPr>
          <a:xfrm>
            <a:off x="179512" y="188640"/>
            <a:ext cx="8712968" cy="5970865"/>
          </a:xfrm>
          <a:prstGeom prst="rect">
            <a:avLst/>
          </a:prstGeom>
          <a:noFill/>
        </p:spPr>
        <p:txBody>
          <a:bodyPr wrap="square" rtlCol="0">
            <a:spAutoFit/>
          </a:bodyPr>
          <a:lstStyle/>
          <a:p>
            <a:pPr algn="just">
              <a:lnSpc>
                <a:spcPct val="150000"/>
              </a:lnSpc>
            </a:pPr>
            <a:r>
              <a:rPr lang="ka-GE" sz="2400" dirty="0" smtClean="0"/>
              <a:t>ფონდი სთვაზობს პროგრამის სამიზნე ჯგუფებს  (ქალები, გოგონები, ვაჟები) განათლების გაღრმავების მხარდამჭერ საგრანტო პროგრამებს, მაღალი მოტივაციის და აკადემიური მოსწრების მქონე მოსწავლეების ფინანსურ მხარდაჭერას.</a:t>
            </a:r>
          </a:p>
          <a:p>
            <a:pPr algn="just">
              <a:lnSpc>
                <a:spcPct val="150000"/>
              </a:lnSpc>
            </a:pPr>
            <a:endParaRPr lang="en-US" sz="2400" dirty="0" smtClean="0"/>
          </a:p>
          <a:p>
            <a:pPr algn="just">
              <a:lnSpc>
                <a:spcPct val="150000"/>
              </a:lnSpc>
            </a:pPr>
            <a:r>
              <a:rPr lang="ka-GE" sz="2400" dirty="0" smtClean="0"/>
              <a:t> ასევე, გაიცემა მცირე გრანტები სოფლად მცხოვრები ქალებისთვის,  რათა განახორციელონ </a:t>
            </a:r>
            <a:r>
              <a:rPr lang="en-US" sz="2400" dirty="0" err="1" smtClean="0"/>
              <a:t>საინტერესო</a:t>
            </a:r>
            <a:r>
              <a:rPr lang="ka-GE" sz="2400" dirty="0" smtClean="0"/>
              <a:t> </a:t>
            </a:r>
            <a:r>
              <a:rPr lang="en-US" sz="2400" dirty="0" err="1" smtClean="0"/>
              <a:t>პროექტები</a:t>
            </a:r>
            <a:r>
              <a:rPr lang="ka-GE" sz="2400" dirty="0" smtClean="0"/>
              <a:t>, ჩაერთონ ქალაქისა დ ა</a:t>
            </a:r>
            <a:r>
              <a:rPr lang="en-US" sz="2400" dirty="0" err="1" smtClean="0"/>
              <a:t>დგილობრივი</a:t>
            </a:r>
            <a:r>
              <a:rPr lang="ka-GE" sz="2400" dirty="0" smtClean="0"/>
              <a:t> </a:t>
            </a:r>
            <a:r>
              <a:rPr lang="en-US" sz="2400" dirty="0" err="1" smtClean="0"/>
              <a:t>თემის</a:t>
            </a:r>
            <a:r>
              <a:rPr lang="ka-GE" sz="2400" dirty="0" smtClean="0"/>
              <a:t> </a:t>
            </a:r>
            <a:r>
              <a:rPr lang="en-US" sz="2400" dirty="0" err="1" smtClean="0"/>
              <a:t>ცხოვრებაში</a:t>
            </a:r>
            <a:r>
              <a:rPr lang="ka-GE" sz="2400" dirty="0" smtClean="0"/>
              <a:t>. </a:t>
            </a:r>
            <a:endParaRPr lang="en-US" sz="2400" dirty="0" smtClean="0"/>
          </a:p>
          <a:p>
            <a:r>
              <a:rPr lang="ka-GE" sz="2000" dirty="0" smtClean="0"/>
              <a:t> </a:t>
            </a:r>
            <a:endParaRPr lang="en-US" sz="2000" dirty="0" smtClean="0"/>
          </a:p>
          <a:p>
            <a:endParaRPr lang="en-US" sz="2000" dirty="0" smtClean="0"/>
          </a:p>
          <a:p>
            <a:endParaRPr lang="en-US" dirty="0"/>
          </a:p>
        </p:txBody>
      </p:sp>
    </p:spTree>
    <p:extLst>
      <p:ext uri="{BB962C8B-B14F-4D97-AF65-F5344CB8AC3E}">
        <p14:creationId xmlns:p14="http://schemas.microsoft.com/office/powerpoint/2010/main" val="27955515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orizontal_RGB_600"/>
          <p:cNvPicPr/>
          <p:nvPr/>
        </p:nvPicPr>
        <p:blipFill>
          <a:blip r:embed="rId2" cstate="print">
            <a:clrChange>
              <a:clrFrom>
                <a:srgbClr val="FFFFFF"/>
              </a:clrFrom>
              <a:clrTo>
                <a:srgbClr val="FFFFFF">
                  <a:alpha val="0"/>
                </a:srgbClr>
              </a:clrTo>
            </a:clrChange>
          </a:blip>
          <a:srcRect/>
          <a:stretch>
            <a:fillRect/>
          </a:stretch>
        </p:blipFill>
        <p:spPr bwMode="auto">
          <a:xfrm>
            <a:off x="428596" y="5786454"/>
            <a:ext cx="2214578" cy="766762"/>
          </a:xfrm>
          <a:prstGeom prst="rect">
            <a:avLst/>
          </a:prstGeom>
          <a:noFill/>
        </p:spPr>
      </p:pic>
      <p:pic>
        <p:nvPicPr>
          <p:cNvPr id="7" name="Рисунок 1" descr="Описание: Macintosh HD:Users:anna:Documents:_MY DOCUMENTS:_iccn:publications:ICCN-LOGO-.jpg"/>
          <p:cNvPicPr/>
          <p:nvPr/>
        </p:nvPicPr>
        <p:blipFill>
          <a:blip r:embed="rId3" cstate="print"/>
          <a:srcRect/>
          <a:stretch>
            <a:fillRect/>
          </a:stretch>
        </p:blipFill>
        <p:spPr bwMode="auto">
          <a:xfrm>
            <a:off x="3428992" y="5500702"/>
            <a:ext cx="1558639" cy="1090500"/>
          </a:xfrm>
          <a:prstGeom prst="rect">
            <a:avLst/>
          </a:prstGeom>
          <a:noFill/>
          <a:ln w="9525">
            <a:noFill/>
            <a:miter lim="800000"/>
            <a:headEnd/>
            <a:tailEnd/>
          </a:ln>
        </p:spPr>
      </p:pic>
      <p:pic>
        <p:nvPicPr>
          <p:cNvPr id="9" name="Picture 8" descr="mercycorps_logo_red.png"/>
          <p:cNvPicPr>
            <a:picLocks noChangeAspect="1"/>
          </p:cNvPicPr>
          <p:nvPr/>
        </p:nvPicPr>
        <p:blipFill>
          <a:blip r:embed="rId4"/>
          <a:stretch>
            <a:fillRect/>
          </a:stretch>
        </p:blipFill>
        <p:spPr>
          <a:xfrm>
            <a:off x="5643570" y="5631053"/>
            <a:ext cx="3163250" cy="869552"/>
          </a:xfrm>
          <a:prstGeom prst="rect">
            <a:avLst/>
          </a:prstGeom>
        </p:spPr>
      </p:pic>
      <p:sp>
        <p:nvSpPr>
          <p:cNvPr id="5" name="TextBox 4"/>
          <p:cNvSpPr txBox="1"/>
          <p:nvPr/>
        </p:nvSpPr>
        <p:spPr>
          <a:xfrm>
            <a:off x="428596" y="428604"/>
            <a:ext cx="8358246" cy="5893921"/>
          </a:xfrm>
          <a:prstGeom prst="rect">
            <a:avLst/>
          </a:prstGeom>
          <a:noFill/>
        </p:spPr>
        <p:txBody>
          <a:bodyPr wrap="square" rtlCol="0">
            <a:spAutoFit/>
          </a:bodyPr>
          <a:lstStyle/>
          <a:p>
            <a:pPr>
              <a:lnSpc>
                <a:spcPct val="150000"/>
              </a:lnSpc>
            </a:pPr>
            <a:r>
              <a:rPr lang="ka-GE" sz="3200" b="1" u="sng" dirty="0" smtClean="0"/>
              <a:t>ფონდის მიერ დაფინანსებული იქნება:</a:t>
            </a:r>
            <a:endParaRPr lang="en-US" sz="3200" b="1" u="sng" dirty="0" smtClean="0"/>
          </a:p>
          <a:p>
            <a:pPr marL="342900" indent="-342900">
              <a:lnSpc>
                <a:spcPct val="150000"/>
              </a:lnSpc>
              <a:spcBef>
                <a:spcPts val="1200"/>
              </a:spcBef>
              <a:buFont typeface="Arial" pitchFamily="34" charset="0"/>
              <a:buChar char="•"/>
            </a:pPr>
            <a:r>
              <a:rPr lang="ka-GE" sz="2400" dirty="0" smtClean="0"/>
              <a:t>ბიზნესის გავნითარება და შესაბამისი ცოდნისა და უნარების განვითარება</a:t>
            </a:r>
          </a:p>
          <a:p>
            <a:pPr marL="342900" indent="-342900">
              <a:lnSpc>
                <a:spcPct val="150000"/>
              </a:lnSpc>
              <a:spcBef>
                <a:spcPts val="1200"/>
              </a:spcBef>
              <a:buFont typeface="Arial" pitchFamily="34" charset="0"/>
              <a:buChar char="•"/>
            </a:pPr>
            <a:r>
              <a:rPr lang="ka-GE" sz="2400" dirty="0" smtClean="0"/>
              <a:t>სპეციალური ბიზნეს ტრეინინგები</a:t>
            </a:r>
          </a:p>
          <a:p>
            <a:pPr marL="342900" indent="-342900">
              <a:lnSpc>
                <a:spcPct val="150000"/>
              </a:lnSpc>
              <a:spcBef>
                <a:spcPts val="1200"/>
              </a:spcBef>
              <a:buFont typeface="Arial" pitchFamily="34" charset="0"/>
              <a:buChar char="•"/>
            </a:pPr>
            <a:r>
              <a:rPr lang="ka-GE" sz="2400" dirty="0" smtClean="0"/>
              <a:t>სტაჟირება ადგილობრივ ბიზნეს სექტორში</a:t>
            </a:r>
          </a:p>
          <a:p>
            <a:pPr marL="342900" indent="-342900">
              <a:lnSpc>
                <a:spcPct val="150000"/>
              </a:lnSpc>
              <a:spcBef>
                <a:spcPts val="1200"/>
              </a:spcBef>
              <a:buFont typeface="Arial" pitchFamily="34" charset="0"/>
              <a:buChar char="•"/>
            </a:pPr>
            <a:r>
              <a:rPr lang="ka-GE" sz="2400" dirty="0" smtClean="0"/>
              <a:t>სოფლის მეურნეობის განვითარება</a:t>
            </a:r>
            <a:r>
              <a:rPr lang="en-US" sz="2400" dirty="0" smtClean="0"/>
              <a:t>; </a:t>
            </a:r>
            <a:r>
              <a:rPr lang="ka-GE" sz="2400" dirty="0" smtClean="0"/>
              <a:t>მესაქონლეობა, მიწადმოქმედება</a:t>
            </a:r>
          </a:p>
          <a:p>
            <a:pPr marL="342900" indent="-342900">
              <a:lnSpc>
                <a:spcPct val="150000"/>
              </a:lnSpc>
              <a:spcBef>
                <a:spcPts val="1200"/>
              </a:spcBef>
              <a:buFont typeface="Arial" pitchFamily="34" charset="0"/>
              <a:buChar char="•"/>
            </a:pPr>
            <a:r>
              <a:rPr lang="ka-GE" sz="2400" dirty="0" smtClean="0"/>
              <a:t>ავტომობილის მართვის კურსები</a:t>
            </a:r>
            <a:endParaRPr lang="en-US" sz="2400" dirty="0" smtClean="0"/>
          </a:p>
          <a:p>
            <a:pPr>
              <a:lnSpc>
                <a:spcPct val="150000"/>
              </a:lnSpc>
            </a:pPr>
            <a:endParaRPr lang="en-US" dirty="0"/>
          </a:p>
        </p:txBody>
      </p:sp>
    </p:spTree>
    <p:extLst>
      <p:ext uri="{BB962C8B-B14F-4D97-AF65-F5344CB8AC3E}">
        <p14:creationId xmlns:p14="http://schemas.microsoft.com/office/powerpoint/2010/main" val="133580601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orizontal_RGB_600"/>
          <p:cNvPicPr/>
          <p:nvPr/>
        </p:nvPicPr>
        <p:blipFill>
          <a:blip r:embed="rId2" cstate="print">
            <a:clrChange>
              <a:clrFrom>
                <a:srgbClr val="FFFFFF"/>
              </a:clrFrom>
              <a:clrTo>
                <a:srgbClr val="FFFFFF">
                  <a:alpha val="0"/>
                </a:srgbClr>
              </a:clrTo>
            </a:clrChange>
          </a:blip>
          <a:srcRect/>
          <a:stretch>
            <a:fillRect/>
          </a:stretch>
        </p:blipFill>
        <p:spPr bwMode="auto">
          <a:xfrm>
            <a:off x="428596" y="5786454"/>
            <a:ext cx="2214578" cy="766762"/>
          </a:xfrm>
          <a:prstGeom prst="rect">
            <a:avLst/>
          </a:prstGeom>
          <a:noFill/>
        </p:spPr>
      </p:pic>
      <p:pic>
        <p:nvPicPr>
          <p:cNvPr id="7" name="Рисунок 1" descr="Описание: Macintosh HD:Users:anna:Documents:_MY DOCUMENTS:_iccn:publications:ICCN-LOGO-.jpg"/>
          <p:cNvPicPr/>
          <p:nvPr/>
        </p:nvPicPr>
        <p:blipFill>
          <a:blip r:embed="rId3" cstate="print"/>
          <a:srcRect/>
          <a:stretch>
            <a:fillRect/>
          </a:stretch>
        </p:blipFill>
        <p:spPr bwMode="auto">
          <a:xfrm>
            <a:off x="3428992" y="5500702"/>
            <a:ext cx="1558639" cy="1090500"/>
          </a:xfrm>
          <a:prstGeom prst="rect">
            <a:avLst/>
          </a:prstGeom>
          <a:noFill/>
          <a:ln w="9525">
            <a:noFill/>
            <a:miter lim="800000"/>
            <a:headEnd/>
            <a:tailEnd/>
          </a:ln>
        </p:spPr>
      </p:pic>
      <p:pic>
        <p:nvPicPr>
          <p:cNvPr id="9" name="Picture 8" descr="mercycorps_logo_red.png"/>
          <p:cNvPicPr>
            <a:picLocks noChangeAspect="1"/>
          </p:cNvPicPr>
          <p:nvPr/>
        </p:nvPicPr>
        <p:blipFill>
          <a:blip r:embed="rId4"/>
          <a:stretch>
            <a:fillRect/>
          </a:stretch>
        </p:blipFill>
        <p:spPr>
          <a:xfrm>
            <a:off x="5643570" y="5631053"/>
            <a:ext cx="3163250" cy="869552"/>
          </a:xfrm>
          <a:prstGeom prst="rect">
            <a:avLst/>
          </a:prstGeom>
        </p:spPr>
      </p:pic>
      <p:sp>
        <p:nvSpPr>
          <p:cNvPr id="5" name="TextBox 4"/>
          <p:cNvSpPr txBox="1"/>
          <p:nvPr/>
        </p:nvSpPr>
        <p:spPr>
          <a:xfrm>
            <a:off x="448574" y="239435"/>
            <a:ext cx="8358246" cy="5078313"/>
          </a:xfrm>
          <a:prstGeom prst="rect">
            <a:avLst/>
          </a:prstGeom>
          <a:noFill/>
        </p:spPr>
        <p:txBody>
          <a:bodyPr wrap="square" rtlCol="0">
            <a:spAutoFit/>
          </a:bodyPr>
          <a:lstStyle/>
          <a:p>
            <a:pPr algn="just">
              <a:lnSpc>
                <a:spcPct val="150000"/>
              </a:lnSpc>
            </a:pPr>
            <a:r>
              <a:rPr lang="ka-GE" sz="2400" dirty="0" smtClean="0"/>
              <a:t>კანდიდატების შერჩევა მოხდება  სააპლიკაციო ფორმების და სამოტივაციო წერილების საშუალებით.</a:t>
            </a:r>
          </a:p>
          <a:p>
            <a:pPr algn="just">
              <a:lnSpc>
                <a:spcPct val="150000"/>
              </a:lnSpc>
            </a:pPr>
            <a:endParaRPr lang="en-US" sz="2400" dirty="0" smtClean="0"/>
          </a:p>
          <a:p>
            <a:pPr algn="just">
              <a:lnSpc>
                <a:spcPct val="150000"/>
              </a:lnSpc>
            </a:pPr>
            <a:r>
              <a:rPr lang="ka-GE" sz="2400" dirty="0" smtClean="0"/>
              <a:t>შემდგომში შეიქმნება კომისია, რომელიც გამოავლენს 8 კანდიდატს თითოეული მუნიციპალიტეტიდან.</a:t>
            </a:r>
          </a:p>
          <a:p>
            <a:pPr algn="just">
              <a:lnSpc>
                <a:spcPct val="150000"/>
              </a:lnSpc>
            </a:pPr>
            <a:endParaRPr lang="en-US" sz="2400" dirty="0" smtClean="0"/>
          </a:p>
          <a:p>
            <a:pPr algn="just">
              <a:lnSpc>
                <a:spcPct val="150000"/>
              </a:lnSpc>
            </a:pPr>
            <a:r>
              <a:rPr lang="ka-GE" sz="2400" dirty="0" smtClean="0"/>
              <a:t>სულ დაფინანსდება 104 კანდიდატი 13 მუნიციპალიტეტიდან.</a:t>
            </a:r>
            <a:endParaRPr lang="en-US" sz="2400" dirty="0" smtClean="0"/>
          </a:p>
          <a:p>
            <a:pPr lvl="0" algn="just">
              <a:lnSpc>
                <a:spcPct val="200000"/>
              </a:lnSpc>
            </a:pPr>
            <a:endParaRPr lang="en-US" dirty="0"/>
          </a:p>
        </p:txBody>
      </p:sp>
    </p:spTree>
    <p:extLst>
      <p:ext uri="{BB962C8B-B14F-4D97-AF65-F5344CB8AC3E}">
        <p14:creationId xmlns:p14="http://schemas.microsoft.com/office/powerpoint/2010/main" val="320535103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orizontal_RGB_600"/>
          <p:cNvPicPr/>
          <p:nvPr/>
        </p:nvPicPr>
        <p:blipFill>
          <a:blip r:embed="rId2" cstate="print">
            <a:clrChange>
              <a:clrFrom>
                <a:srgbClr val="FFFFFF"/>
              </a:clrFrom>
              <a:clrTo>
                <a:srgbClr val="FFFFFF">
                  <a:alpha val="0"/>
                </a:srgbClr>
              </a:clrTo>
            </a:clrChange>
          </a:blip>
          <a:srcRect/>
          <a:stretch>
            <a:fillRect/>
          </a:stretch>
        </p:blipFill>
        <p:spPr bwMode="auto">
          <a:xfrm>
            <a:off x="428596" y="5786454"/>
            <a:ext cx="2214578" cy="766762"/>
          </a:xfrm>
          <a:prstGeom prst="rect">
            <a:avLst/>
          </a:prstGeom>
          <a:noFill/>
        </p:spPr>
      </p:pic>
      <p:pic>
        <p:nvPicPr>
          <p:cNvPr id="7" name="Рисунок 1" descr="Описание: Macintosh HD:Users:anna:Documents:_MY DOCUMENTS:_iccn:publications:ICCN-LOGO-.jpg"/>
          <p:cNvPicPr/>
          <p:nvPr/>
        </p:nvPicPr>
        <p:blipFill>
          <a:blip r:embed="rId3" cstate="print"/>
          <a:srcRect/>
          <a:stretch>
            <a:fillRect/>
          </a:stretch>
        </p:blipFill>
        <p:spPr bwMode="auto">
          <a:xfrm>
            <a:off x="3428992" y="5500702"/>
            <a:ext cx="1558639" cy="1090500"/>
          </a:xfrm>
          <a:prstGeom prst="rect">
            <a:avLst/>
          </a:prstGeom>
          <a:noFill/>
          <a:ln w="9525">
            <a:noFill/>
            <a:miter lim="800000"/>
            <a:headEnd/>
            <a:tailEnd/>
          </a:ln>
        </p:spPr>
      </p:pic>
      <p:pic>
        <p:nvPicPr>
          <p:cNvPr id="9" name="Picture 8" descr="mercycorps_logo_red.png"/>
          <p:cNvPicPr>
            <a:picLocks noChangeAspect="1"/>
          </p:cNvPicPr>
          <p:nvPr/>
        </p:nvPicPr>
        <p:blipFill>
          <a:blip r:embed="rId4"/>
          <a:stretch>
            <a:fillRect/>
          </a:stretch>
        </p:blipFill>
        <p:spPr>
          <a:xfrm>
            <a:off x="5643570" y="5631053"/>
            <a:ext cx="3163250" cy="869552"/>
          </a:xfrm>
          <a:prstGeom prst="rect">
            <a:avLst/>
          </a:prstGeom>
        </p:spPr>
      </p:pic>
      <p:sp>
        <p:nvSpPr>
          <p:cNvPr id="5" name="TextBox 4"/>
          <p:cNvSpPr txBox="1"/>
          <p:nvPr/>
        </p:nvSpPr>
        <p:spPr>
          <a:xfrm>
            <a:off x="323528" y="188640"/>
            <a:ext cx="8606190" cy="5678478"/>
          </a:xfrm>
          <a:prstGeom prst="rect">
            <a:avLst/>
          </a:prstGeom>
          <a:noFill/>
        </p:spPr>
        <p:txBody>
          <a:bodyPr wrap="square" rtlCol="0">
            <a:spAutoFit/>
          </a:bodyPr>
          <a:lstStyle/>
          <a:p>
            <a:pPr algn="just">
              <a:lnSpc>
                <a:spcPct val="150000"/>
              </a:lnSpc>
            </a:pPr>
            <a:r>
              <a:rPr lang="ka-GE" sz="3200" b="1" dirty="0" smtClean="0"/>
              <a:t>გეგმები:</a:t>
            </a:r>
            <a:endParaRPr lang="en-US" sz="3200" b="1" dirty="0" smtClean="0"/>
          </a:p>
          <a:p>
            <a:pPr algn="just">
              <a:lnSpc>
                <a:spcPct val="150000"/>
              </a:lnSpc>
            </a:pPr>
            <a:r>
              <a:rPr lang="ka-GE" dirty="0" smtClean="0"/>
              <a:t> </a:t>
            </a:r>
            <a:endParaRPr lang="en-US" dirty="0" smtClean="0"/>
          </a:p>
          <a:p>
            <a:pPr marL="285750" indent="-285750" algn="just">
              <a:lnSpc>
                <a:spcPct val="150000"/>
              </a:lnSpc>
              <a:buFont typeface="Arial" pitchFamily="34" charset="0"/>
              <a:buChar char="•"/>
            </a:pPr>
            <a:r>
              <a:rPr lang="ka-GE" sz="2400" dirty="0" smtClean="0"/>
              <a:t>ფონდის მდგრადობისა და ფუნქციონერებისთვის აუცილებელია  პროექტის აქტივობებისა და პრიორიტეტების დაკავშირება უკვე არსებულ ფონდებთან    (როგორც ადგილობრივ, ასევე საერთაშორისო).</a:t>
            </a:r>
          </a:p>
          <a:p>
            <a:pPr marL="285750" indent="-285750" algn="just">
              <a:lnSpc>
                <a:spcPct val="150000"/>
              </a:lnSpc>
              <a:buFont typeface="Arial" pitchFamily="34" charset="0"/>
              <a:buChar char="•"/>
            </a:pPr>
            <a:endParaRPr lang="en-US" sz="2400" dirty="0" smtClean="0"/>
          </a:p>
          <a:p>
            <a:pPr marL="285750" indent="-285750" algn="just">
              <a:lnSpc>
                <a:spcPct val="150000"/>
              </a:lnSpc>
              <a:buFont typeface="Arial" pitchFamily="34" charset="0"/>
              <a:buChar char="•"/>
            </a:pPr>
            <a:r>
              <a:rPr lang="ka-GE" sz="2400" dirty="0" smtClean="0"/>
              <a:t>ასევე, თანადაფინანსება ადგილობრივი ბიზნესებისა და თვითმმართველობების მხრიდან.</a:t>
            </a:r>
            <a:endParaRPr lang="en-US" sz="2400" dirty="0" smtClean="0"/>
          </a:p>
          <a:p>
            <a:pPr lvl="0" algn="just">
              <a:lnSpc>
                <a:spcPct val="200000"/>
              </a:lnSpc>
            </a:pPr>
            <a:endParaRPr lang="en-US" dirty="0"/>
          </a:p>
        </p:txBody>
      </p:sp>
    </p:spTree>
    <p:extLst>
      <p:ext uri="{BB962C8B-B14F-4D97-AF65-F5344CB8AC3E}">
        <p14:creationId xmlns:p14="http://schemas.microsoft.com/office/powerpoint/2010/main" val="90096641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1689238_699953473411821_3669092713253275384_n.jpg"/>
          <p:cNvPicPr>
            <a:picLocks noChangeAspect="1"/>
          </p:cNvPicPr>
          <p:nvPr/>
        </p:nvPicPr>
        <p:blipFill>
          <a:blip r:embed="rId2" cstate="print"/>
          <a:stretch>
            <a:fillRect/>
          </a:stretch>
        </p:blipFill>
        <p:spPr>
          <a:xfrm>
            <a:off x="4762503" y="0"/>
            <a:ext cx="4381498" cy="3286124"/>
          </a:xfrm>
          <a:prstGeom prst="rect">
            <a:avLst/>
          </a:prstGeom>
        </p:spPr>
      </p:pic>
      <p:pic>
        <p:nvPicPr>
          <p:cNvPr id="12" name="Picture 11" descr="1455863_590470091026827_1961045552_n.jpg"/>
          <p:cNvPicPr>
            <a:picLocks noChangeAspect="1"/>
          </p:cNvPicPr>
          <p:nvPr/>
        </p:nvPicPr>
        <p:blipFill>
          <a:blip r:embed="rId3" cstate="print"/>
          <a:stretch>
            <a:fillRect/>
          </a:stretch>
        </p:blipFill>
        <p:spPr>
          <a:xfrm>
            <a:off x="4267200" y="3200400"/>
            <a:ext cx="4876800" cy="3657600"/>
          </a:xfrm>
          <a:prstGeom prst="rect">
            <a:avLst/>
          </a:prstGeom>
        </p:spPr>
      </p:pic>
      <p:pic>
        <p:nvPicPr>
          <p:cNvPr id="13" name="Picture 12" descr="1470191_593100100763826_225725941_n.jpg"/>
          <p:cNvPicPr>
            <a:picLocks noChangeAspect="1"/>
          </p:cNvPicPr>
          <p:nvPr/>
        </p:nvPicPr>
        <p:blipFill>
          <a:blip r:embed="rId4" cstate="print"/>
          <a:stretch>
            <a:fillRect/>
          </a:stretch>
        </p:blipFill>
        <p:spPr>
          <a:xfrm>
            <a:off x="0" y="3161106"/>
            <a:ext cx="4929190" cy="3696893"/>
          </a:xfrm>
          <a:prstGeom prst="rect">
            <a:avLst/>
          </a:prstGeom>
        </p:spPr>
      </p:pic>
      <p:pic>
        <p:nvPicPr>
          <p:cNvPr id="15" name="Picture 14" descr="1479405_591851014222068_1158440533_n.jpg"/>
          <p:cNvPicPr>
            <a:picLocks noChangeAspect="1"/>
          </p:cNvPicPr>
          <p:nvPr/>
        </p:nvPicPr>
        <p:blipFill>
          <a:blip r:embed="rId5" cstate="print"/>
          <a:stretch>
            <a:fillRect/>
          </a:stretch>
        </p:blipFill>
        <p:spPr>
          <a:xfrm>
            <a:off x="1" y="1"/>
            <a:ext cx="4953002" cy="3714751"/>
          </a:xfrm>
          <a:prstGeom prst="rect">
            <a:avLst/>
          </a:prstGeom>
        </p:spPr>
      </p:pic>
      <p:sp>
        <p:nvSpPr>
          <p:cNvPr id="17" name="TextBox 16"/>
          <p:cNvSpPr txBox="1"/>
          <p:nvPr/>
        </p:nvSpPr>
        <p:spPr>
          <a:xfrm>
            <a:off x="6072134" y="214290"/>
            <a:ext cx="3071866" cy="400110"/>
          </a:xfrm>
          <a:prstGeom prst="rect">
            <a:avLst/>
          </a:prstGeom>
          <a:noFill/>
        </p:spPr>
        <p:txBody>
          <a:bodyPr wrap="square" rtlCol="0">
            <a:spAutoFit/>
          </a:bodyPr>
          <a:lstStyle/>
          <a:p>
            <a:r>
              <a:rPr lang="en-US" sz="2000" b="1" dirty="0" smtClean="0"/>
              <a:t>Women’s Room In </a:t>
            </a:r>
            <a:r>
              <a:rPr lang="en-US" sz="2000" b="1" dirty="0" err="1" smtClean="0"/>
              <a:t>Dmanisi</a:t>
            </a:r>
            <a:endParaRPr lang="en-US" sz="2000" b="1"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orizontal_RGB_600"/>
          <p:cNvPicPr/>
          <p:nvPr/>
        </p:nvPicPr>
        <p:blipFill>
          <a:blip r:embed="rId2" cstate="print">
            <a:clrChange>
              <a:clrFrom>
                <a:srgbClr val="FFFFFF"/>
              </a:clrFrom>
              <a:clrTo>
                <a:srgbClr val="FFFFFF">
                  <a:alpha val="0"/>
                </a:srgbClr>
              </a:clrTo>
            </a:clrChange>
          </a:blip>
          <a:srcRect/>
          <a:stretch>
            <a:fillRect/>
          </a:stretch>
        </p:blipFill>
        <p:spPr bwMode="auto">
          <a:xfrm>
            <a:off x="428596" y="5786454"/>
            <a:ext cx="2214578" cy="766762"/>
          </a:xfrm>
          <a:prstGeom prst="rect">
            <a:avLst/>
          </a:prstGeom>
          <a:noFill/>
        </p:spPr>
      </p:pic>
      <p:pic>
        <p:nvPicPr>
          <p:cNvPr id="7" name="Рисунок 1" descr="Описание: Macintosh HD:Users:anna:Documents:_MY DOCUMENTS:_iccn:publications:ICCN-LOGO-.jpg"/>
          <p:cNvPicPr/>
          <p:nvPr/>
        </p:nvPicPr>
        <p:blipFill>
          <a:blip r:embed="rId3" cstate="print"/>
          <a:srcRect/>
          <a:stretch>
            <a:fillRect/>
          </a:stretch>
        </p:blipFill>
        <p:spPr bwMode="auto">
          <a:xfrm>
            <a:off x="3428992" y="5500702"/>
            <a:ext cx="1558639" cy="1090500"/>
          </a:xfrm>
          <a:prstGeom prst="rect">
            <a:avLst/>
          </a:prstGeom>
          <a:noFill/>
          <a:ln w="9525">
            <a:noFill/>
            <a:miter lim="800000"/>
            <a:headEnd/>
            <a:tailEnd/>
          </a:ln>
        </p:spPr>
      </p:pic>
      <p:pic>
        <p:nvPicPr>
          <p:cNvPr id="9" name="Picture 8" descr="mercycorps_logo_red.png"/>
          <p:cNvPicPr>
            <a:picLocks noChangeAspect="1"/>
          </p:cNvPicPr>
          <p:nvPr/>
        </p:nvPicPr>
        <p:blipFill>
          <a:blip r:embed="rId4" cstate="print"/>
          <a:stretch>
            <a:fillRect/>
          </a:stretch>
        </p:blipFill>
        <p:spPr>
          <a:xfrm>
            <a:off x="5643570" y="5631053"/>
            <a:ext cx="3163250" cy="869552"/>
          </a:xfrm>
          <a:prstGeom prst="rect">
            <a:avLst/>
          </a:prstGeom>
        </p:spPr>
      </p:pic>
      <p:sp>
        <p:nvSpPr>
          <p:cNvPr id="8" name="TextBox 7"/>
          <p:cNvSpPr txBox="1"/>
          <p:nvPr/>
        </p:nvSpPr>
        <p:spPr>
          <a:xfrm>
            <a:off x="214282" y="4143380"/>
            <a:ext cx="8929718" cy="646331"/>
          </a:xfrm>
          <a:prstGeom prst="rect">
            <a:avLst/>
          </a:prstGeom>
          <a:noFill/>
        </p:spPr>
        <p:txBody>
          <a:bodyPr wrap="square" rtlCol="0">
            <a:spAutoFit/>
          </a:bodyPr>
          <a:lstStyle/>
          <a:p>
            <a:r>
              <a:rPr lang="en-US" b="1" i="1" dirty="0" smtClean="0"/>
              <a:t>For this project, we will develop this idea, increase its depth and impact far beyond the scope of the Alliances KK program, and replicate and expand it to other areas of Georgia.</a:t>
            </a:r>
            <a:endParaRPr lang="en-US" dirty="0"/>
          </a:p>
        </p:txBody>
      </p:sp>
      <p:pic>
        <p:nvPicPr>
          <p:cNvPr id="12" name="Picture 11" descr="1476443_590453874361782_897408394_n.jpg"/>
          <p:cNvPicPr>
            <a:picLocks noChangeAspect="1"/>
          </p:cNvPicPr>
          <p:nvPr/>
        </p:nvPicPr>
        <p:blipFill>
          <a:blip r:embed="rId5" cstate="print"/>
          <a:stretch>
            <a:fillRect/>
          </a:stretch>
        </p:blipFill>
        <p:spPr>
          <a:xfrm>
            <a:off x="0" y="0"/>
            <a:ext cx="4898568" cy="3143248"/>
          </a:xfrm>
          <a:prstGeom prst="rect">
            <a:avLst/>
          </a:prstGeom>
        </p:spPr>
      </p:pic>
      <p:pic>
        <p:nvPicPr>
          <p:cNvPr id="13" name="Picture 12" descr="1479452_590458281028008_390167098_n.jpg"/>
          <p:cNvPicPr>
            <a:picLocks noChangeAspect="1"/>
          </p:cNvPicPr>
          <p:nvPr/>
        </p:nvPicPr>
        <p:blipFill>
          <a:blip r:embed="rId6" cstate="print"/>
          <a:stretch>
            <a:fillRect/>
          </a:stretch>
        </p:blipFill>
        <p:spPr>
          <a:xfrm>
            <a:off x="4421749" y="0"/>
            <a:ext cx="4722251" cy="3143249"/>
          </a:xfrm>
          <a:prstGeom prst="rect">
            <a:avLst/>
          </a:prstGeom>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algn="ctr">
              <a:buNone/>
            </a:pPr>
            <a:r>
              <a:rPr lang="en-US" sz="4000" dirty="0" smtClean="0"/>
              <a:t>Thank you!</a:t>
            </a:r>
            <a:endParaRPr lang="en-US" sz="4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orizontal_RGB_600"/>
          <p:cNvPicPr/>
          <p:nvPr/>
        </p:nvPicPr>
        <p:blipFill>
          <a:blip r:embed="rId2" cstate="print">
            <a:clrChange>
              <a:clrFrom>
                <a:srgbClr val="FFFFFF"/>
              </a:clrFrom>
              <a:clrTo>
                <a:srgbClr val="FFFFFF">
                  <a:alpha val="0"/>
                </a:srgbClr>
              </a:clrTo>
            </a:clrChange>
          </a:blip>
          <a:srcRect/>
          <a:stretch>
            <a:fillRect/>
          </a:stretch>
        </p:blipFill>
        <p:spPr bwMode="auto">
          <a:xfrm>
            <a:off x="428596" y="5786454"/>
            <a:ext cx="2214578" cy="766762"/>
          </a:xfrm>
          <a:prstGeom prst="rect">
            <a:avLst/>
          </a:prstGeom>
          <a:noFill/>
        </p:spPr>
      </p:pic>
      <p:pic>
        <p:nvPicPr>
          <p:cNvPr id="7" name="Рисунок 1" descr="Описание: Macintosh HD:Users:anna:Documents:_MY DOCUMENTS:_iccn:publications:ICCN-LOGO-.jpg"/>
          <p:cNvPicPr/>
          <p:nvPr/>
        </p:nvPicPr>
        <p:blipFill>
          <a:blip r:embed="rId3" cstate="print"/>
          <a:srcRect/>
          <a:stretch>
            <a:fillRect/>
          </a:stretch>
        </p:blipFill>
        <p:spPr bwMode="auto">
          <a:xfrm>
            <a:off x="3428992" y="5500702"/>
            <a:ext cx="1558639" cy="1090500"/>
          </a:xfrm>
          <a:prstGeom prst="rect">
            <a:avLst/>
          </a:prstGeom>
          <a:noFill/>
          <a:ln w="9525">
            <a:noFill/>
            <a:miter lim="800000"/>
            <a:headEnd/>
            <a:tailEnd/>
          </a:ln>
        </p:spPr>
      </p:pic>
      <p:pic>
        <p:nvPicPr>
          <p:cNvPr id="9" name="Picture 8" descr="mercycorps_logo_red.png"/>
          <p:cNvPicPr>
            <a:picLocks noChangeAspect="1"/>
          </p:cNvPicPr>
          <p:nvPr/>
        </p:nvPicPr>
        <p:blipFill>
          <a:blip r:embed="rId4" cstate="print"/>
          <a:stretch>
            <a:fillRect/>
          </a:stretch>
        </p:blipFill>
        <p:spPr>
          <a:xfrm>
            <a:off x="5643570" y="5631053"/>
            <a:ext cx="3163250" cy="869552"/>
          </a:xfrm>
          <a:prstGeom prst="rect">
            <a:avLst/>
          </a:prstGeom>
        </p:spPr>
      </p:pic>
      <p:sp>
        <p:nvSpPr>
          <p:cNvPr id="8" name="TextBox 7"/>
          <p:cNvSpPr txBox="1"/>
          <p:nvPr/>
        </p:nvSpPr>
        <p:spPr>
          <a:xfrm>
            <a:off x="251520" y="332656"/>
            <a:ext cx="8892480" cy="6324808"/>
          </a:xfrm>
          <a:prstGeom prst="rect">
            <a:avLst/>
          </a:prstGeom>
          <a:noFill/>
        </p:spPr>
        <p:txBody>
          <a:bodyPr wrap="square" rtlCol="0">
            <a:spAutoFit/>
          </a:bodyPr>
          <a:lstStyle/>
          <a:p>
            <a:pPr lvl="0"/>
            <a:r>
              <a:rPr lang="ka-GE" sz="2000" b="1" i="1" dirty="0" smtClean="0"/>
              <a:t>ძირითადი პრობლემების ჩამონათვალი:</a:t>
            </a:r>
          </a:p>
          <a:p>
            <a:pPr marL="285750" lvl="0" indent="-285750" algn="just">
              <a:buFont typeface="Arial" pitchFamily="34" charset="0"/>
              <a:buChar char="•"/>
            </a:pPr>
            <a:r>
              <a:rPr lang="ka-GE" sz="2000" dirty="0" smtClean="0"/>
              <a:t>ქალებს აქვთ შეზღუდული წვდომა სათემო და მუნიციპალური გადაწყვეტილებების მიმღებ დონეებზე;</a:t>
            </a:r>
          </a:p>
          <a:p>
            <a:pPr marL="285750" lvl="0" indent="-285750" algn="just">
              <a:buFont typeface="Arial" pitchFamily="34" charset="0"/>
              <a:buChar char="•"/>
            </a:pPr>
            <a:r>
              <a:rPr lang="ka-GE" sz="2000" dirty="0" smtClean="0"/>
              <a:t>ქალები გარიყულნი არიან ოჯახური და სათემო გადაწყვეტილებების მიღებიდან, განსაკუთრებით ეთნიკური უმცირესობებით დასახლებულ ადგილებში;</a:t>
            </a:r>
          </a:p>
          <a:p>
            <a:pPr marL="285750" lvl="0" indent="-285750" algn="just">
              <a:buFont typeface="Arial" pitchFamily="34" charset="0"/>
              <a:buChar char="•"/>
            </a:pPr>
            <a:r>
              <a:rPr lang="ka-GE" sz="2000" dirty="0" smtClean="0"/>
              <a:t>ბევრი გოგონა და ქალი ექვემდებარება მკაცრ კონტროლს ოჯახის მამაკაცი უფროსებისგან;</a:t>
            </a:r>
          </a:p>
          <a:p>
            <a:pPr marL="285750" lvl="0" indent="-285750" algn="just">
              <a:buFont typeface="Arial" pitchFamily="34" charset="0"/>
              <a:buChar char="•"/>
            </a:pPr>
            <a:r>
              <a:rPr lang="ka-GE" sz="2000" dirty="0" smtClean="0"/>
              <a:t>სოფლად მცხოვრები ქალებისთვის საერთო პრობლემაა ინფორმაციულ ვაკუუმში ცხოვრება;</a:t>
            </a:r>
          </a:p>
          <a:p>
            <a:pPr marL="285750" lvl="0" indent="-285750" algn="just">
              <a:buFont typeface="Arial" pitchFamily="34" charset="0"/>
              <a:buChar char="•"/>
            </a:pPr>
            <a:r>
              <a:rPr lang="ka-GE" sz="2000" dirty="0" smtClean="0"/>
              <a:t>ქალებსა და გოგონებს აქვთ მცირედი ცოდნა ბაზრის მოთამაშეების/ მხარეების შესახებ და შეზღუდული წვდომა საგანმანათლებლო ან კარიერულ შესაძლებლობებზე. ამიტომ მათ დასასაქმებლად მცირედ აქვთ განვითარებული ბაზარზე მოთხოვნადი სპეციალიზაციის უნარები ან საკუთარი სამეწარმეო აქტივობის წამოსაწყებად;</a:t>
            </a:r>
          </a:p>
          <a:p>
            <a:pPr marL="285750" lvl="0" indent="-285750" algn="just">
              <a:buFont typeface="Arial" pitchFamily="34" charset="0"/>
              <a:buChar char="•"/>
            </a:pPr>
            <a:r>
              <a:rPr lang="ka-GE" sz="2000" dirty="0" smtClean="0"/>
              <a:t>ბევრი გოგო ტოვებს განათლებას და ადრეულად ქორწინდება, რითაც ფაქტობრივად უკუაგდებს პიროვნული განვითარების მცირედ შანსსაც.</a:t>
            </a:r>
            <a:endParaRPr lang="ru-RU" sz="2000" dirty="0" smtClean="0"/>
          </a:p>
          <a:p>
            <a:pPr algn="just">
              <a:lnSpc>
                <a:spcPct val="150000"/>
              </a:lnSpc>
            </a:pPr>
            <a:endParaRPr lang="en-US" sz="2000" dirty="0" smtClean="0"/>
          </a:p>
          <a:p>
            <a:endParaRPr lang="en-US" dirty="0" smtClean="0"/>
          </a:p>
          <a:p>
            <a:endParaRPr lang="en-US" sz="20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orizontal_RGB_600"/>
          <p:cNvPicPr/>
          <p:nvPr/>
        </p:nvPicPr>
        <p:blipFill>
          <a:blip r:embed="rId2" cstate="print">
            <a:clrChange>
              <a:clrFrom>
                <a:srgbClr val="FFFFFF"/>
              </a:clrFrom>
              <a:clrTo>
                <a:srgbClr val="FFFFFF">
                  <a:alpha val="0"/>
                </a:srgbClr>
              </a:clrTo>
            </a:clrChange>
          </a:blip>
          <a:srcRect/>
          <a:stretch>
            <a:fillRect/>
          </a:stretch>
        </p:blipFill>
        <p:spPr bwMode="auto">
          <a:xfrm>
            <a:off x="428596" y="5786454"/>
            <a:ext cx="2214578" cy="766762"/>
          </a:xfrm>
          <a:prstGeom prst="rect">
            <a:avLst/>
          </a:prstGeom>
          <a:noFill/>
        </p:spPr>
      </p:pic>
      <p:pic>
        <p:nvPicPr>
          <p:cNvPr id="7" name="Рисунок 1" descr="Описание: Macintosh HD:Users:anna:Documents:_MY DOCUMENTS:_iccn:publications:ICCN-LOGO-.jpg"/>
          <p:cNvPicPr/>
          <p:nvPr/>
        </p:nvPicPr>
        <p:blipFill>
          <a:blip r:embed="rId3" cstate="print"/>
          <a:srcRect/>
          <a:stretch>
            <a:fillRect/>
          </a:stretch>
        </p:blipFill>
        <p:spPr bwMode="auto">
          <a:xfrm>
            <a:off x="3428992" y="5500702"/>
            <a:ext cx="1558639" cy="1090500"/>
          </a:xfrm>
          <a:prstGeom prst="rect">
            <a:avLst/>
          </a:prstGeom>
          <a:noFill/>
          <a:ln w="9525">
            <a:noFill/>
            <a:miter lim="800000"/>
            <a:headEnd/>
            <a:tailEnd/>
          </a:ln>
        </p:spPr>
      </p:pic>
      <p:pic>
        <p:nvPicPr>
          <p:cNvPr id="9" name="Picture 8" descr="mercycorps_logo_red.png"/>
          <p:cNvPicPr>
            <a:picLocks noChangeAspect="1"/>
          </p:cNvPicPr>
          <p:nvPr/>
        </p:nvPicPr>
        <p:blipFill>
          <a:blip r:embed="rId4" cstate="print"/>
          <a:stretch>
            <a:fillRect/>
          </a:stretch>
        </p:blipFill>
        <p:spPr>
          <a:xfrm>
            <a:off x="5643570" y="5631053"/>
            <a:ext cx="3163250" cy="869552"/>
          </a:xfrm>
          <a:prstGeom prst="rect">
            <a:avLst/>
          </a:prstGeom>
        </p:spPr>
      </p:pic>
      <p:sp>
        <p:nvSpPr>
          <p:cNvPr id="5" name="TextBox 4"/>
          <p:cNvSpPr txBox="1"/>
          <p:nvPr/>
        </p:nvSpPr>
        <p:spPr>
          <a:xfrm>
            <a:off x="251520" y="260648"/>
            <a:ext cx="8358246" cy="4647426"/>
          </a:xfrm>
          <a:prstGeom prst="rect">
            <a:avLst/>
          </a:prstGeom>
          <a:noFill/>
        </p:spPr>
        <p:txBody>
          <a:bodyPr wrap="square" rtlCol="0">
            <a:spAutoFit/>
          </a:bodyPr>
          <a:lstStyle/>
          <a:p>
            <a:pPr algn="just">
              <a:lnSpc>
                <a:spcPct val="200000"/>
              </a:lnSpc>
            </a:pPr>
            <a:r>
              <a:rPr lang="ka-GE" sz="2800" b="1" i="1" dirty="0"/>
              <a:t>პროექტის </a:t>
            </a:r>
            <a:r>
              <a:rPr lang="ka-GE" sz="2800" b="1" i="1" dirty="0" smtClean="0"/>
              <a:t> ძირითადი  მიზანი</a:t>
            </a:r>
            <a:endParaRPr lang="ka-GE" sz="2800" dirty="0" smtClean="0"/>
          </a:p>
          <a:p>
            <a:pPr algn="just">
              <a:lnSpc>
                <a:spcPct val="200000"/>
              </a:lnSpc>
            </a:pPr>
            <a:r>
              <a:rPr lang="ka-GE" sz="2400" dirty="0" smtClean="0"/>
              <a:t>უზრუნველყოფილ </a:t>
            </a:r>
            <a:r>
              <a:rPr lang="ka-GE" sz="2400" dirty="0"/>
              <a:t>იქნას ქალებისა და გოგონების მეტი ჩართულობა საგანმანათლებლო, პროფესიულ და ეკონომიკურ შესაძლებლობებში და შესაბამისად, ამაღლდეს ამ სფეროებიდან მათ მიერ მიღებული სარგებლიანობა.  </a:t>
            </a:r>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orizontal_RGB_600"/>
          <p:cNvPicPr/>
          <p:nvPr/>
        </p:nvPicPr>
        <p:blipFill>
          <a:blip r:embed="rId2" cstate="print">
            <a:clrChange>
              <a:clrFrom>
                <a:srgbClr val="FFFFFF"/>
              </a:clrFrom>
              <a:clrTo>
                <a:srgbClr val="FFFFFF">
                  <a:alpha val="0"/>
                </a:srgbClr>
              </a:clrTo>
            </a:clrChange>
          </a:blip>
          <a:srcRect/>
          <a:stretch>
            <a:fillRect/>
          </a:stretch>
        </p:blipFill>
        <p:spPr bwMode="auto">
          <a:xfrm>
            <a:off x="428596" y="5786454"/>
            <a:ext cx="2214578" cy="766762"/>
          </a:xfrm>
          <a:prstGeom prst="rect">
            <a:avLst/>
          </a:prstGeom>
          <a:noFill/>
        </p:spPr>
      </p:pic>
      <p:pic>
        <p:nvPicPr>
          <p:cNvPr id="7" name="Рисунок 1" descr="Описание: Macintosh HD:Users:anna:Documents:_MY DOCUMENTS:_iccn:publications:ICCN-LOGO-.jpg"/>
          <p:cNvPicPr/>
          <p:nvPr/>
        </p:nvPicPr>
        <p:blipFill>
          <a:blip r:embed="rId3" cstate="print"/>
          <a:srcRect/>
          <a:stretch>
            <a:fillRect/>
          </a:stretch>
        </p:blipFill>
        <p:spPr bwMode="auto">
          <a:xfrm>
            <a:off x="3428992" y="5500702"/>
            <a:ext cx="1558639" cy="1090500"/>
          </a:xfrm>
          <a:prstGeom prst="rect">
            <a:avLst/>
          </a:prstGeom>
          <a:noFill/>
          <a:ln w="9525">
            <a:noFill/>
            <a:miter lim="800000"/>
            <a:headEnd/>
            <a:tailEnd/>
          </a:ln>
        </p:spPr>
      </p:pic>
      <p:pic>
        <p:nvPicPr>
          <p:cNvPr id="9" name="Picture 8" descr="mercycorps_logo_red.png"/>
          <p:cNvPicPr>
            <a:picLocks noChangeAspect="1"/>
          </p:cNvPicPr>
          <p:nvPr/>
        </p:nvPicPr>
        <p:blipFill>
          <a:blip r:embed="rId4" cstate="print"/>
          <a:stretch>
            <a:fillRect/>
          </a:stretch>
        </p:blipFill>
        <p:spPr>
          <a:xfrm>
            <a:off x="5643570" y="5631053"/>
            <a:ext cx="3163250" cy="869552"/>
          </a:xfrm>
          <a:prstGeom prst="rect">
            <a:avLst/>
          </a:prstGeom>
        </p:spPr>
      </p:pic>
      <p:sp>
        <p:nvSpPr>
          <p:cNvPr id="5" name="TextBox 4"/>
          <p:cNvSpPr txBox="1"/>
          <p:nvPr/>
        </p:nvSpPr>
        <p:spPr>
          <a:xfrm>
            <a:off x="251520" y="260648"/>
            <a:ext cx="8358246" cy="5386090"/>
          </a:xfrm>
          <a:prstGeom prst="rect">
            <a:avLst/>
          </a:prstGeom>
          <a:noFill/>
        </p:spPr>
        <p:txBody>
          <a:bodyPr wrap="square" rtlCol="0">
            <a:spAutoFit/>
          </a:bodyPr>
          <a:lstStyle/>
          <a:p>
            <a:pPr algn="just">
              <a:lnSpc>
                <a:spcPct val="200000"/>
              </a:lnSpc>
            </a:pPr>
            <a:r>
              <a:rPr lang="ka-GE" sz="3200" b="1" i="1" dirty="0"/>
              <a:t>პროექტის </a:t>
            </a:r>
            <a:r>
              <a:rPr lang="ka-GE" sz="3200" b="1" i="1" dirty="0" smtClean="0"/>
              <a:t> ქვემიზნები</a:t>
            </a:r>
          </a:p>
          <a:p>
            <a:pPr algn="just"/>
            <a:r>
              <a:rPr lang="ka-GE" sz="2800" b="1" i="1" u="sng" dirty="0" smtClean="0"/>
              <a:t>ქვემიზანი </a:t>
            </a:r>
            <a:r>
              <a:rPr lang="ka-GE" sz="2800" b="1" i="1" u="sng" dirty="0"/>
              <a:t>1:</a:t>
            </a:r>
            <a:r>
              <a:rPr lang="ka-GE" sz="2800" dirty="0"/>
              <a:t> 2000 ქალი და 1000 გოგონა სამიზნე მუნიციპალიტეტებში უფრო აქტიურად არიან ჩართულნი გადაწყვეტილების მიღების პროცესში სათემო და მუნიციპალურ დონეებზე</a:t>
            </a:r>
            <a:r>
              <a:rPr lang="ka-GE" sz="2800" dirty="0" smtClean="0"/>
              <a:t>.</a:t>
            </a:r>
          </a:p>
          <a:p>
            <a:endParaRPr lang="ru-RU" sz="2800" dirty="0"/>
          </a:p>
          <a:p>
            <a:pPr algn="just"/>
            <a:r>
              <a:rPr lang="ka-GE" sz="2800" b="1" i="1" u="sng" dirty="0"/>
              <a:t>ქვემიზანი 2:</a:t>
            </a:r>
            <a:r>
              <a:rPr lang="ka-GE" sz="2800" dirty="0"/>
              <a:t> 2000 ქალსა და 1000 გოგონას სამიზნე მუნიციპალიტეტებში აქვთ გაზრდილი წვდომა ინფორმაციასა და შემდეგ სფეროებზე: განათლება, ტრენინგი, დასაქმება და პროფესიული </a:t>
            </a:r>
            <a:r>
              <a:rPr lang="ka-GE" sz="2800" dirty="0" smtClean="0"/>
              <a:t>განვითარება.</a:t>
            </a:r>
            <a:endParaRPr lang="en-US" sz="2400" dirty="0"/>
          </a:p>
        </p:txBody>
      </p:sp>
    </p:spTree>
    <p:extLst>
      <p:ext uri="{BB962C8B-B14F-4D97-AF65-F5344CB8AC3E}">
        <p14:creationId xmlns:p14="http://schemas.microsoft.com/office/powerpoint/2010/main" val="40134759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orizontal_RGB_600"/>
          <p:cNvPicPr/>
          <p:nvPr/>
        </p:nvPicPr>
        <p:blipFill>
          <a:blip r:embed="rId2" cstate="print">
            <a:clrChange>
              <a:clrFrom>
                <a:srgbClr val="FFFFFF"/>
              </a:clrFrom>
              <a:clrTo>
                <a:srgbClr val="FFFFFF">
                  <a:alpha val="0"/>
                </a:srgbClr>
              </a:clrTo>
            </a:clrChange>
          </a:blip>
          <a:srcRect/>
          <a:stretch>
            <a:fillRect/>
          </a:stretch>
        </p:blipFill>
        <p:spPr bwMode="auto">
          <a:xfrm>
            <a:off x="428596" y="5786454"/>
            <a:ext cx="2214578" cy="766762"/>
          </a:xfrm>
          <a:prstGeom prst="rect">
            <a:avLst/>
          </a:prstGeom>
          <a:noFill/>
        </p:spPr>
      </p:pic>
      <p:pic>
        <p:nvPicPr>
          <p:cNvPr id="7" name="Рисунок 1" descr="Описание: Macintosh HD:Users:anna:Documents:_MY DOCUMENTS:_iccn:publications:ICCN-LOGO-.jpg"/>
          <p:cNvPicPr/>
          <p:nvPr/>
        </p:nvPicPr>
        <p:blipFill>
          <a:blip r:embed="rId3" cstate="print"/>
          <a:srcRect/>
          <a:stretch>
            <a:fillRect/>
          </a:stretch>
        </p:blipFill>
        <p:spPr bwMode="auto">
          <a:xfrm>
            <a:off x="3428992" y="5500702"/>
            <a:ext cx="1558639" cy="1090500"/>
          </a:xfrm>
          <a:prstGeom prst="rect">
            <a:avLst/>
          </a:prstGeom>
          <a:noFill/>
          <a:ln w="9525">
            <a:noFill/>
            <a:miter lim="800000"/>
            <a:headEnd/>
            <a:tailEnd/>
          </a:ln>
        </p:spPr>
      </p:pic>
      <p:pic>
        <p:nvPicPr>
          <p:cNvPr id="9" name="Picture 8" descr="mercycorps_logo_red.png"/>
          <p:cNvPicPr>
            <a:picLocks noChangeAspect="1"/>
          </p:cNvPicPr>
          <p:nvPr/>
        </p:nvPicPr>
        <p:blipFill>
          <a:blip r:embed="rId4" cstate="print"/>
          <a:stretch>
            <a:fillRect/>
          </a:stretch>
        </p:blipFill>
        <p:spPr>
          <a:xfrm>
            <a:off x="5643570" y="5631053"/>
            <a:ext cx="3163250" cy="869552"/>
          </a:xfrm>
          <a:prstGeom prst="rect">
            <a:avLst/>
          </a:prstGeom>
        </p:spPr>
      </p:pic>
      <p:sp>
        <p:nvSpPr>
          <p:cNvPr id="5" name="TextBox 4"/>
          <p:cNvSpPr txBox="1"/>
          <p:nvPr/>
        </p:nvSpPr>
        <p:spPr>
          <a:xfrm>
            <a:off x="251520" y="260648"/>
            <a:ext cx="8358246" cy="5386090"/>
          </a:xfrm>
          <a:prstGeom prst="rect">
            <a:avLst/>
          </a:prstGeom>
          <a:noFill/>
        </p:spPr>
        <p:txBody>
          <a:bodyPr wrap="square" rtlCol="0">
            <a:spAutoFit/>
          </a:bodyPr>
          <a:lstStyle/>
          <a:p>
            <a:pPr algn="just">
              <a:lnSpc>
                <a:spcPct val="200000"/>
              </a:lnSpc>
            </a:pPr>
            <a:r>
              <a:rPr lang="ka-GE" sz="2800" b="1" i="1" dirty="0"/>
              <a:t>პროექტის </a:t>
            </a:r>
            <a:r>
              <a:rPr lang="ka-GE" sz="2800" b="1" i="1" dirty="0" smtClean="0"/>
              <a:t> ინოვაციები</a:t>
            </a:r>
            <a:endParaRPr lang="ka-GE" sz="2800" dirty="0" smtClean="0"/>
          </a:p>
          <a:p>
            <a:pPr lvl="0" algn="just">
              <a:lnSpc>
                <a:spcPct val="150000"/>
              </a:lnSpc>
              <a:buFont typeface="Arial" pitchFamily="34" charset="0"/>
              <a:buChar char="•"/>
            </a:pPr>
            <a:r>
              <a:rPr lang="en-GB" sz="2400" b="1" dirty="0"/>
              <a:t> </a:t>
            </a:r>
            <a:r>
              <a:rPr lang="ka-GE" sz="2400" b="1" dirty="0" smtClean="0"/>
              <a:t>ქალთა ოთახები </a:t>
            </a:r>
            <a:r>
              <a:rPr lang="en-US" sz="2400" dirty="0" smtClean="0"/>
              <a:t>- </a:t>
            </a:r>
            <a:r>
              <a:rPr lang="ka-GE" sz="2400" dirty="0" smtClean="0"/>
              <a:t>ახალი მუნიციპალური სერვისი, რომელიც ხელს შეუწყობს გენდერული ცნობიერების ამაღლებასა და შესთავაზებს ქალებს საინფორმაციო და სხვა ტიპის სერვისებს</a:t>
            </a:r>
            <a:r>
              <a:rPr lang="en-US" sz="2400" dirty="0" smtClean="0"/>
              <a:t>;</a:t>
            </a:r>
          </a:p>
          <a:p>
            <a:pPr lvl="0" algn="just">
              <a:lnSpc>
                <a:spcPct val="150000"/>
              </a:lnSpc>
            </a:pPr>
            <a:endParaRPr lang="en-US" sz="2400" dirty="0"/>
          </a:p>
          <a:p>
            <a:pPr lvl="0" algn="just">
              <a:lnSpc>
                <a:spcPct val="150000"/>
              </a:lnSpc>
              <a:buFont typeface="Arial" pitchFamily="34" charset="0"/>
              <a:buChar char="•"/>
            </a:pPr>
            <a:r>
              <a:rPr lang="en-GB" sz="2400" b="1" i="1" dirty="0"/>
              <a:t> </a:t>
            </a:r>
            <a:r>
              <a:rPr lang="ka-GE" sz="2400" b="1" dirty="0"/>
              <a:t>კარიერისა და შესაძლებლობების ფონდი</a:t>
            </a:r>
            <a:r>
              <a:rPr lang="en-GB" sz="2400" b="1" i="1" dirty="0" smtClean="0"/>
              <a:t> </a:t>
            </a:r>
            <a:r>
              <a:rPr lang="en-US" sz="2400" dirty="0" smtClean="0"/>
              <a:t>-</a:t>
            </a:r>
            <a:r>
              <a:rPr lang="ka-GE" sz="2400" dirty="0" smtClean="0"/>
              <a:t> ფინანსური დახმარება, რომელიც ხელს შეუწყობს ქალებს თავიანთ საგანმანათლებლო და კარიერულ წინსვლაში.</a:t>
            </a:r>
            <a:endParaRPr lang="en-GB" sz="2400" dirty="0"/>
          </a:p>
        </p:txBody>
      </p:sp>
    </p:spTree>
    <p:extLst>
      <p:ext uri="{BB962C8B-B14F-4D97-AF65-F5344CB8AC3E}">
        <p14:creationId xmlns:p14="http://schemas.microsoft.com/office/powerpoint/2010/main" val="40134759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orizontal_RGB_600"/>
          <p:cNvPicPr/>
          <p:nvPr/>
        </p:nvPicPr>
        <p:blipFill>
          <a:blip r:embed="rId2" cstate="print">
            <a:clrChange>
              <a:clrFrom>
                <a:srgbClr val="FFFFFF"/>
              </a:clrFrom>
              <a:clrTo>
                <a:srgbClr val="FFFFFF">
                  <a:alpha val="0"/>
                </a:srgbClr>
              </a:clrTo>
            </a:clrChange>
          </a:blip>
          <a:srcRect/>
          <a:stretch>
            <a:fillRect/>
          </a:stretch>
        </p:blipFill>
        <p:spPr bwMode="auto">
          <a:xfrm>
            <a:off x="428596" y="5786454"/>
            <a:ext cx="2214578" cy="766762"/>
          </a:xfrm>
          <a:prstGeom prst="rect">
            <a:avLst/>
          </a:prstGeom>
          <a:noFill/>
        </p:spPr>
      </p:pic>
      <p:pic>
        <p:nvPicPr>
          <p:cNvPr id="7" name="Рисунок 1" descr="Описание: Macintosh HD:Users:anna:Documents:_MY DOCUMENTS:_iccn:publications:ICCN-LOGO-.jpg"/>
          <p:cNvPicPr/>
          <p:nvPr/>
        </p:nvPicPr>
        <p:blipFill>
          <a:blip r:embed="rId3" cstate="print"/>
          <a:srcRect/>
          <a:stretch>
            <a:fillRect/>
          </a:stretch>
        </p:blipFill>
        <p:spPr bwMode="auto">
          <a:xfrm>
            <a:off x="3428992" y="5500702"/>
            <a:ext cx="1558639" cy="1090500"/>
          </a:xfrm>
          <a:prstGeom prst="rect">
            <a:avLst/>
          </a:prstGeom>
          <a:noFill/>
          <a:ln w="9525">
            <a:noFill/>
            <a:miter lim="800000"/>
            <a:headEnd/>
            <a:tailEnd/>
          </a:ln>
        </p:spPr>
      </p:pic>
      <p:pic>
        <p:nvPicPr>
          <p:cNvPr id="9" name="Picture 8" descr="mercycorps_logo_red.png"/>
          <p:cNvPicPr>
            <a:picLocks noChangeAspect="1"/>
          </p:cNvPicPr>
          <p:nvPr/>
        </p:nvPicPr>
        <p:blipFill>
          <a:blip r:embed="rId4" cstate="print"/>
          <a:stretch>
            <a:fillRect/>
          </a:stretch>
        </p:blipFill>
        <p:spPr>
          <a:xfrm>
            <a:off x="5643570" y="5631053"/>
            <a:ext cx="3163250" cy="869552"/>
          </a:xfrm>
          <a:prstGeom prst="rect">
            <a:avLst/>
          </a:prstGeom>
        </p:spPr>
      </p:pic>
      <p:sp>
        <p:nvSpPr>
          <p:cNvPr id="5" name="TextBox 4"/>
          <p:cNvSpPr txBox="1"/>
          <p:nvPr/>
        </p:nvSpPr>
        <p:spPr>
          <a:xfrm>
            <a:off x="251520" y="260648"/>
            <a:ext cx="8358246" cy="5632311"/>
          </a:xfrm>
          <a:prstGeom prst="rect">
            <a:avLst/>
          </a:prstGeom>
          <a:noFill/>
        </p:spPr>
        <p:txBody>
          <a:bodyPr wrap="square" rtlCol="0">
            <a:spAutoFit/>
          </a:bodyPr>
          <a:lstStyle/>
          <a:p>
            <a:pPr algn="just">
              <a:lnSpc>
                <a:spcPct val="200000"/>
              </a:lnSpc>
            </a:pPr>
            <a:r>
              <a:rPr lang="ka-GE" sz="2800" b="1" i="1" dirty="0"/>
              <a:t>პროექტის </a:t>
            </a:r>
            <a:r>
              <a:rPr lang="ka-GE" sz="2800" b="1" i="1" dirty="0" smtClean="0"/>
              <a:t> მოსალოდნელი შედეგები:</a:t>
            </a:r>
            <a:endParaRPr lang="ka-GE" sz="2800" dirty="0" smtClean="0"/>
          </a:p>
          <a:p>
            <a:pPr lvl="0" algn="just">
              <a:spcBef>
                <a:spcPts val="1200"/>
              </a:spcBef>
              <a:buFont typeface="Arial" pitchFamily="34" charset="0"/>
              <a:buChar char="•"/>
            </a:pPr>
            <a:r>
              <a:rPr lang="en-GB" sz="2400" b="1" dirty="0"/>
              <a:t> </a:t>
            </a:r>
            <a:r>
              <a:rPr lang="ka-GE" sz="2400" b="1" dirty="0" smtClean="0"/>
              <a:t> ქცევის ცვლილება </a:t>
            </a:r>
            <a:r>
              <a:rPr lang="en-US" sz="2400" dirty="0" smtClean="0"/>
              <a:t>- </a:t>
            </a:r>
            <a:r>
              <a:rPr lang="ka-GE" sz="2400" dirty="0" smtClean="0"/>
              <a:t>მამაკაცები დადებითად აღიქვამენ ქალის აქტიურ ჩართულობას საოჯახო და ადგილობრივი გადაწყვეტილებების მიღების პროცესში</a:t>
            </a:r>
            <a:r>
              <a:rPr lang="en-US" sz="2400" dirty="0" smtClean="0"/>
              <a:t>;</a:t>
            </a:r>
            <a:endParaRPr lang="ka-GE" sz="2400" dirty="0" smtClean="0"/>
          </a:p>
          <a:p>
            <a:pPr lvl="0" algn="just">
              <a:spcBef>
                <a:spcPts val="1200"/>
              </a:spcBef>
              <a:buFont typeface="Arial" pitchFamily="34" charset="0"/>
              <a:buChar char="•"/>
            </a:pPr>
            <a:r>
              <a:rPr lang="ka-GE" sz="2400" dirty="0"/>
              <a:t> </a:t>
            </a:r>
            <a:r>
              <a:rPr lang="ka-GE" sz="2400" b="1" dirty="0"/>
              <a:t>ცვლილება მიდგომებში </a:t>
            </a:r>
            <a:r>
              <a:rPr lang="ka-GE" sz="2400" dirty="0" smtClean="0"/>
              <a:t>- გოგონები და ბიჭები ნაკლებ ყურადღებას აქცევენ გენდერულ სტერეოტიპებს პროფესიის არჩევისას;</a:t>
            </a:r>
          </a:p>
          <a:p>
            <a:pPr indent="-342900" algn="just">
              <a:spcBef>
                <a:spcPts val="1200"/>
              </a:spcBef>
              <a:buFont typeface="Arial" pitchFamily="34" charset="0"/>
              <a:buChar char="•"/>
            </a:pPr>
            <a:r>
              <a:rPr lang="ka-GE" sz="2400" dirty="0" smtClean="0"/>
              <a:t> </a:t>
            </a:r>
            <a:r>
              <a:rPr lang="ka-GE" sz="2400" b="1" dirty="0"/>
              <a:t>ინსტიტუციური ცვლილება </a:t>
            </a:r>
            <a:r>
              <a:rPr lang="ka-GE" sz="2400" dirty="0" smtClean="0"/>
              <a:t>- </a:t>
            </a:r>
            <a:r>
              <a:rPr lang="ka-GE" sz="2400" dirty="0"/>
              <a:t>ქალთა ოთახები არის მძლავრი მექანიზმი გენდერული თანასწორობისა </a:t>
            </a:r>
            <a:r>
              <a:rPr lang="ka-GE" sz="2400" dirty="0" smtClean="0"/>
              <a:t>და ადგილობრივ დონეზე ქალთა გაძლიერებისათვის;</a:t>
            </a:r>
          </a:p>
          <a:p>
            <a:pPr indent="-342900" algn="just">
              <a:spcBef>
                <a:spcPts val="1200"/>
              </a:spcBef>
              <a:buFont typeface="Arial" pitchFamily="34" charset="0"/>
              <a:buChar char="•"/>
            </a:pPr>
            <a:r>
              <a:rPr lang="ka-GE" sz="2400" b="1" dirty="0" smtClean="0"/>
              <a:t>ცვლილება დამოკიდებულებებში</a:t>
            </a:r>
            <a:r>
              <a:rPr lang="ka-GE" sz="2400" dirty="0" smtClean="0"/>
              <a:t> - გოგონებს, ბიჭებსა და  ქალებს აქვთ დიდი მხარდაჭერა ოჯახებიდან </a:t>
            </a:r>
            <a:endParaRPr lang="en-GB" sz="2400" dirty="0"/>
          </a:p>
        </p:txBody>
      </p:sp>
    </p:spTree>
    <p:extLst>
      <p:ext uri="{BB962C8B-B14F-4D97-AF65-F5344CB8AC3E}">
        <p14:creationId xmlns:p14="http://schemas.microsoft.com/office/powerpoint/2010/main" val="15841718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orizontal_RGB_600"/>
          <p:cNvPicPr/>
          <p:nvPr/>
        </p:nvPicPr>
        <p:blipFill>
          <a:blip r:embed="rId2" cstate="print">
            <a:clrChange>
              <a:clrFrom>
                <a:srgbClr val="FFFFFF"/>
              </a:clrFrom>
              <a:clrTo>
                <a:srgbClr val="FFFFFF">
                  <a:alpha val="0"/>
                </a:srgbClr>
              </a:clrTo>
            </a:clrChange>
          </a:blip>
          <a:srcRect/>
          <a:stretch>
            <a:fillRect/>
          </a:stretch>
        </p:blipFill>
        <p:spPr bwMode="auto">
          <a:xfrm>
            <a:off x="428596" y="5786454"/>
            <a:ext cx="2214578" cy="766762"/>
          </a:xfrm>
          <a:prstGeom prst="rect">
            <a:avLst/>
          </a:prstGeom>
          <a:noFill/>
        </p:spPr>
      </p:pic>
      <p:pic>
        <p:nvPicPr>
          <p:cNvPr id="7" name="Рисунок 1" descr="Описание: Macintosh HD:Users:anna:Documents:_MY DOCUMENTS:_iccn:publications:ICCN-LOGO-.jpg"/>
          <p:cNvPicPr/>
          <p:nvPr/>
        </p:nvPicPr>
        <p:blipFill>
          <a:blip r:embed="rId3" cstate="print"/>
          <a:srcRect/>
          <a:stretch>
            <a:fillRect/>
          </a:stretch>
        </p:blipFill>
        <p:spPr bwMode="auto">
          <a:xfrm>
            <a:off x="3428992" y="5500702"/>
            <a:ext cx="1558639" cy="1090500"/>
          </a:xfrm>
          <a:prstGeom prst="rect">
            <a:avLst/>
          </a:prstGeom>
          <a:noFill/>
          <a:ln w="9525">
            <a:noFill/>
            <a:miter lim="800000"/>
            <a:headEnd/>
            <a:tailEnd/>
          </a:ln>
        </p:spPr>
      </p:pic>
      <p:pic>
        <p:nvPicPr>
          <p:cNvPr id="9" name="Picture 8" descr="mercycorps_logo_red.png"/>
          <p:cNvPicPr>
            <a:picLocks noChangeAspect="1"/>
          </p:cNvPicPr>
          <p:nvPr/>
        </p:nvPicPr>
        <p:blipFill>
          <a:blip r:embed="rId4" cstate="print"/>
          <a:stretch>
            <a:fillRect/>
          </a:stretch>
        </p:blipFill>
        <p:spPr>
          <a:xfrm>
            <a:off x="5643570" y="5631053"/>
            <a:ext cx="3163250" cy="869552"/>
          </a:xfrm>
          <a:prstGeom prst="rect">
            <a:avLst/>
          </a:prstGeom>
        </p:spPr>
      </p:pic>
      <p:sp>
        <p:nvSpPr>
          <p:cNvPr id="5" name="TextBox 4"/>
          <p:cNvSpPr txBox="1"/>
          <p:nvPr/>
        </p:nvSpPr>
        <p:spPr>
          <a:xfrm>
            <a:off x="323528" y="188640"/>
            <a:ext cx="8391876" cy="8494633"/>
          </a:xfrm>
          <a:prstGeom prst="rect">
            <a:avLst/>
          </a:prstGeom>
          <a:noFill/>
        </p:spPr>
        <p:txBody>
          <a:bodyPr wrap="square" rtlCol="0">
            <a:spAutoFit/>
          </a:bodyPr>
          <a:lstStyle/>
          <a:p>
            <a:pPr lvl="0" algn="just">
              <a:lnSpc>
                <a:spcPct val="200000"/>
              </a:lnSpc>
            </a:pPr>
            <a:r>
              <a:rPr lang="en-GB" sz="2800" b="1" dirty="0" smtClean="0"/>
              <a:t>6 </a:t>
            </a:r>
            <a:r>
              <a:rPr lang="ka-GE" sz="2800" b="1" dirty="0" smtClean="0"/>
              <a:t>თვის სამოქმედო გეგმა</a:t>
            </a:r>
          </a:p>
          <a:p>
            <a:pPr marL="457200" lvl="0" indent="-457200" algn="just">
              <a:lnSpc>
                <a:spcPct val="150000"/>
              </a:lnSpc>
              <a:buFont typeface="Arial" pitchFamily="34" charset="0"/>
              <a:buChar char="•"/>
            </a:pPr>
            <a:r>
              <a:rPr lang="ka-GE" sz="2000" b="1" dirty="0" smtClean="0"/>
              <a:t>საინფორმაციო შეხვედრები 13 მუნიციპალიტეტში;</a:t>
            </a:r>
          </a:p>
          <a:p>
            <a:pPr marL="457200" lvl="0" indent="-457200" algn="just">
              <a:lnSpc>
                <a:spcPct val="150000"/>
              </a:lnSpc>
              <a:buFont typeface="Arial" pitchFamily="34" charset="0"/>
              <a:buChar char="•"/>
            </a:pPr>
            <a:r>
              <a:rPr lang="ka-GE" sz="2000" b="1" dirty="0" smtClean="0"/>
              <a:t>საბაზისო კვლევის დიზაინი - ანგარიში;</a:t>
            </a:r>
          </a:p>
          <a:p>
            <a:pPr marL="457200" lvl="0" indent="-457200" algn="just">
              <a:lnSpc>
                <a:spcPct val="150000"/>
              </a:lnSpc>
              <a:buFont typeface="Arial" pitchFamily="34" charset="0"/>
              <a:buChar char="•"/>
            </a:pPr>
            <a:r>
              <a:rPr lang="ka-GE" sz="2000" b="1" dirty="0" smtClean="0"/>
              <a:t>სკოლებისა და მუნიციპალიტეტების ბაზა საკონტაქტო პირებით;</a:t>
            </a:r>
          </a:p>
          <a:p>
            <a:pPr marL="457200" lvl="0" indent="-457200" algn="just">
              <a:lnSpc>
                <a:spcPct val="150000"/>
              </a:lnSpc>
              <a:buFont typeface="Arial" pitchFamily="34" charset="0"/>
              <a:buChar char="•"/>
            </a:pPr>
            <a:r>
              <a:rPr lang="ka-GE" sz="2000" b="1" dirty="0" smtClean="0"/>
              <a:t>შეთანხმებული და ხელმოწერილი მემორანდუმები;</a:t>
            </a:r>
          </a:p>
          <a:p>
            <a:pPr marL="457200" lvl="0" indent="-457200" algn="just">
              <a:lnSpc>
                <a:spcPct val="150000"/>
              </a:lnSpc>
              <a:buFont typeface="Arial" pitchFamily="34" charset="0"/>
              <a:buChar char="•"/>
            </a:pPr>
            <a:r>
              <a:rPr lang="ka-GE" sz="2000" b="1" dirty="0" smtClean="0"/>
              <a:t>10 ქალთა ოთახის სარემონტო ხარჯების მონახაზი;</a:t>
            </a:r>
          </a:p>
          <a:p>
            <a:pPr marL="457200" lvl="0" indent="-457200" algn="just">
              <a:lnSpc>
                <a:spcPct val="150000"/>
              </a:lnSpc>
              <a:buFont typeface="Arial" pitchFamily="34" charset="0"/>
              <a:buChar char="•"/>
            </a:pPr>
            <a:r>
              <a:rPr lang="ka-GE" sz="2000" b="1" dirty="0" smtClean="0"/>
              <a:t>1 გარემონტებული ქალთა ოთახი;</a:t>
            </a:r>
          </a:p>
          <a:p>
            <a:pPr marL="457200" lvl="0" indent="-457200" algn="just">
              <a:lnSpc>
                <a:spcPct val="150000"/>
              </a:lnSpc>
              <a:buFont typeface="Arial" pitchFamily="34" charset="0"/>
              <a:buChar char="•"/>
            </a:pPr>
            <a:r>
              <a:rPr lang="ka-GE" sz="2000" b="1" dirty="0" smtClean="0"/>
              <a:t>13 </a:t>
            </a:r>
            <a:r>
              <a:rPr lang="ka-GE" sz="2000" b="1" dirty="0"/>
              <a:t>ქალის სასწავლო ვიზიტი ცენტრალურ </a:t>
            </a:r>
            <a:r>
              <a:rPr lang="ka-GE" sz="2000" b="1" dirty="0" smtClean="0"/>
              <a:t>პოლიტ.ინსტიტუტებში;</a:t>
            </a:r>
          </a:p>
          <a:p>
            <a:pPr marL="457200" lvl="0" indent="-457200" algn="just">
              <a:lnSpc>
                <a:spcPct val="150000"/>
              </a:lnSpc>
              <a:buFont typeface="Arial" pitchFamily="34" charset="0"/>
              <a:buChar char="•"/>
            </a:pPr>
            <a:r>
              <a:rPr lang="ka-GE" sz="2000" b="1" dirty="0" smtClean="0"/>
              <a:t>ტრენინგ მოდულების მომზადება;</a:t>
            </a:r>
          </a:p>
          <a:p>
            <a:pPr marL="457200" lvl="0" indent="-457200" algn="just">
              <a:lnSpc>
                <a:spcPct val="150000"/>
              </a:lnSpc>
              <a:buFont typeface="Arial" pitchFamily="34" charset="0"/>
              <a:buChar char="•"/>
            </a:pPr>
            <a:r>
              <a:rPr lang="ka-GE" sz="2000" b="1" dirty="0" smtClean="0"/>
              <a:t>3 </a:t>
            </a:r>
            <a:r>
              <a:rPr lang="en-US" sz="2000" b="1" dirty="0" smtClean="0"/>
              <a:t>WR</a:t>
            </a:r>
            <a:r>
              <a:rPr lang="ka-GE" sz="2000" b="1" dirty="0" smtClean="0"/>
              <a:t>-ში - 3 ტრეინინგი, 6 სტაჟირება, 6 მენტორული დახმარება;</a:t>
            </a:r>
          </a:p>
          <a:p>
            <a:pPr marL="457200" lvl="0" indent="-457200" algn="just">
              <a:lnSpc>
                <a:spcPct val="150000"/>
              </a:lnSpc>
              <a:buFont typeface="Arial" pitchFamily="34" charset="0"/>
              <a:buChar char="•"/>
            </a:pPr>
            <a:r>
              <a:rPr lang="ka-GE" sz="2000" b="1" dirty="0"/>
              <a:t>3 </a:t>
            </a:r>
            <a:r>
              <a:rPr lang="en-US" sz="2000" b="1" dirty="0"/>
              <a:t>WR</a:t>
            </a:r>
            <a:r>
              <a:rPr lang="ka-GE" sz="2000" b="1" dirty="0"/>
              <a:t>-ში </a:t>
            </a:r>
            <a:r>
              <a:rPr lang="ka-GE" sz="2000" b="1" dirty="0" smtClean="0"/>
              <a:t>- 75 ქალისა და 36 გოგონას ინფორმირება კარიერის სერვისებზე.</a:t>
            </a:r>
          </a:p>
          <a:p>
            <a:pPr marL="457200" lvl="0" indent="-457200" algn="just">
              <a:lnSpc>
                <a:spcPct val="200000"/>
              </a:lnSpc>
              <a:buFont typeface="Arial" pitchFamily="34" charset="0"/>
              <a:buChar char="•"/>
            </a:pPr>
            <a:endParaRPr lang="ka-GE" sz="2000" b="1" dirty="0" smtClean="0"/>
          </a:p>
          <a:p>
            <a:pPr marL="457200" lvl="0" indent="-457200" algn="just">
              <a:lnSpc>
                <a:spcPct val="200000"/>
              </a:lnSpc>
              <a:buFont typeface="Arial" pitchFamily="34" charset="0"/>
              <a:buChar char="•"/>
            </a:pPr>
            <a:endParaRPr lang="en-GB" sz="2400" dirty="0" smtClean="0"/>
          </a:p>
          <a:p>
            <a:pPr lvl="0" algn="just">
              <a:lnSpc>
                <a:spcPct val="200000"/>
              </a:lnSpc>
            </a:pPr>
            <a:endParaRPr lang="en-GB" b="1" dirty="0" smtClean="0"/>
          </a:p>
          <a:p>
            <a:pPr lvl="0" algn="just">
              <a:lnSpc>
                <a:spcPct val="200000"/>
              </a:lnSpc>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716</TotalTime>
  <Words>1543</Words>
  <Application>Microsoft Office PowerPoint</Application>
  <PresentationFormat>On-screen Show (4:3)</PresentationFormat>
  <Paragraphs>296</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PowerPoint Presentation</vt:lpstr>
      <vt:lpstr>ჰორიზონტის გაფართოება: გაუმჯობესებული არჩევანი ქალებისა და გოგონების პროფესიული და ეკონომიკური განვითარებისთვის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შერჩეული სკოლების რაოდენობა რეგიონების მიხედვით</vt:lpstr>
      <vt:lpstr>ქვემო ქართლის სკოლების და სამოქალაქო განათლების პედაგოგები (ქვემო ქართლის მაგალითი)</vt:lpstr>
      <vt:lpstr>PowerPoint Presentation</vt:lpstr>
      <vt:lpstr>PowerPoint Presentation</vt:lpstr>
      <vt:lpstr>PowerPoint Presentation</vt:lpstr>
      <vt:lpstr>დანართი 2: პრობლემა #1 გოგონებისთვის –ადრეული და იძულებითი ქორწინებები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UltraUser</dc:creator>
  <cp:lastModifiedBy>Nina T.K. ICCN</cp:lastModifiedBy>
  <cp:revision>161</cp:revision>
  <dcterms:created xsi:type="dcterms:W3CDTF">2014-04-30T18:07:16Z</dcterms:created>
  <dcterms:modified xsi:type="dcterms:W3CDTF">2018-03-23T10:13:58Z</dcterms:modified>
</cp:coreProperties>
</file>