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6" r:id="rId3"/>
    <p:sldId id="267" r:id="rId4"/>
    <p:sldId id="270" r:id="rId5"/>
    <p:sldId id="269" r:id="rId6"/>
    <p:sldId id="263" r:id="rId7"/>
    <p:sldId id="265" r:id="rId8"/>
    <p:sldId id="262" r:id="rId9"/>
    <p:sldId id="257" r:id="rId10"/>
    <p:sldId id="258" r:id="rId11"/>
    <p:sldId id="268" r:id="rId12"/>
    <p:sldId id="259" r:id="rId13"/>
    <p:sldId id="264" r:id="rId14"/>
    <p:sldId id="26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1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DF3DF4-3575-4655-A976-625326795DC4}" type="datetimeFigureOut">
              <a:rPr lang="en-US" smtClean="0"/>
              <a:t>12-Feb-21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5B6194-3457-49E2-9054-D40BA8812F98}" type="slidenum">
              <a:rPr lang="en-US" smtClean="0"/>
              <a:t>‹#›</a:t>
            </a:fld>
            <a:endParaRPr lang="en-US"/>
          </a:p>
        </p:txBody>
      </p:sp>
    </p:spTree>
    <p:extLst>
      <p:ext uri="{BB962C8B-B14F-4D97-AF65-F5344CB8AC3E}">
        <p14:creationId xmlns:p14="http://schemas.microsoft.com/office/powerpoint/2010/main" val="3197029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5B6194-3457-49E2-9054-D40BA8812F98}" type="slidenum">
              <a:rPr lang="en-US" smtClean="0"/>
              <a:t>13</a:t>
            </a:fld>
            <a:endParaRPr lang="en-US"/>
          </a:p>
        </p:txBody>
      </p:sp>
    </p:spTree>
    <p:extLst>
      <p:ext uri="{BB962C8B-B14F-4D97-AF65-F5344CB8AC3E}">
        <p14:creationId xmlns:p14="http://schemas.microsoft.com/office/powerpoint/2010/main" val="2360417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00FF66-2EA5-4A55-A3A9-913C10954B93}" type="datetime1">
              <a:rPr lang="en-US" smtClean="0"/>
              <a:t>12-Feb-21</a:t>
            </a:fld>
            <a:endParaRPr lang="en-US"/>
          </a:p>
        </p:txBody>
      </p:sp>
      <p:sp>
        <p:nvSpPr>
          <p:cNvPr id="5" name="Footer Placeholder 4"/>
          <p:cNvSpPr>
            <a:spLocks noGrp="1"/>
          </p:cNvSpPr>
          <p:nvPr>
            <p:ph type="ftr" sz="quarter" idx="11"/>
          </p:nvPr>
        </p:nvSpPr>
        <p:spPr/>
        <p:txBody>
          <a:bodyPr/>
          <a:lstStyle/>
          <a:p>
            <a:r>
              <a:rPr lang="en-US" smtClean="0"/>
              <a:t>by Nina Tsikhistavi-Khutsishvili, ICCN                                                 12 February, 2021</a:t>
            </a:r>
            <a:endParaRPr lang="en-US"/>
          </a:p>
        </p:txBody>
      </p:sp>
      <p:sp>
        <p:nvSpPr>
          <p:cNvPr id="6" name="Slide Number Placeholder 5"/>
          <p:cNvSpPr>
            <a:spLocks noGrp="1"/>
          </p:cNvSpPr>
          <p:nvPr>
            <p:ph type="sldNum" sz="quarter" idx="12"/>
          </p:nvPr>
        </p:nvSpPr>
        <p:spPr/>
        <p:txBody>
          <a:bodyPr/>
          <a:lstStyle/>
          <a:p>
            <a:fld id="{BBC0A77E-7566-44EB-8FB4-99B8190BFAE7}" type="slidenum">
              <a:rPr lang="en-US" smtClean="0"/>
              <a:t>‹#›</a:t>
            </a:fld>
            <a:endParaRPr lang="en-US"/>
          </a:p>
        </p:txBody>
      </p:sp>
    </p:spTree>
    <p:extLst>
      <p:ext uri="{BB962C8B-B14F-4D97-AF65-F5344CB8AC3E}">
        <p14:creationId xmlns:p14="http://schemas.microsoft.com/office/powerpoint/2010/main" val="3068677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CBBCEC-7B17-4447-BED9-9BD6B2656192}" type="datetime1">
              <a:rPr lang="en-US" smtClean="0"/>
              <a:t>12-Feb-21</a:t>
            </a:fld>
            <a:endParaRPr lang="en-US"/>
          </a:p>
        </p:txBody>
      </p:sp>
      <p:sp>
        <p:nvSpPr>
          <p:cNvPr id="5" name="Footer Placeholder 4"/>
          <p:cNvSpPr>
            <a:spLocks noGrp="1"/>
          </p:cNvSpPr>
          <p:nvPr>
            <p:ph type="ftr" sz="quarter" idx="11"/>
          </p:nvPr>
        </p:nvSpPr>
        <p:spPr/>
        <p:txBody>
          <a:bodyPr/>
          <a:lstStyle/>
          <a:p>
            <a:r>
              <a:rPr lang="en-US" smtClean="0"/>
              <a:t>by Nina Tsikhistavi-Khutsishvili, ICCN                                                 12 February, 2021</a:t>
            </a:r>
            <a:endParaRPr lang="en-US"/>
          </a:p>
        </p:txBody>
      </p:sp>
      <p:sp>
        <p:nvSpPr>
          <p:cNvPr id="6" name="Slide Number Placeholder 5"/>
          <p:cNvSpPr>
            <a:spLocks noGrp="1"/>
          </p:cNvSpPr>
          <p:nvPr>
            <p:ph type="sldNum" sz="quarter" idx="12"/>
          </p:nvPr>
        </p:nvSpPr>
        <p:spPr/>
        <p:txBody>
          <a:bodyPr/>
          <a:lstStyle/>
          <a:p>
            <a:fld id="{BBC0A77E-7566-44EB-8FB4-99B8190BFAE7}" type="slidenum">
              <a:rPr lang="en-US" smtClean="0"/>
              <a:t>‹#›</a:t>
            </a:fld>
            <a:endParaRPr lang="en-US"/>
          </a:p>
        </p:txBody>
      </p:sp>
    </p:spTree>
    <p:extLst>
      <p:ext uri="{BB962C8B-B14F-4D97-AF65-F5344CB8AC3E}">
        <p14:creationId xmlns:p14="http://schemas.microsoft.com/office/powerpoint/2010/main" val="2518551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635A89-D6E3-4E33-8DD2-D1249DBFE9F2}" type="datetime1">
              <a:rPr lang="en-US" smtClean="0"/>
              <a:t>12-Feb-21</a:t>
            </a:fld>
            <a:endParaRPr lang="en-US"/>
          </a:p>
        </p:txBody>
      </p:sp>
      <p:sp>
        <p:nvSpPr>
          <p:cNvPr id="5" name="Footer Placeholder 4"/>
          <p:cNvSpPr>
            <a:spLocks noGrp="1"/>
          </p:cNvSpPr>
          <p:nvPr>
            <p:ph type="ftr" sz="quarter" idx="11"/>
          </p:nvPr>
        </p:nvSpPr>
        <p:spPr/>
        <p:txBody>
          <a:bodyPr/>
          <a:lstStyle/>
          <a:p>
            <a:r>
              <a:rPr lang="en-US" smtClean="0"/>
              <a:t>by Nina Tsikhistavi-Khutsishvili, ICCN                                                 12 February, 2021</a:t>
            </a:r>
            <a:endParaRPr lang="en-US"/>
          </a:p>
        </p:txBody>
      </p:sp>
      <p:sp>
        <p:nvSpPr>
          <p:cNvPr id="6" name="Slide Number Placeholder 5"/>
          <p:cNvSpPr>
            <a:spLocks noGrp="1"/>
          </p:cNvSpPr>
          <p:nvPr>
            <p:ph type="sldNum" sz="quarter" idx="12"/>
          </p:nvPr>
        </p:nvSpPr>
        <p:spPr/>
        <p:txBody>
          <a:bodyPr/>
          <a:lstStyle/>
          <a:p>
            <a:fld id="{BBC0A77E-7566-44EB-8FB4-99B8190BFAE7}" type="slidenum">
              <a:rPr lang="en-US" smtClean="0"/>
              <a:t>‹#›</a:t>
            </a:fld>
            <a:endParaRPr lang="en-US"/>
          </a:p>
        </p:txBody>
      </p:sp>
    </p:spTree>
    <p:extLst>
      <p:ext uri="{BB962C8B-B14F-4D97-AF65-F5344CB8AC3E}">
        <p14:creationId xmlns:p14="http://schemas.microsoft.com/office/powerpoint/2010/main" val="4155158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7E597D-DEDC-4E05-A125-E5913D26B634}" type="datetime1">
              <a:rPr lang="en-US" smtClean="0"/>
              <a:t>12-Feb-21</a:t>
            </a:fld>
            <a:endParaRPr lang="en-US"/>
          </a:p>
        </p:txBody>
      </p:sp>
      <p:sp>
        <p:nvSpPr>
          <p:cNvPr id="5" name="Footer Placeholder 4"/>
          <p:cNvSpPr>
            <a:spLocks noGrp="1"/>
          </p:cNvSpPr>
          <p:nvPr>
            <p:ph type="ftr" sz="quarter" idx="11"/>
          </p:nvPr>
        </p:nvSpPr>
        <p:spPr/>
        <p:txBody>
          <a:bodyPr/>
          <a:lstStyle/>
          <a:p>
            <a:r>
              <a:rPr lang="en-US" smtClean="0"/>
              <a:t>by Nina Tsikhistavi-Khutsishvili, ICCN                                                 12 February, 2021</a:t>
            </a:r>
            <a:endParaRPr lang="en-US"/>
          </a:p>
        </p:txBody>
      </p:sp>
      <p:sp>
        <p:nvSpPr>
          <p:cNvPr id="6" name="Slide Number Placeholder 5"/>
          <p:cNvSpPr>
            <a:spLocks noGrp="1"/>
          </p:cNvSpPr>
          <p:nvPr>
            <p:ph type="sldNum" sz="quarter" idx="12"/>
          </p:nvPr>
        </p:nvSpPr>
        <p:spPr/>
        <p:txBody>
          <a:bodyPr/>
          <a:lstStyle/>
          <a:p>
            <a:fld id="{BBC0A77E-7566-44EB-8FB4-99B8190BFAE7}" type="slidenum">
              <a:rPr lang="en-US" smtClean="0"/>
              <a:t>‹#›</a:t>
            </a:fld>
            <a:endParaRPr lang="en-US"/>
          </a:p>
        </p:txBody>
      </p:sp>
    </p:spTree>
    <p:extLst>
      <p:ext uri="{BB962C8B-B14F-4D97-AF65-F5344CB8AC3E}">
        <p14:creationId xmlns:p14="http://schemas.microsoft.com/office/powerpoint/2010/main" val="826749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8DB1BD-C7F0-4CDA-B070-D682465536D0}" type="datetime1">
              <a:rPr lang="en-US" smtClean="0"/>
              <a:t>12-Feb-21</a:t>
            </a:fld>
            <a:endParaRPr lang="en-US"/>
          </a:p>
        </p:txBody>
      </p:sp>
      <p:sp>
        <p:nvSpPr>
          <p:cNvPr id="5" name="Footer Placeholder 4"/>
          <p:cNvSpPr>
            <a:spLocks noGrp="1"/>
          </p:cNvSpPr>
          <p:nvPr>
            <p:ph type="ftr" sz="quarter" idx="11"/>
          </p:nvPr>
        </p:nvSpPr>
        <p:spPr/>
        <p:txBody>
          <a:bodyPr/>
          <a:lstStyle/>
          <a:p>
            <a:r>
              <a:rPr lang="en-US" smtClean="0"/>
              <a:t>by Nina Tsikhistavi-Khutsishvili, ICCN                                                 12 February, 2021</a:t>
            </a:r>
            <a:endParaRPr lang="en-US"/>
          </a:p>
        </p:txBody>
      </p:sp>
      <p:sp>
        <p:nvSpPr>
          <p:cNvPr id="6" name="Slide Number Placeholder 5"/>
          <p:cNvSpPr>
            <a:spLocks noGrp="1"/>
          </p:cNvSpPr>
          <p:nvPr>
            <p:ph type="sldNum" sz="quarter" idx="12"/>
          </p:nvPr>
        </p:nvSpPr>
        <p:spPr/>
        <p:txBody>
          <a:bodyPr/>
          <a:lstStyle/>
          <a:p>
            <a:fld id="{BBC0A77E-7566-44EB-8FB4-99B8190BFAE7}" type="slidenum">
              <a:rPr lang="en-US" smtClean="0"/>
              <a:t>‹#›</a:t>
            </a:fld>
            <a:endParaRPr lang="en-US"/>
          </a:p>
        </p:txBody>
      </p:sp>
    </p:spTree>
    <p:extLst>
      <p:ext uri="{BB962C8B-B14F-4D97-AF65-F5344CB8AC3E}">
        <p14:creationId xmlns:p14="http://schemas.microsoft.com/office/powerpoint/2010/main" val="1898059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588418-2B35-4BCA-9D21-46B83948786C}" type="datetime1">
              <a:rPr lang="en-US" smtClean="0"/>
              <a:t>12-Feb-21</a:t>
            </a:fld>
            <a:endParaRPr lang="en-US"/>
          </a:p>
        </p:txBody>
      </p:sp>
      <p:sp>
        <p:nvSpPr>
          <p:cNvPr id="6" name="Footer Placeholder 5"/>
          <p:cNvSpPr>
            <a:spLocks noGrp="1"/>
          </p:cNvSpPr>
          <p:nvPr>
            <p:ph type="ftr" sz="quarter" idx="11"/>
          </p:nvPr>
        </p:nvSpPr>
        <p:spPr/>
        <p:txBody>
          <a:bodyPr/>
          <a:lstStyle/>
          <a:p>
            <a:r>
              <a:rPr lang="en-US" smtClean="0"/>
              <a:t>by Nina Tsikhistavi-Khutsishvili, ICCN                                                 12 February, 2021</a:t>
            </a:r>
            <a:endParaRPr lang="en-US"/>
          </a:p>
        </p:txBody>
      </p:sp>
      <p:sp>
        <p:nvSpPr>
          <p:cNvPr id="7" name="Slide Number Placeholder 6"/>
          <p:cNvSpPr>
            <a:spLocks noGrp="1"/>
          </p:cNvSpPr>
          <p:nvPr>
            <p:ph type="sldNum" sz="quarter" idx="12"/>
          </p:nvPr>
        </p:nvSpPr>
        <p:spPr/>
        <p:txBody>
          <a:bodyPr/>
          <a:lstStyle/>
          <a:p>
            <a:fld id="{BBC0A77E-7566-44EB-8FB4-99B8190BFAE7}" type="slidenum">
              <a:rPr lang="en-US" smtClean="0"/>
              <a:t>‹#›</a:t>
            </a:fld>
            <a:endParaRPr lang="en-US"/>
          </a:p>
        </p:txBody>
      </p:sp>
    </p:spTree>
    <p:extLst>
      <p:ext uri="{BB962C8B-B14F-4D97-AF65-F5344CB8AC3E}">
        <p14:creationId xmlns:p14="http://schemas.microsoft.com/office/powerpoint/2010/main" val="3613486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A7BB4D-187A-4C85-BFFB-37687EBD2FFE}" type="datetime1">
              <a:rPr lang="en-US" smtClean="0"/>
              <a:t>12-Feb-21</a:t>
            </a:fld>
            <a:endParaRPr lang="en-US"/>
          </a:p>
        </p:txBody>
      </p:sp>
      <p:sp>
        <p:nvSpPr>
          <p:cNvPr id="8" name="Footer Placeholder 7"/>
          <p:cNvSpPr>
            <a:spLocks noGrp="1"/>
          </p:cNvSpPr>
          <p:nvPr>
            <p:ph type="ftr" sz="quarter" idx="11"/>
          </p:nvPr>
        </p:nvSpPr>
        <p:spPr/>
        <p:txBody>
          <a:bodyPr/>
          <a:lstStyle/>
          <a:p>
            <a:r>
              <a:rPr lang="en-US" smtClean="0"/>
              <a:t>by Nina Tsikhistavi-Khutsishvili, ICCN                                                 12 February, 2021</a:t>
            </a:r>
            <a:endParaRPr lang="en-US"/>
          </a:p>
        </p:txBody>
      </p:sp>
      <p:sp>
        <p:nvSpPr>
          <p:cNvPr id="9" name="Slide Number Placeholder 8"/>
          <p:cNvSpPr>
            <a:spLocks noGrp="1"/>
          </p:cNvSpPr>
          <p:nvPr>
            <p:ph type="sldNum" sz="quarter" idx="12"/>
          </p:nvPr>
        </p:nvSpPr>
        <p:spPr/>
        <p:txBody>
          <a:bodyPr/>
          <a:lstStyle/>
          <a:p>
            <a:fld id="{BBC0A77E-7566-44EB-8FB4-99B8190BFAE7}" type="slidenum">
              <a:rPr lang="en-US" smtClean="0"/>
              <a:t>‹#›</a:t>
            </a:fld>
            <a:endParaRPr lang="en-US"/>
          </a:p>
        </p:txBody>
      </p:sp>
    </p:spTree>
    <p:extLst>
      <p:ext uri="{BB962C8B-B14F-4D97-AF65-F5344CB8AC3E}">
        <p14:creationId xmlns:p14="http://schemas.microsoft.com/office/powerpoint/2010/main" val="3132240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7B0342-51F5-4A1A-B440-40279205DA2D}" type="datetime1">
              <a:rPr lang="en-US" smtClean="0"/>
              <a:t>12-Feb-21</a:t>
            </a:fld>
            <a:endParaRPr lang="en-US"/>
          </a:p>
        </p:txBody>
      </p:sp>
      <p:sp>
        <p:nvSpPr>
          <p:cNvPr id="4" name="Footer Placeholder 3"/>
          <p:cNvSpPr>
            <a:spLocks noGrp="1"/>
          </p:cNvSpPr>
          <p:nvPr>
            <p:ph type="ftr" sz="quarter" idx="11"/>
          </p:nvPr>
        </p:nvSpPr>
        <p:spPr/>
        <p:txBody>
          <a:bodyPr/>
          <a:lstStyle/>
          <a:p>
            <a:r>
              <a:rPr lang="en-US" smtClean="0"/>
              <a:t>by Nina Tsikhistavi-Khutsishvili, ICCN                                                 12 February, 2021</a:t>
            </a:r>
            <a:endParaRPr lang="en-US"/>
          </a:p>
        </p:txBody>
      </p:sp>
      <p:sp>
        <p:nvSpPr>
          <p:cNvPr id="5" name="Slide Number Placeholder 4"/>
          <p:cNvSpPr>
            <a:spLocks noGrp="1"/>
          </p:cNvSpPr>
          <p:nvPr>
            <p:ph type="sldNum" sz="quarter" idx="12"/>
          </p:nvPr>
        </p:nvSpPr>
        <p:spPr/>
        <p:txBody>
          <a:bodyPr/>
          <a:lstStyle/>
          <a:p>
            <a:fld id="{BBC0A77E-7566-44EB-8FB4-99B8190BFAE7}" type="slidenum">
              <a:rPr lang="en-US" smtClean="0"/>
              <a:t>‹#›</a:t>
            </a:fld>
            <a:endParaRPr lang="en-US"/>
          </a:p>
        </p:txBody>
      </p:sp>
    </p:spTree>
    <p:extLst>
      <p:ext uri="{BB962C8B-B14F-4D97-AF65-F5344CB8AC3E}">
        <p14:creationId xmlns:p14="http://schemas.microsoft.com/office/powerpoint/2010/main" val="1150260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481CCD-D28E-48A0-B5DA-5252FF888703}" type="datetime1">
              <a:rPr lang="en-US" smtClean="0"/>
              <a:t>12-Feb-21</a:t>
            </a:fld>
            <a:endParaRPr lang="en-US"/>
          </a:p>
        </p:txBody>
      </p:sp>
      <p:sp>
        <p:nvSpPr>
          <p:cNvPr id="3" name="Footer Placeholder 2"/>
          <p:cNvSpPr>
            <a:spLocks noGrp="1"/>
          </p:cNvSpPr>
          <p:nvPr>
            <p:ph type="ftr" sz="quarter" idx="11"/>
          </p:nvPr>
        </p:nvSpPr>
        <p:spPr/>
        <p:txBody>
          <a:bodyPr/>
          <a:lstStyle/>
          <a:p>
            <a:r>
              <a:rPr lang="en-US" smtClean="0"/>
              <a:t>by Nina Tsikhistavi-Khutsishvili, ICCN                                                 12 February, 2021</a:t>
            </a:r>
            <a:endParaRPr lang="en-US"/>
          </a:p>
        </p:txBody>
      </p:sp>
      <p:sp>
        <p:nvSpPr>
          <p:cNvPr id="4" name="Slide Number Placeholder 3"/>
          <p:cNvSpPr>
            <a:spLocks noGrp="1"/>
          </p:cNvSpPr>
          <p:nvPr>
            <p:ph type="sldNum" sz="quarter" idx="12"/>
          </p:nvPr>
        </p:nvSpPr>
        <p:spPr/>
        <p:txBody>
          <a:bodyPr/>
          <a:lstStyle/>
          <a:p>
            <a:fld id="{BBC0A77E-7566-44EB-8FB4-99B8190BFAE7}" type="slidenum">
              <a:rPr lang="en-US" smtClean="0"/>
              <a:t>‹#›</a:t>
            </a:fld>
            <a:endParaRPr lang="en-US"/>
          </a:p>
        </p:txBody>
      </p:sp>
    </p:spTree>
    <p:extLst>
      <p:ext uri="{BB962C8B-B14F-4D97-AF65-F5344CB8AC3E}">
        <p14:creationId xmlns:p14="http://schemas.microsoft.com/office/powerpoint/2010/main" val="216808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2B1E62-9DCC-490C-8859-2F1057A1F680}" type="datetime1">
              <a:rPr lang="en-US" smtClean="0"/>
              <a:t>12-Feb-21</a:t>
            </a:fld>
            <a:endParaRPr lang="en-US"/>
          </a:p>
        </p:txBody>
      </p:sp>
      <p:sp>
        <p:nvSpPr>
          <p:cNvPr id="6" name="Footer Placeholder 5"/>
          <p:cNvSpPr>
            <a:spLocks noGrp="1"/>
          </p:cNvSpPr>
          <p:nvPr>
            <p:ph type="ftr" sz="quarter" idx="11"/>
          </p:nvPr>
        </p:nvSpPr>
        <p:spPr/>
        <p:txBody>
          <a:bodyPr/>
          <a:lstStyle/>
          <a:p>
            <a:r>
              <a:rPr lang="en-US" smtClean="0"/>
              <a:t>by Nina Tsikhistavi-Khutsishvili, ICCN                                                 12 February, 2021</a:t>
            </a:r>
            <a:endParaRPr lang="en-US"/>
          </a:p>
        </p:txBody>
      </p:sp>
      <p:sp>
        <p:nvSpPr>
          <p:cNvPr id="7" name="Slide Number Placeholder 6"/>
          <p:cNvSpPr>
            <a:spLocks noGrp="1"/>
          </p:cNvSpPr>
          <p:nvPr>
            <p:ph type="sldNum" sz="quarter" idx="12"/>
          </p:nvPr>
        </p:nvSpPr>
        <p:spPr/>
        <p:txBody>
          <a:bodyPr/>
          <a:lstStyle/>
          <a:p>
            <a:fld id="{BBC0A77E-7566-44EB-8FB4-99B8190BFAE7}" type="slidenum">
              <a:rPr lang="en-US" smtClean="0"/>
              <a:t>‹#›</a:t>
            </a:fld>
            <a:endParaRPr lang="en-US"/>
          </a:p>
        </p:txBody>
      </p:sp>
    </p:spTree>
    <p:extLst>
      <p:ext uri="{BB962C8B-B14F-4D97-AF65-F5344CB8AC3E}">
        <p14:creationId xmlns:p14="http://schemas.microsoft.com/office/powerpoint/2010/main" val="617716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38699D-1518-4891-9CF0-2DD67E81776B}" type="datetime1">
              <a:rPr lang="en-US" smtClean="0"/>
              <a:t>12-Feb-21</a:t>
            </a:fld>
            <a:endParaRPr lang="en-US"/>
          </a:p>
        </p:txBody>
      </p:sp>
      <p:sp>
        <p:nvSpPr>
          <p:cNvPr id="6" name="Footer Placeholder 5"/>
          <p:cNvSpPr>
            <a:spLocks noGrp="1"/>
          </p:cNvSpPr>
          <p:nvPr>
            <p:ph type="ftr" sz="quarter" idx="11"/>
          </p:nvPr>
        </p:nvSpPr>
        <p:spPr/>
        <p:txBody>
          <a:bodyPr/>
          <a:lstStyle/>
          <a:p>
            <a:r>
              <a:rPr lang="en-US" smtClean="0"/>
              <a:t>by Nina Tsikhistavi-Khutsishvili, ICCN                                                 12 February, 2021</a:t>
            </a:r>
            <a:endParaRPr lang="en-US"/>
          </a:p>
        </p:txBody>
      </p:sp>
      <p:sp>
        <p:nvSpPr>
          <p:cNvPr id="7" name="Slide Number Placeholder 6"/>
          <p:cNvSpPr>
            <a:spLocks noGrp="1"/>
          </p:cNvSpPr>
          <p:nvPr>
            <p:ph type="sldNum" sz="quarter" idx="12"/>
          </p:nvPr>
        </p:nvSpPr>
        <p:spPr/>
        <p:txBody>
          <a:bodyPr/>
          <a:lstStyle/>
          <a:p>
            <a:fld id="{BBC0A77E-7566-44EB-8FB4-99B8190BFAE7}" type="slidenum">
              <a:rPr lang="en-US" smtClean="0"/>
              <a:t>‹#›</a:t>
            </a:fld>
            <a:endParaRPr lang="en-US"/>
          </a:p>
        </p:txBody>
      </p:sp>
    </p:spTree>
    <p:extLst>
      <p:ext uri="{BB962C8B-B14F-4D97-AF65-F5344CB8AC3E}">
        <p14:creationId xmlns:p14="http://schemas.microsoft.com/office/powerpoint/2010/main" val="2812915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B0DB1F-0CF6-4648-A8DB-3759957E0EF9}" type="datetime1">
              <a:rPr lang="en-US" smtClean="0"/>
              <a:t>12-Feb-21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by Nina Tsikhistavi-Khutsishvili, ICCN                                                 12 February, 2021</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C0A77E-7566-44EB-8FB4-99B8190BFAE7}" type="slidenum">
              <a:rPr lang="en-US" smtClean="0"/>
              <a:t>‹#›</a:t>
            </a:fld>
            <a:endParaRPr lang="en-US"/>
          </a:p>
        </p:txBody>
      </p:sp>
    </p:spTree>
    <p:extLst>
      <p:ext uri="{BB962C8B-B14F-4D97-AF65-F5344CB8AC3E}">
        <p14:creationId xmlns:p14="http://schemas.microsoft.com/office/powerpoint/2010/main" val="2649741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ninatsikhistavi@iccn.g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ccn.ge/" TargetMode="External"/><Relationship Id="rId2" Type="http://schemas.openxmlformats.org/officeDocument/2006/relationships/hyperlink" Target="mailto:ninatsikhistavi@iccn.ge"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14400"/>
            <a:ext cx="9144000" cy="2387600"/>
          </a:xfrm>
        </p:spPr>
        <p:txBody>
          <a:bodyPr>
            <a:normAutofit/>
          </a:bodyPr>
          <a:lstStyle/>
          <a:p>
            <a:r>
              <a:rPr lang="en-US" b="1" dirty="0"/>
              <a:t>Women </a:t>
            </a:r>
            <a:r>
              <a:rPr lang="en-US" b="1" dirty="0" err="1" smtClean="0"/>
              <a:t>Peacebuilders</a:t>
            </a:r>
            <a:r>
              <a:rPr lang="en-US" b="1" dirty="0" smtClean="0"/>
              <a:t> </a:t>
            </a:r>
            <a:br>
              <a:rPr lang="en-US" b="1" dirty="0" smtClean="0"/>
            </a:br>
            <a:r>
              <a:rPr lang="en-US" b="1" dirty="0" smtClean="0"/>
              <a:t>from </a:t>
            </a:r>
            <a:r>
              <a:rPr lang="en-US" b="1" dirty="0"/>
              <a:t>the South </a:t>
            </a:r>
            <a:r>
              <a:rPr lang="en-US" b="1" dirty="0" smtClean="0"/>
              <a:t>Caucasus</a:t>
            </a:r>
            <a:endParaRPr lang="en-US" dirty="0"/>
          </a:p>
        </p:txBody>
      </p:sp>
      <p:sp>
        <p:nvSpPr>
          <p:cNvPr id="3" name="Subtitle 2"/>
          <p:cNvSpPr>
            <a:spLocks noGrp="1"/>
          </p:cNvSpPr>
          <p:nvPr>
            <p:ph type="subTitle" idx="1"/>
          </p:nvPr>
        </p:nvSpPr>
        <p:spPr>
          <a:xfrm>
            <a:off x="1524000" y="3538330"/>
            <a:ext cx="9144000" cy="2452716"/>
          </a:xfrm>
        </p:spPr>
        <p:txBody>
          <a:bodyPr>
            <a:normAutofit/>
          </a:bodyPr>
          <a:lstStyle/>
          <a:p>
            <a:endParaRPr lang="en-US" dirty="0" smtClean="0">
              <a:solidFill>
                <a:schemeClr val="tx1">
                  <a:lumMod val="65000"/>
                  <a:lumOff val="35000"/>
                </a:schemeClr>
              </a:solidFill>
            </a:endParaRPr>
          </a:p>
          <a:p>
            <a:r>
              <a:rPr lang="en-US" dirty="0" smtClean="0">
                <a:solidFill>
                  <a:schemeClr val="tx1">
                    <a:lumMod val="65000"/>
                    <a:lumOff val="35000"/>
                  </a:schemeClr>
                </a:solidFill>
              </a:rPr>
              <a:t>Nina </a:t>
            </a:r>
            <a:r>
              <a:rPr lang="en-US" dirty="0" err="1" smtClean="0">
                <a:solidFill>
                  <a:schemeClr val="tx1">
                    <a:lumMod val="65000"/>
                    <a:lumOff val="35000"/>
                  </a:schemeClr>
                </a:solidFill>
              </a:rPr>
              <a:t>Tsikhistavi-Khutsishvili</a:t>
            </a:r>
            <a:r>
              <a:rPr lang="en-US" dirty="0" smtClean="0">
                <a:solidFill>
                  <a:schemeClr val="tx1">
                    <a:lumMod val="65000"/>
                    <a:lumOff val="35000"/>
                  </a:schemeClr>
                </a:solidFill>
              </a:rPr>
              <a:t>, Director, ICCN</a:t>
            </a:r>
          </a:p>
          <a:p>
            <a:r>
              <a:rPr lang="en-US" dirty="0" smtClean="0">
                <a:solidFill>
                  <a:schemeClr val="tx1">
                    <a:lumMod val="65000"/>
                    <a:lumOff val="35000"/>
                  </a:schemeClr>
                </a:solidFill>
              </a:rPr>
              <a:t>12 February, 2021	</a:t>
            </a:r>
            <a:endParaRPr lang="en-US" dirty="0" smtClean="0"/>
          </a:p>
          <a:p>
            <a:r>
              <a:rPr lang="en-US" u="sng" dirty="0" smtClean="0">
                <a:hlinkClick r:id="rId2"/>
              </a:rPr>
              <a:t>www.iccn.ge</a:t>
            </a:r>
            <a:r>
              <a:rPr lang="en-US" dirty="0" smtClean="0"/>
              <a:t>    			            </a:t>
            </a:r>
            <a:r>
              <a:rPr lang="en-US" u="sng" dirty="0" smtClean="0">
                <a:hlinkClick r:id="rId2"/>
              </a:rPr>
              <a:t>ninatsikhistavi@iccn.ge</a:t>
            </a:r>
            <a:r>
              <a:rPr lang="en-US" u="sng" dirty="0" smtClean="0"/>
              <a:t> </a:t>
            </a:r>
          </a:p>
          <a:p>
            <a:endParaRPr lang="en-US" b="1" dirty="0"/>
          </a:p>
          <a:p>
            <a:endParaRPr lang="en-US" b="1" dirty="0" smtClean="0"/>
          </a:p>
          <a:p>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9781" y="146649"/>
            <a:ext cx="3385938" cy="914400"/>
          </a:xfrm>
          <a:prstGeom prst="rect">
            <a:avLst/>
          </a:prstGeom>
        </p:spPr>
      </p:pic>
      <p:sp>
        <p:nvSpPr>
          <p:cNvPr id="4" name="Rectangle 3"/>
          <p:cNvSpPr/>
          <p:nvPr/>
        </p:nvSpPr>
        <p:spPr>
          <a:xfrm rot="19811103">
            <a:off x="-214151" y="1369011"/>
            <a:ext cx="6096000" cy="307777"/>
          </a:xfrm>
          <a:prstGeom prst="rect">
            <a:avLst/>
          </a:prstGeom>
        </p:spPr>
        <p:txBody>
          <a:bodyPr>
            <a:spAutoFit/>
          </a:bodyPr>
          <a:lstStyle/>
          <a:p>
            <a:r>
              <a:rPr lang="en-US" sz="1400" dirty="0">
                <a:solidFill>
                  <a:srgbClr val="0033CC"/>
                </a:solidFill>
              </a:rPr>
              <a:t>Webinar, organized by the Rotary Peace Fellowship Alumni Association (Europe) </a:t>
            </a:r>
          </a:p>
        </p:txBody>
      </p:sp>
    </p:spTree>
    <p:extLst>
      <p:ext uri="{BB962C8B-B14F-4D97-AF65-F5344CB8AC3E}">
        <p14:creationId xmlns:p14="http://schemas.microsoft.com/office/powerpoint/2010/main" val="30424772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0913" y="623917"/>
            <a:ext cx="8072887" cy="1092739"/>
          </a:xfrm>
        </p:spPr>
        <p:txBody>
          <a:bodyPr>
            <a:normAutofit/>
          </a:bodyPr>
          <a:lstStyle/>
          <a:p>
            <a:pPr algn="ctr"/>
            <a:r>
              <a:rPr lang="en-US" sz="3600" dirty="0" smtClean="0"/>
              <a:t>Challenges of </a:t>
            </a:r>
            <a:r>
              <a:rPr lang="en-US" sz="3600" dirty="0" err="1" smtClean="0"/>
              <a:t>Peacebuilders</a:t>
            </a:r>
            <a:r>
              <a:rPr lang="en-US" sz="3600" dirty="0" smtClean="0"/>
              <a:t>’ Work in SC</a:t>
            </a:r>
            <a:endParaRPr lang="en-US" sz="3600" dirty="0"/>
          </a:p>
        </p:txBody>
      </p:sp>
      <p:sp>
        <p:nvSpPr>
          <p:cNvPr id="3" name="Content Placeholder 2"/>
          <p:cNvSpPr>
            <a:spLocks noGrp="1"/>
          </p:cNvSpPr>
          <p:nvPr>
            <p:ph idx="1"/>
          </p:nvPr>
        </p:nvSpPr>
        <p:spPr>
          <a:xfrm>
            <a:off x="838200" y="2060347"/>
            <a:ext cx="10515600" cy="4632835"/>
          </a:xfrm>
        </p:spPr>
        <p:txBody>
          <a:bodyPr>
            <a:normAutofit fontScale="62500" lnSpcReduction="20000"/>
          </a:bodyPr>
          <a:lstStyle/>
          <a:p>
            <a:pPr algn="just"/>
            <a:r>
              <a:rPr lang="en-US" sz="3300" dirty="0">
                <a:solidFill>
                  <a:srgbClr val="FF0000"/>
                </a:solidFill>
              </a:rPr>
              <a:t>Visibility</a:t>
            </a:r>
          </a:p>
          <a:p>
            <a:pPr lvl="1" algn="just"/>
            <a:r>
              <a:rPr lang="en-US" dirty="0" smtClean="0"/>
              <a:t>All </a:t>
            </a:r>
            <a:r>
              <a:rPr lang="en-US" dirty="0"/>
              <a:t>the people working on </a:t>
            </a:r>
            <a:r>
              <a:rPr lang="en-US" dirty="0" smtClean="0"/>
              <a:t>Track 2 of </a:t>
            </a:r>
            <a:r>
              <a:rPr lang="en-US" dirty="0"/>
              <a:t>Confidence Building Measures (CBM) </a:t>
            </a:r>
            <a:r>
              <a:rPr lang="en-US" dirty="0" smtClean="0"/>
              <a:t>remain </a:t>
            </a:r>
            <a:r>
              <a:rPr lang="en-US" dirty="0"/>
              <a:t>invisible and </a:t>
            </a:r>
            <a:r>
              <a:rPr lang="en-US" dirty="0" smtClean="0"/>
              <a:t>non influential for the past 30 years. </a:t>
            </a:r>
            <a:r>
              <a:rPr lang="en-US" dirty="0"/>
              <a:t>The </a:t>
            </a:r>
            <a:r>
              <a:rPr lang="en-US" dirty="0" err="1"/>
              <a:t>peacebuilders</a:t>
            </a:r>
            <a:r>
              <a:rPr lang="en-US" dirty="0"/>
              <a:t> are facing threats instead</a:t>
            </a:r>
            <a:r>
              <a:rPr lang="en-US" dirty="0" smtClean="0"/>
              <a:t>. </a:t>
            </a:r>
            <a:r>
              <a:rPr lang="en-US" dirty="0"/>
              <a:t>Chatham House </a:t>
            </a:r>
            <a:r>
              <a:rPr lang="en-US" dirty="0" smtClean="0"/>
              <a:t>Rule </a:t>
            </a:r>
            <a:r>
              <a:rPr lang="en-US" dirty="0"/>
              <a:t>applied at the meetings </a:t>
            </a:r>
            <a:r>
              <a:rPr lang="en-US" dirty="0" smtClean="0"/>
              <a:t>is </a:t>
            </a:r>
            <a:r>
              <a:rPr lang="en-US" dirty="0"/>
              <a:t>hardly helpful to hide </a:t>
            </a:r>
            <a:r>
              <a:rPr lang="en-US" dirty="0" smtClean="0"/>
              <a:t>5Ws – who, what, when, where, why …</a:t>
            </a:r>
          </a:p>
          <a:p>
            <a:pPr algn="just"/>
            <a:r>
              <a:rPr lang="en-US" sz="3400" dirty="0">
                <a:solidFill>
                  <a:srgbClr val="FF0000"/>
                </a:solidFill>
              </a:rPr>
              <a:t>Recognition</a:t>
            </a:r>
          </a:p>
          <a:p>
            <a:pPr lvl="1" algn="just"/>
            <a:r>
              <a:rPr lang="en-US" dirty="0"/>
              <a:t>The CS representative national women’s resources are rarely considered as an essential part of the conflict resolution. Inclusive dialogues do not take place in the South Caucasus and local </a:t>
            </a:r>
            <a:r>
              <a:rPr lang="en-US" dirty="0" err="1"/>
              <a:t>peacebuilders</a:t>
            </a:r>
            <a:r>
              <a:rPr lang="en-US" dirty="0"/>
              <a:t> are not seen as partners to a peace process; </a:t>
            </a:r>
            <a:endParaRPr lang="en-US" dirty="0" smtClean="0"/>
          </a:p>
          <a:p>
            <a:pPr lvl="1" algn="just"/>
            <a:r>
              <a:rPr lang="en-US" dirty="0" smtClean="0"/>
              <a:t>CSOs </a:t>
            </a:r>
            <a:r>
              <a:rPr lang="en-US" dirty="0"/>
              <a:t>of South </a:t>
            </a:r>
            <a:r>
              <a:rPr lang="en-US" dirty="0" smtClean="0"/>
              <a:t>Caucasus, along with national </a:t>
            </a:r>
            <a:r>
              <a:rPr lang="en-US" dirty="0"/>
              <a:t>experts </a:t>
            </a:r>
            <a:r>
              <a:rPr lang="en-US" dirty="0" smtClean="0"/>
              <a:t>are </a:t>
            </a:r>
            <a:r>
              <a:rPr lang="en-US" b="1" dirty="0"/>
              <a:t>distanced</a:t>
            </a:r>
            <a:r>
              <a:rPr lang="en-US" dirty="0"/>
              <a:t> from the peace </a:t>
            </a:r>
            <a:r>
              <a:rPr lang="en-US" dirty="0" smtClean="0"/>
              <a:t>negotiations. The </a:t>
            </a:r>
            <a:r>
              <a:rPr lang="en-US" dirty="0"/>
              <a:t>main root of this </a:t>
            </a:r>
            <a:r>
              <a:rPr lang="en-US" dirty="0" smtClean="0"/>
              <a:t>kind of a division can be found in the following: </a:t>
            </a:r>
          </a:p>
          <a:p>
            <a:pPr lvl="2" algn="just"/>
            <a:r>
              <a:rPr lang="en-US" dirty="0" smtClean="0"/>
              <a:t>the </a:t>
            </a:r>
            <a:r>
              <a:rPr lang="en-US" dirty="0"/>
              <a:t>peace processes in South Caucasus are informally divided and separated into two general levels: </a:t>
            </a:r>
            <a:endParaRPr lang="en-US" dirty="0" smtClean="0"/>
          </a:p>
          <a:p>
            <a:pPr lvl="3" algn="just"/>
            <a:r>
              <a:rPr lang="en-US" dirty="0" smtClean="0"/>
              <a:t>a </a:t>
            </a:r>
            <a:r>
              <a:rPr lang="en-US" dirty="0"/>
              <a:t>very low level – grassroots (track 2, etc.), where the activities of national non-state actors are ‘tolerated’ but never legitimized; and </a:t>
            </a:r>
            <a:endParaRPr lang="en-US" dirty="0" smtClean="0"/>
          </a:p>
          <a:p>
            <a:pPr lvl="3" algn="just"/>
            <a:r>
              <a:rPr lang="en-US" dirty="0" smtClean="0"/>
              <a:t>a </a:t>
            </a:r>
            <a:r>
              <a:rPr lang="en-US" dirty="0"/>
              <a:t>very high, </a:t>
            </a:r>
            <a:r>
              <a:rPr lang="en-US" dirty="0" smtClean="0"/>
              <a:t>state-officials’ </a:t>
            </a:r>
            <a:r>
              <a:rPr lang="en-US" dirty="0"/>
              <a:t>lead level – track 1 negotiations, publicly considered as an elite and closed </a:t>
            </a:r>
            <a:r>
              <a:rPr lang="en-US" dirty="0" smtClean="0"/>
              <a:t>format </a:t>
            </a:r>
            <a:r>
              <a:rPr lang="en-US" dirty="0"/>
              <a:t>with </a:t>
            </a:r>
            <a:r>
              <a:rPr lang="en-US" dirty="0" smtClean="0"/>
              <a:t>involvement  of an international mediation (</a:t>
            </a:r>
            <a:r>
              <a:rPr lang="en-US" dirty="0"/>
              <a:t>e.g. the GID, the Minsk Group). </a:t>
            </a:r>
          </a:p>
          <a:p>
            <a:pPr algn="just"/>
            <a:r>
              <a:rPr lang="en-US" sz="3300" dirty="0" smtClean="0">
                <a:solidFill>
                  <a:srgbClr val="FF0000"/>
                </a:solidFill>
              </a:rPr>
              <a:t>Legitimation</a:t>
            </a:r>
            <a:endParaRPr lang="en-US" dirty="0" smtClean="0">
              <a:solidFill>
                <a:srgbClr val="FF0000"/>
              </a:solidFill>
            </a:endParaRPr>
          </a:p>
          <a:p>
            <a:pPr lvl="1" algn="just"/>
            <a:r>
              <a:rPr lang="en-US" dirty="0"/>
              <a:t>T</a:t>
            </a:r>
            <a:r>
              <a:rPr lang="en-US" dirty="0" smtClean="0"/>
              <a:t>he absence of national </a:t>
            </a:r>
            <a:r>
              <a:rPr lang="en-US" dirty="0" err="1" smtClean="0"/>
              <a:t>peacebuilders</a:t>
            </a:r>
            <a:r>
              <a:rPr lang="en-US" dirty="0" smtClean="0"/>
              <a:t> in peace negotiations is mot saddening anybody among relevant stakeholders – all work can </a:t>
            </a:r>
            <a:r>
              <a:rPr lang="en-US" dirty="0"/>
              <a:t>largely </a:t>
            </a:r>
            <a:r>
              <a:rPr lang="en-US" dirty="0" smtClean="0"/>
              <a:t>be managed and replaced by Member </a:t>
            </a:r>
            <a:r>
              <a:rPr lang="en-US" dirty="0" err="1" smtClean="0"/>
              <a:t>Satates</a:t>
            </a:r>
            <a:r>
              <a:rPr lang="en-US" dirty="0" smtClean="0"/>
              <a:t> and Participating States alone. </a:t>
            </a:r>
            <a:endParaRPr lang="en-US" dirty="0"/>
          </a:p>
          <a:p>
            <a:pPr lvl="1" algn="just"/>
            <a:r>
              <a:rPr lang="en-US" dirty="0" smtClean="0"/>
              <a:t>National mediators are “downgraded” </a:t>
            </a:r>
            <a:r>
              <a:rPr lang="en-US" dirty="0"/>
              <a:t>to a Track 2, where the activities of national non-state actors are </a:t>
            </a:r>
            <a:r>
              <a:rPr lang="en-US" dirty="0" smtClean="0"/>
              <a:t>merely permitted. </a:t>
            </a:r>
            <a:endParaRPr lang="en-US" dirty="0"/>
          </a:p>
        </p:txBody>
      </p:sp>
      <p:sp>
        <p:nvSpPr>
          <p:cNvPr id="4" name="Rectangle 3"/>
          <p:cNvSpPr/>
          <p:nvPr/>
        </p:nvSpPr>
        <p:spPr>
          <a:xfrm rot="20262356">
            <a:off x="-101912" y="985620"/>
            <a:ext cx="4923399" cy="369332"/>
          </a:xfrm>
          <a:prstGeom prst="rect">
            <a:avLst/>
          </a:prstGeom>
        </p:spPr>
        <p:txBody>
          <a:bodyPr wrap="none">
            <a:spAutoFit/>
          </a:bodyPr>
          <a:lstStyle/>
          <a:p>
            <a:r>
              <a:rPr lang="en-US" dirty="0" smtClean="0">
                <a:solidFill>
                  <a:srgbClr val="0033CC"/>
                </a:solidFill>
              </a:rPr>
              <a:t>Hey, women </a:t>
            </a:r>
            <a:r>
              <a:rPr lang="en-US" dirty="0" err="1" smtClean="0">
                <a:solidFill>
                  <a:srgbClr val="0033CC"/>
                </a:solidFill>
              </a:rPr>
              <a:t>peacebuilders</a:t>
            </a:r>
            <a:r>
              <a:rPr lang="en-US" dirty="0" smtClean="0">
                <a:solidFill>
                  <a:srgbClr val="0033CC"/>
                </a:solidFill>
              </a:rPr>
              <a:t>, is anybody left there?</a:t>
            </a:r>
            <a:endParaRPr lang="en-US" dirty="0">
              <a:solidFill>
                <a:srgbClr val="0033CC"/>
              </a:solidFill>
            </a:endParaRPr>
          </a:p>
        </p:txBody>
      </p:sp>
      <p:sp>
        <p:nvSpPr>
          <p:cNvPr id="5" name="Footer Placeholder 4"/>
          <p:cNvSpPr>
            <a:spLocks noGrp="1"/>
          </p:cNvSpPr>
          <p:nvPr>
            <p:ph type="ftr" sz="quarter" idx="11"/>
          </p:nvPr>
        </p:nvSpPr>
        <p:spPr/>
        <p:txBody>
          <a:bodyPr/>
          <a:lstStyle/>
          <a:p>
            <a:r>
              <a:rPr lang="en-US" smtClean="0"/>
              <a:t>by Nina Tsikhistavi-Khutsishvili, ICCN                                                 12 February, 2021</a:t>
            </a: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0446" y="6475535"/>
            <a:ext cx="1306970" cy="352958"/>
          </a:xfrm>
          <a:prstGeom prst="rect">
            <a:avLst/>
          </a:prstGeom>
        </p:spPr>
      </p:pic>
    </p:spTree>
    <p:extLst>
      <p:ext uri="{BB962C8B-B14F-4D97-AF65-F5344CB8AC3E}">
        <p14:creationId xmlns:p14="http://schemas.microsoft.com/office/powerpoint/2010/main" val="39198371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0177" y="934445"/>
            <a:ext cx="10515600" cy="2199646"/>
          </a:xfrm>
        </p:spPr>
        <p:txBody>
          <a:bodyPr>
            <a:normAutofit fontScale="90000"/>
          </a:bodyPr>
          <a:lstStyle/>
          <a:p>
            <a:pPr algn="ctr"/>
            <a:r>
              <a:rPr lang="en-US" dirty="0" smtClean="0"/>
              <a:t>Network of Women Mediators of South Caucasus</a:t>
            </a:r>
            <a:br>
              <a:rPr lang="en-US" dirty="0" smtClean="0"/>
            </a:br>
            <a:r>
              <a:rPr lang="en-US" dirty="0" smtClean="0"/>
              <a:t>(NWMSC)</a:t>
            </a:r>
            <a:r>
              <a:rPr lang="en-US" dirty="0"/>
              <a:t/>
            </a:r>
            <a:br>
              <a:rPr lang="en-US" dirty="0"/>
            </a:br>
            <a:endParaRPr lang="en-US" dirty="0"/>
          </a:p>
        </p:txBody>
      </p:sp>
      <p:sp>
        <p:nvSpPr>
          <p:cNvPr id="3" name="Content Placeholder 2"/>
          <p:cNvSpPr>
            <a:spLocks noGrp="1"/>
          </p:cNvSpPr>
          <p:nvPr>
            <p:ph idx="1"/>
          </p:nvPr>
        </p:nvSpPr>
        <p:spPr>
          <a:xfrm>
            <a:off x="1004162" y="3184865"/>
            <a:ext cx="10515600" cy="2508569"/>
          </a:xfrm>
        </p:spPr>
        <p:txBody>
          <a:bodyPr>
            <a:normAutofit/>
          </a:bodyPr>
          <a:lstStyle/>
          <a:p>
            <a:pPr marL="0" indent="0" algn="just">
              <a:buNone/>
            </a:pPr>
            <a:r>
              <a:rPr lang="en-US" dirty="0" smtClean="0"/>
              <a:t>Frustrations caused by nonparticipation and exclusion forced us to establish the Network of Women Mediators of South Caucasus in 2017. </a:t>
            </a:r>
          </a:p>
          <a:p>
            <a:pPr marL="0" indent="0" algn="just">
              <a:buNone/>
            </a:pPr>
            <a:endParaRPr lang="en-US" dirty="0" smtClean="0"/>
          </a:p>
          <a:p>
            <a:pPr marL="0" indent="0" algn="just">
              <a:buNone/>
            </a:pPr>
            <a:r>
              <a:rPr lang="en-US" dirty="0" smtClean="0"/>
              <a:t>However, we are really struggling with operationalizing it in the absence of adequate funding and political support.</a:t>
            </a:r>
            <a:endParaRPr lang="en-US" dirty="0"/>
          </a:p>
        </p:txBody>
      </p:sp>
      <p:pic>
        <p:nvPicPr>
          <p:cNvPr id="4" name="Picture 3"/>
          <p:cNvPicPr>
            <a:picLocks noChangeAspect="1"/>
          </p:cNvPicPr>
          <p:nvPr/>
        </p:nvPicPr>
        <p:blipFill>
          <a:blip r:embed="rId2"/>
          <a:stretch>
            <a:fillRect/>
          </a:stretch>
        </p:blipFill>
        <p:spPr>
          <a:xfrm>
            <a:off x="4699688" y="168755"/>
            <a:ext cx="2809875" cy="628650"/>
          </a:xfrm>
          <a:prstGeom prst="rect">
            <a:avLst/>
          </a:prstGeom>
        </p:spPr>
      </p:pic>
      <p:sp>
        <p:nvSpPr>
          <p:cNvPr id="5" name="Rectangle 4"/>
          <p:cNvSpPr/>
          <p:nvPr/>
        </p:nvSpPr>
        <p:spPr>
          <a:xfrm rot="19404994">
            <a:off x="95640" y="705883"/>
            <a:ext cx="1437719" cy="369332"/>
          </a:xfrm>
          <a:prstGeom prst="rect">
            <a:avLst/>
          </a:prstGeom>
        </p:spPr>
        <p:txBody>
          <a:bodyPr wrap="square">
            <a:spAutoFit/>
          </a:bodyPr>
          <a:lstStyle/>
          <a:p>
            <a:r>
              <a:rPr lang="en-US" dirty="0" smtClean="0">
                <a:solidFill>
                  <a:srgbClr val="0033CC"/>
                </a:solidFill>
              </a:rPr>
              <a:t>N W M S C </a:t>
            </a:r>
            <a:endParaRPr lang="en-US" dirty="0">
              <a:solidFill>
                <a:srgbClr val="0033CC"/>
              </a:solidFill>
            </a:endParaRPr>
          </a:p>
        </p:txBody>
      </p:sp>
      <p:sp>
        <p:nvSpPr>
          <p:cNvPr id="6" name="Footer Placeholder 5"/>
          <p:cNvSpPr>
            <a:spLocks noGrp="1"/>
          </p:cNvSpPr>
          <p:nvPr>
            <p:ph type="ftr" sz="quarter" idx="11"/>
          </p:nvPr>
        </p:nvSpPr>
        <p:spPr/>
        <p:txBody>
          <a:bodyPr/>
          <a:lstStyle/>
          <a:p>
            <a:r>
              <a:rPr lang="en-US" smtClean="0"/>
              <a:t>by Nina Tsikhistavi-Khutsishvili, ICCN                                                 12 February, 2021</a:t>
            </a:r>
            <a:endParaRPr lang="en-US"/>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60446" y="6475535"/>
            <a:ext cx="1306970" cy="352958"/>
          </a:xfrm>
          <a:prstGeom prst="rect">
            <a:avLst/>
          </a:prstGeom>
        </p:spPr>
      </p:pic>
    </p:spTree>
    <p:extLst>
      <p:ext uri="{BB962C8B-B14F-4D97-AF65-F5344CB8AC3E}">
        <p14:creationId xmlns:p14="http://schemas.microsoft.com/office/powerpoint/2010/main" val="26628796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6449" y="382378"/>
            <a:ext cx="6778925" cy="1325563"/>
          </a:xfrm>
        </p:spPr>
        <p:txBody>
          <a:bodyPr/>
          <a:lstStyle/>
          <a:p>
            <a:pPr algn="ctr"/>
            <a:r>
              <a:rPr lang="en-US" dirty="0" smtClean="0"/>
              <a:t>N W M S C aims:</a:t>
            </a:r>
            <a:endParaRPr lang="en-US" dirty="0"/>
          </a:p>
        </p:txBody>
      </p:sp>
      <p:sp>
        <p:nvSpPr>
          <p:cNvPr id="3" name="Content Placeholder 2"/>
          <p:cNvSpPr>
            <a:spLocks noGrp="1"/>
          </p:cNvSpPr>
          <p:nvPr>
            <p:ph idx="1"/>
          </p:nvPr>
        </p:nvSpPr>
        <p:spPr>
          <a:xfrm>
            <a:off x="838200" y="1825625"/>
            <a:ext cx="10515600" cy="3626269"/>
          </a:xfrm>
        </p:spPr>
        <p:txBody>
          <a:bodyPr>
            <a:normAutofit fontScale="77500" lnSpcReduction="20000"/>
          </a:bodyPr>
          <a:lstStyle/>
          <a:p>
            <a:pPr algn="just"/>
            <a:r>
              <a:rPr lang="en-US" dirty="0" smtClean="0"/>
              <a:t>To establish </a:t>
            </a:r>
            <a:r>
              <a:rPr lang="en-US" dirty="0"/>
              <a:t>a </a:t>
            </a:r>
            <a:r>
              <a:rPr lang="en-US" b="1" dirty="0"/>
              <a:t>Continuous Dialogue</a:t>
            </a:r>
            <a:r>
              <a:rPr lang="en-US" dirty="0"/>
              <a:t>, </a:t>
            </a:r>
            <a:r>
              <a:rPr lang="en-US" dirty="0" smtClean="0"/>
              <a:t>build </a:t>
            </a:r>
            <a:r>
              <a:rPr lang="en-US" dirty="0"/>
              <a:t>trust and strengthen cooperation across conflict lines, conflict </a:t>
            </a:r>
            <a:r>
              <a:rPr lang="en-US" dirty="0" smtClean="0"/>
              <a:t>regions, </a:t>
            </a:r>
            <a:r>
              <a:rPr lang="en-US" dirty="0"/>
              <a:t>and form synergies between the grassroots CSOs and the </a:t>
            </a:r>
            <a:r>
              <a:rPr lang="en-US" dirty="0" smtClean="0"/>
              <a:t>top-level </a:t>
            </a:r>
            <a:r>
              <a:rPr lang="en-US" dirty="0"/>
              <a:t>actors involved </a:t>
            </a:r>
            <a:r>
              <a:rPr lang="en-US" dirty="0" smtClean="0"/>
              <a:t>in all the established formats of Track 1 Negotiations; </a:t>
            </a:r>
          </a:p>
          <a:p>
            <a:pPr lvl="0" algn="just"/>
            <a:r>
              <a:rPr lang="en-US" dirty="0"/>
              <a:t>T</a:t>
            </a:r>
            <a:r>
              <a:rPr lang="en-US" dirty="0" smtClean="0"/>
              <a:t>o</a:t>
            </a:r>
            <a:r>
              <a:rPr lang="en-US" b="1" dirty="0" smtClean="0"/>
              <a:t> create a space</a:t>
            </a:r>
            <a:r>
              <a:rPr lang="en-US" dirty="0" smtClean="0"/>
              <a:t> for a dialogue between the stakeholders of the Track 1 and CSOs during the lifecycle of formal negotiations, in order to exchange contextual experiences, identifying common peacebuilding challenges, derive common lessons learned, receive inputs/ ideas from other contexts;</a:t>
            </a:r>
          </a:p>
          <a:p>
            <a:pPr lvl="0" algn="just"/>
            <a:r>
              <a:rPr lang="en-US" dirty="0"/>
              <a:t>T</a:t>
            </a:r>
            <a:r>
              <a:rPr lang="en-US" dirty="0" smtClean="0"/>
              <a:t>o</a:t>
            </a:r>
            <a:r>
              <a:rPr lang="en-US" b="1" dirty="0" smtClean="0"/>
              <a:t> better connect civil society</a:t>
            </a:r>
            <a:r>
              <a:rPr lang="en-US" dirty="0" smtClean="0"/>
              <a:t> actors in the conflict-affected regions with various stakeholders, including the UNRGID/ UNOG, OSCE and the EUSR for South Caucasus and the crisis in Georgia, and explore possibilities of a more systematic cooperation along the conflict cycle (i.e. conflict prevention, early warning early response, conflict resolution, transformation, mediation and post-conflict rehabilitation/Dealing with the Past).</a:t>
            </a:r>
          </a:p>
          <a:p>
            <a:pPr marL="0" indent="0" algn="just">
              <a:buNone/>
            </a:pPr>
            <a:endParaRPr lang="en-US" dirty="0" smtClean="0"/>
          </a:p>
          <a:p>
            <a:pPr marL="0" indent="0" algn="just">
              <a:buNone/>
            </a:pPr>
            <a:endParaRPr lang="en-US" dirty="0"/>
          </a:p>
        </p:txBody>
      </p:sp>
      <p:sp>
        <p:nvSpPr>
          <p:cNvPr id="4" name="Rectangle 3"/>
          <p:cNvSpPr/>
          <p:nvPr/>
        </p:nvSpPr>
        <p:spPr>
          <a:xfrm rot="19404994">
            <a:off x="95640" y="705883"/>
            <a:ext cx="1437719" cy="369332"/>
          </a:xfrm>
          <a:prstGeom prst="rect">
            <a:avLst/>
          </a:prstGeom>
        </p:spPr>
        <p:txBody>
          <a:bodyPr wrap="square">
            <a:spAutoFit/>
          </a:bodyPr>
          <a:lstStyle/>
          <a:p>
            <a:r>
              <a:rPr lang="en-US" dirty="0" smtClean="0">
                <a:solidFill>
                  <a:srgbClr val="0033CC"/>
                </a:solidFill>
              </a:rPr>
              <a:t>N W M S C </a:t>
            </a:r>
            <a:endParaRPr lang="en-US" dirty="0">
              <a:solidFill>
                <a:srgbClr val="0033CC"/>
              </a:solidFill>
            </a:endParaRPr>
          </a:p>
        </p:txBody>
      </p:sp>
      <p:sp>
        <p:nvSpPr>
          <p:cNvPr id="5" name="Footer Placeholder 4"/>
          <p:cNvSpPr>
            <a:spLocks noGrp="1"/>
          </p:cNvSpPr>
          <p:nvPr>
            <p:ph type="ftr" sz="quarter" idx="11"/>
          </p:nvPr>
        </p:nvSpPr>
        <p:spPr/>
        <p:txBody>
          <a:bodyPr/>
          <a:lstStyle/>
          <a:p>
            <a:r>
              <a:rPr lang="en-US" smtClean="0"/>
              <a:t>by Nina Tsikhistavi-Khutsishvili, ICCN                                                 12 February, 2021</a:t>
            </a: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0446" y="6475535"/>
            <a:ext cx="1306970" cy="352958"/>
          </a:xfrm>
          <a:prstGeom prst="rect">
            <a:avLst/>
          </a:prstGeom>
        </p:spPr>
      </p:pic>
    </p:spTree>
    <p:extLst>
      <p:ext uri="{BB962C8B-B14F-4D97-AF65-F5344CB8AC3E}">
        <p14:creationId xmlns:p14="http://schemas.microsoft.com/office/powerpoint/2010/main" val="30806877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4354" y="287488"/>
            <a:ext cx="6323163" cy="1325563"/>
          </a:xfrm>
        </p:spPr>
        <p:txBody>
          <a:bodyPr/>
          <a:lstStyle/>
          <a:p>
            <a:pPr algn="ctr"/>
            <a:r>
              <a:rPr lang="en-US" dirty="0" smtClean="0"/>
              <a:t>RECOMMENDATION</a:t>
            </a:r>
            <a:endParaRPr lang="en-US" dirty="0"/>
          </a:p>
        </p:txBody>
      </p:sp>
      <p:sp>
        <p:nvSpPr>
          <p:cNvPr id="3" name="Content Placeholder 2"/>
          <p:cNvSpPr>
            <a:spLocks noGrp="1"/>
          </p:cNvSpPr>
          <p:nvPr>
            <p:ph idx="1"/>
          </p:nvPr>
        </p:nvSpPr>
        <p:spPr>
          <a:xfrm>
            <a:off x="993476" y="2136176"/>
            <a:ext cx="10515600" cy="1599062"/>
          </a:xfrm>
        </p:spPr>
        <p:txBody>
          <a:bodyPr>
            <a:normAutofit/>
          </a:bodyPr>
          <a:lstStyle/>
          <a:p>
            <a:pPr marL="0" indent="0" algn="ctr">
              <a:buNone/>
            </a:pPr>
            <a:r>
              <a:rPr lang="en-US" dirty="0"/>
              <a:t>E</a:t>
            </a:r>
            <a:r>
              <a:rPr lang="en-US" dirty="0" smtClean="0"/>
              <a:t>stablished peace process shall guarantee inclusive and meaningful negotiations and dialogues, where national Civil Societies are engaged and participate before, during, and after a conflict.</a:t>
            </a:r>
            <a:endParaRPr lang="en-US" dirty="0"/>
          </a:p>
        </p:txBody>
      </p:sp>
      <p:sp>
        <p:nvSpPr>
          <p:cNvPr id="4" name="Rectangle 3"/>
          <p:cNvSpPr/>
          <p:nvPr/>
        </p:nvSpPr>
        <p:spPr>
          <a:xfrm rot="19177782">
            <a:off x="503208" y="1113609"/>
            <a:ext cx="2239992" cy="369332"/>
          </a:xfrm>
          <a:prstGeom prst="rect">
            <a:avLst/>
          </a:prstGeom>
        </p:spPr>
        <p:txBody>
          <a:bodyPr wrap="square">
            <a:spAutoFit/>
          </a:bodyPr>
          <a:lstStyle/>
          <a:p>
            <a:pPr fontAlgn="t"/>
            <a:r>
              <a:rPr lang="en-US" dirty="0" smtClean="0">
                <a:solidFill>
                  <a:srgbClr val="0033CC"/>
                </a:solidFill>
                <a:latin typeface="Google Sans"/>
              </a:rPr>
              <a:t>last </a:t>
            </a:r>
            <a:r>
              <a:rPr lang="en-US" dirty="0">
                <a:solidFill>
                  <a:srgbClr val="0033CC"/>
                </a:solidFill>
                <a:latin typeface="Google Sans"/>
              </a:rPr>
              <a:t>but not </a:t>
            </a:r>
            <a:r>
              <a:rPr lang="en-US" dirty="0" smtClean="0">
                <a:solidFill>
                  <a:srgbClr val="0033CC"/>
                </a:solidFill>
                <a:latin typeface="Google Sans"/>
              </a:rPr>
              <a:t>least</a:t>
            </a:r>
            <a:endParaRPr lang="en-US" dirty="0">
              <a:solidFill>
                <a:srgbClr val="0033CC"/>
              </a:solidFill>
              <a:latin typeface="Google Sans"/>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49241" y="6368517"/>
            <a:ext cx="1306970" cy="352958"/>
          </a:xfrm>
          <a:prstGeom prst="rect">
            <a:avLst/>
          </a:prstGeom>
        </p:spPr>
      </p:pic>
      <p:sp>
        <p:nvSpPr>
          <p:cNvPr id="6" name="Footer Placeholder 5"/>
          <p:cNvSpPr>
            <a:spLocks noGrp="1"/>
          </p:cNvSpPr>
          <p:nvPr>
            <p:ph type="ftr" sz="quarter" idx="11"/>
          </p:nvPr>
        </p:nvSpPr>
        <p:spPr/>
        <p:txBody>
          <a:bodyPr/>
          <a:lstStyle/>
          <a:p>
            <a:r>
              <a:rPr lang="en-US" smtClean="0"/>
              <a:t>by Nina Tsikhistavi-Khutsishvili, ICCN                                                 12 February, 2021</a:t>
            </a:r>
            <a:endParaRPr lang="en-US"/>
          </a:p>
        </p:txBody>
      </p:sp>
    </p:spTree>
    <p:extLst>
      <p:ext uri="{BB962C8B-B14F-4D97-AF65-F5344CB8AC3E}">
        <p14:creationId xmlns:p14="http://schemas.microsoft.com/office/powerpoint/2010/main" val="35890017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705" y="1842878"/>
            <a:ext cx="10515600" cy="4351338"/>
          </a:xfrm>
        </p:spPr>
        <p:txBody>
          <a:bodyPr/>
          <a:lstStyle/>
          <a:p>
            <a:pPr marL="0" indent="0" algn="ctr">
              <a:buNone/>
            </a:pPr>
            <a:endParaRPr lang="en-US" dirty="0"/>
          </a:p>
          <a:p>
            <a:pPr marL="0" indent="0" algn="ctr">
              <a:buNone/>
            </a:pPr>
            <a:r>
              <a:rPr lang="en-US" dirty="0" smtClean="0">
                <a:hlinkClick r:id="rId2"/>
              </a:rPr>
              <a:t>ninatsikhistavi@iccn.ge</a:t>
            </a:r>
            <a:r>
              <a:rPr lang="en-US" dirty="0" smtClean="0"/>
              <a:t> </a:t>
            </a:r>
          </a:p>
          <a:p>
            <a:pPr marL="0" indent="0" algn="ctr">
              <a:buNone/>
            </a:pPr>
            <a:endParaRPr lang="en-US" dirty="0"/>
          </a:p>
          <a:p>
            <a:pPr marL="0" indent="0" algn="ctr">
              <a:buNone/>
            </a:pPr>
            <a:endParaRPr lang="en-US" dirty="0" smtClean="0"/>
          </a:p>
          <a:p>
            <a:pPr marL="0" indent="0" algn="ctr">
              <a:buNone/>
            </a:pPr>
            <a:r>
              <a:rPr lang="en-US" dirty="0" smtClean="0">
                <a:hlinkClick r:id="rId3"/>
              </a:rPr>
              <a:t>www.iccn.ge</a:t>
            </a:r>
            <a:endParaRPr lang="en-US" dirty="0" smtClean="0"/>
          </a:p>
          <a:p>
            <a:pPr marL="0" indent="0" algn="ctr">
              <a:buNone/>
            </a:pPr>
            <a:r>
              <a:rPr lang="en-US" dirty="0" smtClean="0"/>
              <a:t> </a:t>
            </a:r>
            <a:endParaRPr lang="en-US"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07234" y="103517"/>
            <a:ext cx="3385938" cy="914400"/>
          </a:xfrm>
          <a:prstGeom prst="rect">
            <a:avLst/>
          </a:prstGeom>
        </p:spPr>
      </p:pic>
      <p:sp>
        <p:nvSpPr>
          <p:cNvPr id="2" name="Rectangle 1"/>
          <p:cNvSpPr/>
          <p:nvPr/>
        </p:nvSpPr>
        <p:spPr>
          <a:xfrm rot="19274623">
            <a:off x="289969" y="833250"/>
            <a:ext cx="1785508" cy="369332"/>
          </a:xfrm>
          <a:prstGeom prst="rect">
            <a:avLst/>
          </a:prstGeom>
        </p:spPr>
        <p:txBody>
          <a:bodyPr wrap="square">
            <a:spAutoFit/>
          </a:bodyPr>
          <a:lstStyle/>
          <a:p>
            <a:pPr algn="ctr"/>
            <a:r>
              <a:rPr lang="en-US" dirty="0" smtClean="0">
                <a:solidFill>
                  <a:srgbClr val="0033CC"/>
                </a:solidFill>
              </a:rPr>
              <a:t>thank </a:t>
            </a:r>
            <a:r>
              <a:rPr lang="en-US" dirty="0">
                <a:solidFill>
                  <a:srgbClr val="0033CC"/>
                </a:solidFill>
              </a:rPr>
              <a:t>you </a:t>
            </a:r>
            <a:r>
              <a:rPr lang="en-US" dirty="0">
                <a:solidFill>
                  <a:srgbClr val="0033CC"/>
                </a:solidFill>
                <a:sym typeface="Wingdings" panose="05000000000000000000" pitchFamily="2" charset="2"/>
              </a:rPr>
              <a:t></a:t>
            </a:r>
            <a:endParaRPr lang="en-US" dirty="0">
              <a:solidFill>
                <a:srgbClr val="0033CC"/>
              </a:solidFill>
            </a:endParaRPr>
          </a:p>
        </p:txBody>
      </p:sp>
      <p:sp>
        <p:nvSpPr>
          <p:cNvPr id="5" name="Footer Placeholder 4"/>
          <p:cNvSpPr>
            <a:spLocks noGrp="1"/>
          </p:cNvSpPr>
          <p:nvPr>
            <p:ph type="ftr" sz="quarter" idx="11"/>
          </p:nvPr>
        </p:nvSpPr>
        <p:spPr/>
        <p:txBody>
          <a:bodyPr/>
          <a:lstStyle/>
          <a:p>
            <a:r>
              <a:rPr lang="en-US" smtClean="0"/>
              <a:t>by Nina Tsikhistavi-Khutsishvili, ICCN                                                 12 February, 2021</a:t>
            </a:r>
            <a:endParaRPr lang="en-US"/>
          </a:p>
        </p:txBody>
      </p:sp>
    </p:spTree>
    <p:extLst>
      <p:ext uri="{BB962C8B-B14F-4D97-AF65-F5344CB8AC3E}">
        <p14:creationId xmlns:p14="http://schemas.microsoft.com/office/powerpoint/2010/main" val="16139714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814375" y="0"/>
            <a:ext cx="10420709" cy="6825671"/>
          </a:xfrm>
          <a:prstGeom prst="rect">
            <a:avLst/>
          </a:prstGeom>
          <a:effectLst>
            <a:glow rad="965200">
              <a:schemeClr val="accent1">
                <a:alpha val="40000"/>
              </a:schemeClr>
            </a:glow>
            <a:outerShdw blurRad="1168400" dist="50800" dir="21540000" sx="199000" sy="199000" algn="ctr" rotWithShape="0">
              <a:srgbClr val="000000">
                <a:alpha val="1000"/>
              </a:srgbClr>
            </a:outerShdw>
            <a:reflection endPos="65000" dist="50800" dir="5400000" sy="-100000" algn="bl" rotWithShape="0"/>
          </a:effectLst>
        </p:spPr>
      </p:pic>
      <p:sp>
        <p:nvSpPr>
          <p:cNvPr id="2" name="Title 1"/>
          <p:cNvSpPr>
            <a:spLocks noGrp="1"/>
          </p:cNvSpPr>
          <p:nvPr>
            <p:ph type="title"/>
          </p:nvPr>
        </p:nvSpPr>
        <p:spPr>
          <a:xfrm>
            <a:off x="433754" y="27335"/>
            <a:ext cx="10515600" cy="1325563"/>
          </a:xfrm>
        </p:spPr>
        <p:txBody>
          <a:bodyPr>
            <a:noAutofit/>
          </a:bodyPr>
          <a:lstStyle/>
          <a:p>
            <a:pPr algn="ctr"/>
            <a:r>
              <a:rPr lang="en-US" sz="7200" b="1" dirty="0" smtClean="0">
                <a:solidFill>
                  <a:srgbClr val="FF0000"/>
                </a:solidFill>
              </a:rPr>
              <a:t>Conflicts in South Caucasus</a:t>
            </a:r>
            <a:endParaRPr lang="en-US" sz="7200" b="1" dirty="0">
              <a:solidFill>
                <a:srgbClr val="FF0000"/>
              </a:solidFill>
            </a:endParaRPr>
          </a:p>
        </p:txBody>
      </p:sp>
      <p:sp>
        <p:nvSpPr>
          <p:cNvPr id="3" name="Content Placeholder 2"/>
          <p:cNvSpPr>
            <a:spLocks noGrp="1"/>
          </p:cNvSpPr>
          <p:nvPr>
            <p:ph idx="1"/>
          </p:nvPr>
        </p:nvSpPr>
        <p:spPr>
          <a:xfrm>
            <a:off x="838200" y="5596717"/>
            <a:ext cx="10420709" cy="926202"/>
          </a:xfrm>
        </p:spPr>
        <p:txBody>
          <a:bodyPr>
            <a:normAutofit/>
          </a:bodyPr>
          <a:lstStyle/>
          <a:p>
            <a:pPr marL="0" indent="0" algn="ctr">
              <a:buNone/>
            </a:pPr>
            <a:r>
              <a:rPr lang="en-US" b="1" dirty="0" smtClean="0">
                <a:solidFill>
                  <a:srgbClr val="FF0000"/>
                </a:solidFill>
                <a:latin typeface="Arial Black" panose="020B0A04020102020204" pitchFamily="34" charset="0"/>
              </a:rPr>
              <a:t>Devastated </a:t>
            </a:r>
            <a:r>
              <a:rPr lang="en-US" b="1" dirty="0">
                <a:solidFill>
                  <a:srgbClr val="FF0000"/>
                </a:solidFill>
                <a:latin typeface="Arial Black" panose="020B0A04020102020204" pitchFamily="34" charset="0"/>
              </a:rPr>
              <a:t>outcomes </a:t>
            </a:r>
            <a:r>
              <a:rPr lang="en-US" b="1" dirty="0" smtClean="0">
                <a:solidFill>
                  <a:srgbClr val="FF0000"/>
                </a:solidFill>
                <a:latin typeface="Arial Black" panose="020B0A04020102020204" pitchFamily="34" charset="0"/>
              </a:rPr>
              <a:t>have been challenging the Region for more than the past 30 years. </a:t>
            </a:r>
          </a:p>
          <a:p>
            <a:pPr marL="0" indent="0" algn="ctr">
              <a:buNone/>
            </a:pPr>
            <a:endParaRPr lang="en-US" dirty="0"/>
          </a:p>
          <a:p>
            <a:pPr marL="0" indent="0" algn="ctr">
              <a:buNone/>
            </a:pPr>
            <a:endParaRPr lang="en-US" dirty="0" smtClean="0"/>
          </a:p>
          <a:p>
            <a:pPr marL="0" indent="0" algn="ctr">
              <a:buNone/>
            </a:pPr>
            <a:endParaRPr lang="en-US" dirty="0" smtClean="0"/>
          </a:p>
          <a:p>
            <a:pPr marL="0" indent="0" algn="ctr">
              <a:buNone/>
            </a:pPr>
            <a:endParaRPr lang="en-US" dirty="0" smtClean="0"/>
          </a:p>
          <a:p>
            <a:pPr marL="0" indent="0" algn="ctr">
              <a:buNone/>
            </a:pPr>
            <a:endParaRPr lang="en-US" dirty="0"/>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46010" y="817128"/>
            <a:ext cx="6506308" cy="4515378"/>
          </a:xfrm>
          <a:prstGeom prst="rect">
            <a:avLst/>
          </a:prstGeom>
        </p:spPr>
      </p:pic>
      <p:sp>
        <p:nvSpPr>
          <p:cNvPr id="10" name="Content Placeholder 2"/>
          <p:cNvSpPr txBox="1">
            <a:spLocks/>
          </p:cNvSpPr>
          <p:nvPr/>
        </p:nvSpPr>
        <p:spPr>
          <a:xfrm rot="21310627">
            <a:off x="4807980" y="2370237"/>
            <a:ext cx="1205105" cy="6984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smtClean="0">
                <a:latin typeface="Arial Black" panose="020B0A04020102020204" pitchFamily="34" charset="0"/>
              </a:rPr>
              <a:t>Wars</a:t>
            </a:r>
            <a:endParaRPr lang="en-US" dirty="0">
              <a:latin typeface="Arial Black" panose="020B0A04020102020204" pitchFamily="34" charset="0"/>
            </a:endParaRPr>
          </a:p>
        </p:txBody>
      </p:sp>
      <p:sp>
        <p:nvSpPr>
          <p:cNvPr id="8" name="Content Placeholder 2"/>
          <p:cNvSpPr txBox="1">
            <a:spLocks/>
          </p:cNvSpPr>
          <p:nvPr/>
        </p:nvSpPr>
        <p:spPr>
          <a:xfrm rot="2036292">
            <a:off x="6152305" y="2791901"/>
            <a:ext cx="1876769" cy="57398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smtClean="0">
                <a:latin typeface="Arial Black" panose="020B0A04020102020204" pitchFamily="34" charset="0"/>
              </a:rPr>
              <a:t>Clashes</a:t>
            </a:r>
            <a:endParaRPr lang="en-US" dirty="0"/>
          </a:p>
        </p:txBody>
      </p:sp>
      <p:sp>
        <p:nvSpPr>
          <p:cNvPr id="5" name="Content Placeholder 2"/>
          <p:cNvSpPr txBox="1">
            <a:spLocks/>
          </p:cNvSpPr>
          <p:nvPr/>
        </p:nvSpPr>
        <p:spPr>
          <a:xfrm rot="2222896">
            <a:off x="4367960" y="3593113"/>
            <a:ext cx="1920933" cy="117636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smtClean="0">
                <a:latin typeface="Arial Black" panose="020B0A04020102020204" pitchFamily="34" charset="0"/>
              </a:rPr>
              <a:t>Armed conflicts</a:t>
            </a:r>
            <a:endParaRPr lang="en-US" dirty="0">
              <a:latin typeface="Arial Black" panose="020B0A04020102020204" pitchFamily="34" charset="0"/>
            </a:endParaRPr>
          </a:p>
        </p:txBody>
      </p:sp>
      <p:sp>
        <p:nvSpPr>
          <p:cNvPr id="9" name="Content Placeholder 2"/>
          <p:cNvSpPr txBox="1">
            <a:spLocks/>
          </p:cNvSpPr>
          <p:nvPr/>
        </p:nvSpPr>
        <p:spPr>
          <a:xfrm rot="18374364">
            <a:off x="3012411" y="2073509"/>
            <a:ext cx="2145906" cy="117636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dirty="0">
                <a:latin typeface="Arial Black" panose="020B0A04020102020204" pitchFamily="34" charset="0"/>
              </a:rPr>
              <a:t>Constant escalations</a:t>
            </a:r>
            <a:endParaRPr lang="en-US" sz="2400" dirty="0"/>
          </a:p>
        </p:txBody>
      </p:sp>
      <p:sp>
        <p:nvSpPr>
          <p:cNvPr id="12" name="Content Placeholder 2"/>
          <p:cNvSpPr txBox="1">
            <a:spLocks/>
          </p:cNvSpPr>
          <p:nvPr/>
        </p:nvSpPr>
        <p:spPr>
          <a:xfrm rot="654826">
            <a:off x="5746784" y="1648674"/>
            <a:ext cx="2145906" cy="79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dirty="0" smtClean="0">
                <a:latin typeface="Arial Black" panose="020B0A04020102020204" pitchFamily="34" charset="0"/>
              </a:rPr>
              <a:t>Hostilities</a:t>
            </a:r>
            <a:endParaRPr lang="en-US" sz="2400" dirty="0"/>
          </a:p>
        </p:txBody>
      </p:sp>
      <p:sp>
        <p:nvSpPr>
          <p:cNvPr id="13" name="Rectangle 12"/>
          <p:cNvSpPr/>
          <p:nvPr/>
        </p:nvSpPr>
        <p:spPr>
          <a:xfrm rot="8580596">
            <a:off x="5082209" y="4234213"/>
            <a:ext cx="3090526" cy="523220"/>
          </a:xfrm>
          <a:prstGeom prst="rect">
            <a:avLst/>
          </a:prstGeom>
        </p:spPr>
        <p:txBody>
          <a:bodyPr wrap="none">
            <a:spAutoFit/>
          </a:bodyPr>
          <a:lstStyle/>
          <a:p>
            <a:r>
              <a:rPr lang="en-US" sz="2800" dirty="0" smtClean="0">
                <a:solidFill>
                  <a:srgbClr val="202124"/>
                </a:solidFill>
                <a:latin typeface="Arial Black" panose="020B0A04020102020204" pitchFamily="34" charset="0"/>
              </a:rPr>
              <a:t>Confrontations</a:t>
            </a:r>
            <a:endParaRPr lang="en-US" sz="2800" dirty="0">
              <a:latin typeface="Arial Black" panose="020B0A04020102020204" pitchFamily="34" charset="0"/>
            </a:endParaRPr>
          </a:p>
        </p:txBody>
      </p:sp>
      <p:sp>
        <p:nvSpPr>
          <p:cNvPr id="14" name="Rectangle 13"/>
          <p:cNvSpPr/>
          <p:nvPr/>
        </p:nvSpPr>
        <p:spPr>
          <a:xfrm rot="20584216">
            <a:off x="3862960" y="2871571"/>
            <a:ext cx="2236510" cy="523220"/>
          </a:xfrm>
          <a:prstGeom prst="rect">
            <a:avLst/>
          </a:prstGeom>
        </p:spPr>
        <p:txBody>
          <a:bodyPr wrap="none">
            <a:spAutoFit/>
          </a:bodyPr>
          <a:lstStyle/>
          <a:p>
            <a:r>
              <a:rPr lang="en-US" sz="2800" dirty="0" smtClean="0">
                <a:latin typeface="Arial Black" panose="020B0A04020102020204" pitchFamily="34" charset="0"/>
              </a:rPr>
              <a:t>Bloodshed</a:t>
            </a:r>
            <a:endParaRPr lang="en-US" sz="2800" dirty="0">
              <a:latin typeface="Arial Black" panose="020B0A04020102020204" pitchFamily="34" charset="0"/>
            </a:endParaRPr>
          </a:p>
        </p:txBody>
      </p:sp>
      <p:sp>
        <p:nvSpPr>
          <p:cNvPr id="15" name="Rectangle 14"/>
          <p:cNvSpPr/>
          <p:nvPr/>
        </p:nvSpPr>
        <p:spPr>
          <a:xfrm>
            <a:off x="5631770" y="3244334"/>
            <a:ext cx="1552028" cy="461665"/>
          </a:xfrm>
          <a:prstGeom prst="rect">
            <a:avLst/>
          </a:prstGeom>
        </p:spPr>
        <p:txBody>
          <a:bodyPr wrap="none">
            <a:spAutoFit/>
          </a:bodyPr>
          <a:lstStyle/>
          <a:p>
            <a:r>
              <a:rPr lang="en-US" sz="2400" dirty="0" smtClean="0">
                <a:solidFill>
                  <a:srgbClr val="202124"/>
                </a:solidFill>
                <a:latin typeface="Arial Black" panose="020B0A04020102020204" pitchFamily="34" charset="0"/>
              </a:rPr>
              <a:t>Fighting</a:t>
            </a:r>
            <a:endParaRPr lang="en-US" sz="2400" dirty="0">
              <a:latin typeface="Arial Black" panose="020B0A04020102020204" pitchFamily="34" charset="0"/>
            </a:endParaRPr>
          </a:p>
        </p:txBody>
      </p:sp>
      <p:sp>
        <p:nvSpPr>
          <p:cNvPr id="16" name="Rectangle 15"/>
          <p:cNvSpPr/>
          <p:nvPr/>
        </p:nvSpPr>
        <p:spPr>
          <a:xfrm rot="20262356">
            <a:off x="-69813" y="2170212"/>
            <a:ext cx="3875163" cy="369332"/>
          </a:xfrm>
          <a:prstGeom prst="rect">
            <a:avLst/>
          </a:prstGeom>
        </p:spPr>
        <p:txBody>
          <a:bodyPr wrap="none">
            <a:spAutoFit/>
          </a:bodyPr>
          <a:lstStyle/>
          <a:p>
            <a:r>
              <a:rPr lang="en-US" dirty="0" smtClean="0">
                <a:solidFill>
                  <a:srgbClr val="0033CC"/>
                </a:solidFill>
              </a:rPr>
              <a:t>where </a:t>
            </a:r>
            <a:r>
              <a:rPr lang="en-US" dirty="0">
                <a:solidFill>
                  <a:srgbClr val="0033CC"/>
                </a:solidFill>
              </a:rPr>
              <a:t>are women </a:t>
            </a:r>
            <a:r>
              <a:rPr lang="en-US" dirty="0" err="1">
                <a:solidFill>
                  <a:srgbClr val="0033CC"/>
                </a:solidFill>
              </a:rPr>
              <a:t>peacebuilders</a:t>
            </a:r>
            <a:r>
              <a:rPr lang="en-US" dirty="0">
                <a:solidFill>
                  <a:srgbClr val="0033CC"/>
                </a:solidFill>
              </a:rPr>
              <a:t> there</a:t>
            </a:r>
          </a:p>
        </p:txBody>
      </p:sp>
      <p:sp>
        <p:nvSpPr>
          <p:cNvPr id="17" name="Footer Placeholder 16"/>
          <p:cNvSpPr>
            <a:spLocks noGrp="1"/>
          </p:cNvSpPr>
          <p:nvPr>
            <p:ph type="ftr" sz="quarter" idx="11"/>
          </p:nvPr>
        </p:nvSpPr>
        <p:spPr/>
        <p:txBody>
          <a:bodyPr/>
          <a:lstStyle/>
          <a:p>
            <a:r>
              <a:rPr lang="en-US" smtClean="0"/>
              <a:t>by Nina Tsikhistavi-Khutsishvili, ICCN                                                 12 February, 2021</a:t>
            </a:r>
            <a:endParaRPr lang="en-US"/>
          </a:p>
        </p:txBody>
      </p:sp>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24140" y="6472713"/>
            <a:ext cx="1306970" cy="352958"/>
          </a:xfrm>
          <a:prstGeom prst="rect">
            <a:avLst/>
          </a:prstGeom>
        </p:spPr>
      </p:pic>
    </p:spTree>
    <p:extLst>
      <p:ext uri="{BB962C8B-B14F-4D97-AF65-F5344CB8AC3E}">
        <p14:creationId xmlns:p14="http://schemas.microsoft.com/office/powerpoint/2010/main" val="19480946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08682"/>
          </a:xfrm>
        </p:spPr>
        <p:txBody>
          <a:bodyPr>
            <a:normAutofit fontScale="90000"/>
          </a:bodyPr>
          <a:lstStyle/>
          <a:p>
            <a:pPr algn="ctr"/>
            <a:r>
              <a:rPr lang="en-US" sz="2400" dirty="0" smtClean="0"/>
              <a:t>An Overview of the landscape of </a:t>
            </a:r>
            <a:br>
              <a:rPr lang="en-US" sz="2400" dirty="0" smtClean="0"/>
            </a:br>
            <a:r>
              <a:rPr lang="en-US" sz="2400" dirty="0" smtClean="0"/>
              <a:t>established formats (</a:t>
            </a:r>
            <a:r>
              <a:rPr lang="en-US" sz="1800" dirty="0" smtClean="0"/>
              <a:t>for negotiation and monitoring</a:t>
            </a:r>
            <a:r>
              <a:rPr lang="en-US" sz="2400" dirty="0" smtClean="0"/>
              <a:t>) </a:t>
            </a:r>
            <a:br>
              <a:rPr lang="en-US" sz="2400" dirty="0" smtClean="0"/>
            </a:br>
            <a:r>
              <a:rPr lang="en-US" sz="2400" dirty="0" smtClean="0"/>
              <a:t>for peaceful solutions in South Caucasus</a:t>
            </a:r>
            <a:endParaRPr lang="en-US" sz="2400" dirty="0"/>
          </a:p>
        </p:txBody>
      </p:sp>
      <p:sp>
        <p:nvSpPr>
          <p:cNvPr id="3" name="Content Placeholder 2"/>
          <p:cNvSpPr>
            <a:spLocks noGrp="1"/>
          </p:cNvSpPr>
          <p:nvPr>
            <p:ph idx="1"/>
          </p:nvPr>
        </p:nvSpPr>
        <p:spPr>
          <a:xfrm>
            <a:off x="838200" y="1450287"/>
            <a:ext cx="10515600" cy="5201727"/>
          </a:xfrm>
        </p:spPr>
        <p:txBody>
          <a:bodyPr>
            <a:normAutofit fontScale="55000" lnSpcReduction="20000"/>
          </a:bodyPr>
          <a:lstStyle/>
          <a:p>
            <a:pPr algn="just"/>
            <a:endParaRPr lang="en-US" dirty="0" smtClean="0"/>
          </a:p>
          <a:p>
            <a:pPr algn="just"/>
            <a:r>
              <a:rPr lang="en-US" dirty="0" smtClean="0">
                <a:solidFill>
                  <a:srgbClr val="FF0000"/>
                </a:solidFill>
              </a:rPr>
              <a:t>2020 </a:t>
            </a:r>
            <a:r>
              <a:rPr lang="en-US" dirty="0" smtClean="0">
                <a:solidFill>
                  <a:srgbClr val="FF0000"/>
                </a:solidFill>
              </a:rPr>
              <a:t>–  present</a:t>
            </a:r>
          </a:p>
          <a:p>
            <a:pPr lvl="1" algn="just"/>
            <a:r>
              <a:rPr lang="en-US" sz="2200" dirty="0" smtClean="0"/>
              <a:t>The </a:t>
            </a:r>
            <a:r>
              <a:rPr lang="en-US" sz="2200" b="1" dirty="0" smtClean="0">
                <a:solidFill>
                  <a:srgbClr val="FF0000"/>
                </a:solidFill>
              </a:rPr>
              <a:t>Geneva International Discussions</a:t>
            </a:r>
            <a:r>
              <a:rPr lang="en-US" sz="2200" dirty="0" smtClean="0"/>
              <a:t> (GID), to address the consequences of the 2008 conflict in Georgia. Co-chaired by the Organization for Security and Co-operation in Europe (OSCE), the European Union (EU), and the United Nations (UN). The Geneva process brings together representatives of the participants of the conflict—Georgia, Russia, and Georgia's breakaway Abkhazia and South Ossetia—as well as the United States, </a:t>
            </a:r>
            <a:r>
              <a:rPr lang="en-US" sz="2200" dirty="0"/>
              <a:t>(since </a:t>
            </a:r>
            <a:r>
              <a:rPr lang="en-US" sz="2200" dirty="0" smtClean="0"/>
              <a:t>2008</a:t>
            </a:r>
            <a:r>
              <a:rPr lang="en-US" sz="2200" dirty="0" smtClean="0"/>
              <a:t>).</a:t>
            </a:r>
            <a:endParaRPr lang="en-US" sz="2200" dirty="0" smtClean="0"/>
          </a:p>
          <a:p>
            <a:pPr lvl="1" algn="just"/>
            <a:r>
              <a:rPr lang="en-US" sz="2200" dirty="0" smtClean="0"/>
              <a:t>The </a:t>
            </a:r>
            <a:r>
              <a:rPr lang="en-US" sz="2200" b="1" dirty="0" smtClean="0">
                <a:solidFill>
                  <a:srgbClr val="FF0000"/>
                </a:solidFill>
              </a:rPr>
              <a:t>European Union Monitoring Mission </a:t>
            </a:r>
            <a:r>
              <a:rPr lang="en-US" sz="2200" dirty="0" smtClean="0"/>
              <a:t>(EUMM) and its consequent formats of Incident Prevention and Response Mechanism (IPRM), co-facilitated by the EUMM, the OSCE (in </a:t>
            </a:r>
            <a:r>
              <a:rPr lang="en-US" sz="2200" dirty="0" err="1" smtClean="0"/>
              <a:t>Ergneti</a:t>
            </a:r>
            <a:r>
              <a:rPr lang="en-US" sz="2200" dirty="0" smtClean="0"/>
              <a:t>) and Chaired by the UN (in </a:t>
            </a:r>
            <a:r>
              <a:rPr lang="en-US" sz="2200" dirty="0" err="1" smtClean="0"/>
              <a:t>Gali</a:t>
            </a:r>
            <a:r>
              <a:rPr lang="en-US" sz="2200" dirty="0" smtClean="0"/>
              <a:t>), </a:t>
            </a:r>
            <a:r>
              <a:rPr lang="en-US" sz="2200" dirty="0"/>
              <a:t>(since </a:t>
            </a:r>
            <a:r>
              <a:rPr lang="en-US" sz="2200" dirty="0" smtClean="0"/>
              <a:t>2008</a:t>
            </a:r>
            <a:r>
              <a:rPr lang="en-US" sz="2200" dirty="0" smtClean="0"/>
              <a:t>).</a:t>
            </a:r>
            <a:endParaRPr lang="en-US" sz="2200" dirty="0" smtClean="0"/>
          </a:p>
          <a:p>
            <a:pPr lvl="1" algn="just"/>
            <a:r>
              <a:rPr lang="en-US" sz="2200" dirty="0" smtClean="0"/>
              <a:t>The </a:t>
            </a:r>
            <a:r>
              <a:rPr lang="en-US" sz="2200" b="1" dirty="0" smtClean="0">
                <a:solidFill>
                  <a:srgbClr val="FF0000"/>
                </a:solidFill>
              </a:rPr>
              <a:t>European Union Special Representative</a:t>
            </a:r>
            <a:r>
              <a:rPr lang="en-US" sz="2200" dirty="0" smtClean="0"/>
              <a:t> (EUSR) for the South Caucasus and the crisis in Georgia, </a:t>
            </a:r>
            <a:r>
              <a:rPr lang="en-US" sz="2200" dirty="0" smtClean="0"/>
              <a:t>(since 2008).</a:t>
            </a:r>
            <a:endParaRPr lang="en-US" sz="2200" dirty="0" smtClean="0"/>
          </a:p>
          <a:p>
            <a:pPr lvl="1" algn="just"/>
            <a:r>
              <a:rPr lang="en-US" sz="2200" dirty="0" smtClean="0"/>
              <a:t>The </a:t>
            </a:r>
            <a:r>
              <a:rPr lang="en-US" sz="2200" b="1" dirty="0" smtClean="0">
                <a:solidFill>
                  <a:srgbClr val="FF0000"/>
                </a:solidFill>
              </a:rPr>
              <a:t>Minsk Group</a:t>
            </a:r>
            <a:r>
              <a:rPr lang="en-US" sz="2200" dirty="0" smtClean="0"/>
              <a:t> in response to the Nagorno-Karabakh conflicts. Co-chaired by France, the Russian Federation, and the United States, </a:t>
            </a:r>
            <a:r>
              <a:rPr lang="en-US" sz="2200" dirty="0" smtClean="0"/>
              <a:t>(since 1992). </a:t>
            </a:r>
            <a:endParaRPr lang="en-US" sz="2200" dirty="0" smtClean="0"/>
          </a:p>
          <a:p>
            <a:pPr lvl="1" algn="just"/>
            <a:r>
              <a:rPr lang="en-US" sz="2200" dirty="0" smtClean="0"/>
              <a:t>The</a:t>
            </a:r>
            <a:r>
              <a:rPr lang="en-US" sz="2200" b="1" dirty="0" smtClean="0"/>
              <a:t> </a:t>
            </a:r>
            <a:r>
              <a:rPr lang="en-US" sz="2200" b="1" dirty="0" smtClean="0">
                <a:solidFill>
                  <a:srgbClr val="FF0000"/>
                </a:solidFill>
              </a:rPr>
              <a:t>Joint Turkish-Russian Center</a:t>
            </a:r>
            <a:r>
              <a:rPr lang="en-US" sz="2200" dirty="0" smtClean="0"/>
              <a:t> for Monitoring the Nagorno-Karabakh </a:t>
            </a:r>
            <a:r>
              <a:rPr lang="en-US" sz="2200" dirty="0" smtClean="0"/>
              <a:t>ceasefire</a:t>
            </a:r>
            <a:r>
              <a:rPr lang="en-US" sz="2200" dirty="0"/>
              <a:t>.</a:t>
            </a:r>
            <a:endParaRPr lang="en-US" sz="2200" dirty="0"/>
          </a:p>
          <a:p>
            <a:pPr lvl="1" algn="just"/>
            <a:r>
              <a:rPr lang="en-US" sz="2200" dirty="0" smtClean="0"/>
              <a:t>Constituting a </a:t>
            </a:r>
            <a:r>
              <a:rPr lang="en-US" sz="2200" b="1" dirty="0" smtClean="0">
                <a:solidFill>
                  <a:srgbClr val="FF0000"/>
                </a:solidFill>
              </a:rPr>
              <a:t>Peacekeeping Force </a:t>
            </a:r>
            <a:r>
              <a:rPr lang="en-US" sz="2200" dirty="0" smtClean="0"/>
              <a:t>in the region of Nagorno-Karabakh. Deployment of </a:t>
            </a:r>
            <a:r>
              <a:rPr lang="en-US" sz="2200" b="1" dirty="0" smtClean="0">
                <a:solidFill>
                  <a:srgbClr val="FF0000"/>
                </a:solidFill>
              </a:rPr>
              <a:t>Russian </a:t>
            </a:r>
            <a:r>
              <a:rPr lang="en-US" sz="2200" b="1" dirty="0" smtClean="0">
                <a:solidFill>
                  <a:srgbClr val="FF0000"/>
                </a:solidFill>
              </a:rPr>
              <a:t>Peacekeepers. </a:t>
            </a:r>
            <a:endParaRPr lang="en-US" sz="2200" dirty="0"/>
          </a:p>
          <a:p>
            <a:pPr lvl="1" algn="just"/>
            <a:endParaRPr lang="en-US" dirty="0" smtClean="0">
              <a:solidFill>
                <a:schemeClr val="bg2">
                  <a:lumMod val="50000"/>
                </a:schemeClr>
              </a:solidFill>
            </a:endParaRPr>
          </a:p>
          <a:p>
            <a:pPr algn="just"/>
            <a:r>
              <a:rPr lang="en-US" dirty="0" smtClean="0">
                <a:solidFill>
                  <a:schemeClr val="bg2">
                    <a:lumMod val="50000"/>
                  </a:schemeClr>
                </a:solidFill>
              </a:rPr>
              <a:t>2008-2020</a:t>
            </a:r>
          </a:p>
          <a:p>
            <a:pPr lvl="1" algn="just"/>
            <a:r>
              <a:rPr lang="en-US" sz="2100" dirty="0">
                <a:solidFill>
                  <a:schemeClr val="bg2">
                    <a:lumMod val="50000"/>
                  </a:schemeClr>
                </a:solidFill>
              </a:rPr>
              <a:t>The Geneva International Discussions (GID), to address the consequences of the 2008 conflict in Georgia. Co-chaired by the Organization for Security and Co-operation in Europe (OSCE), the European Union (EU), and the United Nations (UN). The Geneva process brings together representatives of the participants of the conflict—Georgia, Russia, and Georgia's breakaway Abkhazia and South Ossetia—as well as the United </a:t>
            </a:r>
            <a:r>
              <a:rPr lang="en-US" sz="2100" dirty="0" smtClean="0">
                <a:solidFill>
                  <a:schemeClr val="bg2">
                    <a:lumMod val="50000"/>
                  </a:schemeClr>
                </a:solidFill>
              </a:rPr>
              <a:t>States.</a:t>
            </a:r>
          </a:p>
          <a:p>
            <a:pPr lvl="1" algn="just"/>
            <a:r>
              <a:rPr lang="en-US" sz="2100" dirty="0" smtClean="0">
                <a:solidFill>
                  <a:schemeClr val="bg2">
                    <a:lumMod val="50000"/>
                  </a:schemeClr>
                </a:solidFill>
              </a:rPr>
              <a:t>The </a:t>
            </a:r>
            <a:r>
              <a:rPr lang="en-US" sz="2100" dirty="0">
                <a:solidFill>
                  <a:schemeClr val="bg2">
                    <a:lumMod val="50000"/>
                  </a:schemeClr>
                </a:solidFill>
              </a:rPr>
              <a:t>European Union Monitoring Mission (EUMM) and its consequent formats of Incident Prevention and Response Mechanism (IPRM), co-facilitated by the EUMM, the OSCE (in </a:t>
            </a:r>
            <a:r>
              <a:rPr lang="en-US" sz="2100" dirty="0" err="1">
                <a:solidFill>
                  <a:schemeClr val="bg2">
                    <a:lumMod val="50000"/>
                  </a:schemeClr>
                </a:solidFill>
              </a:rPr>
              <a:t>Ergneti</a:t>
            </a:r>
            <a:r>
              <a:rPr lang="en-US" sz="2100" dirty="0">
                <a:solidFill>
                  <a:schemeClr val="bg2">
                    <a:lumMod val="50000"/>
                  </a:schemeClr>
                </a:solidFill>
              </a:rPr>
              <a:t>) and Chaired by the UN (in </a:t>
            </a:r>
            <a:r>
              <a:rPr lang="en-US" sz="2100" dirty="0" err="1" smtClean="0">
                <a:solidFill>
                  <a:schemeClr val="bg2">
                    <a:lumMod val="50000"/>
                  </a:schemeClr>
                </a:solidFill>
              </a:rPr>
              <a:t>Gali</a:t>
            </a:r>
            <a:r>
              <a:rPr lang="en-US" sz="2100" dirty="0" smtClean="0">
                <a:solidFill>
                  <a:schemeClr val="bg2">
                    <a:lumMod val="50000"/>
                  </a:schemeClr>
                </a:solidFill>
              </a:rPr>
              <a:t>).</a:t>
            </a:r>
          </a:p>
          <a:p>
            <a:pPr lvl="1" algn="just"/>
            <a:r>
              <a:rPr lang="en-US" sz="2100" dirty="0" smtClean="0">
                <a:solidFill>
                  <a:schemeClr val="bg2">
                    <a:lumMod val="50000"/>
                  </a:schemeClr>
                </a:solidFill>
              </a:rPr>
              <a:t>The </a:t>
            </a:r>
            <a:r>
              <a:rPr lang="en-US" sz="2100" dirty="0">
                <a:solidFill>
                  <a:schemeClr val="bg2">
                    <a:lumMod val="50000"/>
                  </a:schemeClr>
                </a:solidFill>
              </a:rPr>
              <a:t>European Union Special Representative (EUSR) for the South Caucasus and the crisis in Georgia</a:t>
            </a:r>
            <a:r>
              <a:rPr lang="en-US" sz="2100" dirty="0" smtClean="0">
                <a:solidFill>
                  <a:schemeClr val="bg2">
                    <a:lumMod val="50000"/>
                  </a:schemeClr>
                </a:solidFill>
              </a:rPr>
              <a:t>. </a:t>
            </a:r>
            <a:endParaRPr lang="en-US" sz="2100" dirty="0" smtClean="0">
              <a:solidFill>
                <a:schemeClr val="bg2">
                  <a:lumMod val="50000"/>
                </a:schemeClr>
              </a:solidFill>
            </a:endParaRPr>
          </a:p>
          <a:p>
            <a:pPr lvl="1" algn="just"/>
            <a:r>
              <a:rPr lang="en-US" sz="2100" dirty="0" smtClean="0">
                <a:solidFill>
                  <a:schemeClr val="bg2">
                    <a:lumMod val="50000"/>
                  </a:schemeClr>
                </a:solidFill>
              </a:rPr>
              <a:t>The </a:t>
            </a:r>
            <a:r>
              <a:rPr lang="en-US" sz="2100" dirty="0">
                <a:solidFill>
                  <a:schemeClr val="bg2">
                    <a:lumMod val="50000"/>
                  </a:schemeClr>
                </a:solidFill>
              </a:rPr>
              <a:t>Minsk Group in response to the Nagorno-Karabakh conflicts. Co-chaired by France, the Russian Federation, and the United States, </a:t>
            </a:r>
            <a:r>
              <a:rPr lang="en-US" sz="2100" dirty="0">
                <a:solidFill>
                  <a:schemeClr val="bg2">
                    <a:lumMod val="50000"/>
                  </a:schemeClr>
                </a:solidFill>
              </a:rPr>
              <a:t>(since </a:t>
            </a:r>
            <a:r>
              <a:rPr lang="en-US" sz="2100" dirty="0" smtClean="0">
                <a:solidFill>
                  <a:schemeClr val="bg2">
                    <a:lumMod val="50000"/>
                  </a:schemeClr>
                </a:solidFill>
              </a:rPr>
              <a:t>1992</a:t>
            </a:r>
            <a:r>
              <a:rPr lang="en-US" sz="2100" dirty="0" smtClean="0">
                <a:solidFill>
                  <a:schemeClr val="bg2">
                    <a:lumMod val="50000"/>
                  </a:schemeClr>
                </a:solidFill>
              </a:rPr>
              <a:t>). </a:t>
            </a:r>
            <a:endParaRPr lang="en-US" sz="2100" dirty="0">
              <a:solidFill>
                <a:schemeClr val="bg2">
                  <a:lumMod val="50000"/>
                </a:schemeClr>
              </a:solidFill>
            </a:endParaRPr>
          </a:p>
          <a:p>
            <a:pPr algn="just"/>
            <a:r>
              <a:rPr lang="en-US" sz="2900" dirty="0">
                <a:solidFill>
                  <a:schemeClr val="bg2">
                    <a:lumMod val="50000"/>
                  </a:schemeClr>
                </a:solidFill>
              </a:rPr>
              <a:t>1992-2008</a:t>
            </a:r>
          </a:p>
          <a:p>
            <a:pPr lvl="1" algn="just"/>
            <a:r>
              <a:rPr lang="en-US" sz="2100" dirty="0">
                <a:solidFill>
                  <a:schemeClr val="bg2">
                    <a:lumMod val="50000"/>
                  </a:schemeClr>
                </a:solidFill>
              </a:rPr>
              <a:t>UNOMIG in response to Geo-Abkhazian armed conflicts (1993-2008), </a:t>
            </a:r>
          </a:p>
          <a:p>
            <a:pPr lvl="1" algn="just"/>
            <a:r>
              <a:rPr lang="en-US" sz="2100" dirty="0">
                <a:solidFill>
                  <a:schemeClr val="bg2">
                    <a:lumMod val="50000"/>
                  </a:schemeClr>
                </a:solidFill>
              </a:rPr>
              <a:t>OSCE Mission in response to Geo-</a:t>
            </a:r>
            <a:r>
              <a:rPr lang="en-US" sz="2100" dirty="0" err="1">
                <a:solidFill>
                  <a:schemeClr val="bg2">
                    <a:lumMod val="50000"/>
                  </a:schemeClr>
                </a:solidFill>
              </a:rPr>
              <a:t>Ossetian</a:t>
            </a:r>
            <a:r>
              <a:rPr lang="en-US" sz="2100" dirty="0">
                <a:solidFill>
                  <a:schemeClr val="bg2">
                    <a:lumMod val="50000"/>
                  </a:schemeClr>
                </a:solidFill>
              </a:rPr>
              <a:t> armed conflicts (1992-2008), </a:t>
            </a:r>
            <a:endParaRPr lang="en-US" sz="2100" dirty="0" smtClean="0">
              <a:solidFill>
                <a:schemeClr val="bg2">
                  <a:lumMod val="50000"/>
                </a:schemeClr>
              </a:solidFill>
            </a:endParaRPr>
          </a:p>
          <a:p>
            <a:pPr lvl="1" algn="just"/>
            <a:r>
              <a:rPr lang="en-US" sz="2100" dirty="0">
                <a:solidFill>
                  <a:schemeClr val="bg2">
                    <a:lumMod val="50000"/>
                  </a:schemeClr>
                </a:solidFill>
              </a:rPr>
              <a:t>The European Union Special Representative (EUSR) for the South </a:t>
            </a:r>
            <a:r>
              <a:rPr lang="en-US" sz="2100" dirty="0" smtClean="0">
                <a:solidFill>
                  <a:schemeClr val="bg2">
                    <a:lumMod val="50000"/>
                  </a:schemeClr>
                </a:solidFill>
              </a:rPr>
              <a:t>Caucasus (1996).</a:t>
            </a:r>
            <a:endParaRPr lang="en-US" sz="2100" dirty="0">
              <a:solidFill>
                <a:schemeClr val="bg2">
                  <a:lumMod val="50000"/>
                </a:schemeClr>
              </a:solidFill>
            </a:endParaRPr>
          </a:p>
          <a:p>
            <a:pPr lvl="1" algn="just"/>
            <a:r>
              <a:rPr lang="en-US" sz="2100" dirty="0">
                <a:solidFill>
                  <a:schemeClr val="bg2">
                    <a:lumMod val="50000"/>
                  </a:schemeClr>
                </a:solidFill>
              </a:rPr>
              <a:t>The Minsk Group in response to the Nagorno-Karabakh conflicts. Co-chaired by France, the Russian Federation, and the United States, </a:t>
            </a:r>
            <a:r>
              <a:rPr lang="en-US" sz="2100" dirty="0" smtClean="0">
                <a:solidFill>
                  <a:schemeClr val="bg2">
                    <a:lumMod val="50000"/>
                  </a:schemeClr>
                </a:solidFill>
              </a:rPr>
              <a:t>(1992</a:t>
            </a:r>
            <a:r>
              <a:rPr lang="en-US" sz="2100" dirty="0" smtClean="0">
                <a:solidFill>
                  <a:schemeClr val="bg2">
                    <a:lumMod val="50000"/>
                  </a:schemeClr>
                </a:solidFill>
              </a:rPr>
              <a:t>). </a:t>
            </a:r>
            <a:endParaRPr lang="en-US" sz="2100" dirty="0">
              <a:solidFill>
                <a:schemeClr val="bg2">
                  <a:lumMod val="50000"/>
                </a:schemeClr>
              </a:solidFill>
            </a:endParaRPr>
          </a:p>
        </p:txBody>
      </p:sp>
      <p:sp>
        <p:nvSpPr>
          <p:cNvPr id="5" name="Rectangle 4"/>
          <p:cNvSpPr/>
          <p:nvPr/>
        </p:nvSpPr>
        <p:spPr>
          <a:xfrm rot="20419762">
            <a:off x="-73783" y="600121"/>
            <a:ext cx="4303999" cy="307777"/>
          </a:xfrm>
          <a:prstGeom prst="rect">
            <a:avLst/>
          </a:prstGeom>
        </p:spPr>
        <p:txBody>
          <a:bodyPr wrap="none">
            <a:spAutoFit/>
          </a:bodyPr>
          <a:lstStyle/>
          <a:p>
            <a:r>
              <a:rPr lang="en-US" sz="1400" dirty="0">
                <a:solidFill>
                  <a:srgbClr val="0033CC"/>
                </a:solidFill>
              </a:rPr>
              <a:t>established formats </a:t>
            </a:r>
            <a:r>
              <a:rPr lang="en-US" sz="1400" dirty="0" smtClean="0">
                <a:solidFill>
                  <a:srgbClr val="0033CC"/>
                </a:solidFill>
              </a:rPr>
              <a:t>for both negotiation </a:t>
            </a:r>
            <a:r>
              <a:rPr lang="en-US" sz="1400" dirty="0">
                <a:solidFill>
                  <a:srgbClr val="0033CC"/>
                </a:solidFill>
              </a:rPr>
              <a:t>and </a:t>
            </a:r>
            <a:r>
              <a:rPr lang="en-US" sz="1400" dirty="0" smtClean="0">
                <a:solidFill>
                  <a:srgbClr val="0033CC"/>
                </a:solidFill>
              </a:rPr>
              <a:t>monitoring</a:t>
            </a:r>
            <a:endParaRPr lang="en-US" sz="1400" dirty="0">
              <a:solidFill>
                <a:srgbClr val="0033CC"/>
              </a:solidFill>
            </a:endParaRPr>
          </a:p>
        </p:txBody>
      </p:sp>
      <p:sp>
        <p:nvSpPr>
          <p:cNvPr id="6" name="Rectangle 5"/>
          <p:cNvSpPr/>
          <p:nvPr/>
        </p:nvSpPr>
        <p:spPr>
          <a:xfrm rot="16200000">
            <a:off x="-36416" y="5475261"/>
            <a:ext cx="1017843" cy="369332"/>
          </a:xfrm>
          <a:prstGeom prst="rect">
            <a:avLst/>
          </a:prstGeom>
        </p:spPr>
        <p:txBody>
          <a:bodyPr wrap="none">
            <a:spAutoFit/>
          </a:bodyPr>
          <a:lstStyle/>
          <a:p>
            <a:r>
              <a:rPr lang="en-US" dirty="0" smtClean="0">
                <a:solidFill>
                  <a:srgbClr val="00B050"/>
                </a:solidFill>
              </a:rPr>
              <a:t>16  </a:t>
            </a:r>
            <a:r>
              <a:rPr lang="en-US" dirty="0">
                <a:solidFill>
                  <a:srgbClr val="00B050"/>
                </a:solidFill>
              </a:rPr>
              <a:t>years</a:t>
            </a:r>
          </a:p>
        </p:txBody>
      </p:sp>
      <p:sp>
        <p:nvSpPr>
          <p:cNvPr id="7" name="Rectangle 6"/>
          <p:cNvSpPr/>
          <p:nvPr/>
        </p:nvSpPr>
        <p:spPr>
          <a:xfrm rot="16200000">
            <a:off x="-15519" y="4375406"/>
            <a:ext cx="1017843" cy="369332"/>
          </a:xfrm>
          <a:prstGeom prst="rect">
            <a:avLst/>
          </a:prstGeom>
        </p:spPr>
        <p:txBody>
          <a:bodyPr wrap="none">
            <a:spAutoFit/>
          </a:bodyPr>
          <a:lstStyle/>
          <a:p>
            <a:r>
              <a:rPr lang="en-US" dirty="0">
                <a:solidFill>
                  <a:schemeClr val="accent5">
                    <a:lumMod val="75000"/>
                  </a:schemeClr>
                </a:solidFill>
              </a:rPr>
              <a:t>12 </a:t>
            </a:r>
            <a:r>
              <a:rPr lang="en-US" dirty="0" smtClean="0">
                <a:solidFill>
                  <a:schemeClr val="accent5">
                    <a:lumMod val="75000"/>
                  </a:schemeClr>
                </a:solidFill>
              </a:rPr>
              <a:t> years</a:t>
            </a:r>
            <a:endParaRPr lang="en-US" dirty="0">
              <a:solidFill>
                <a:schemeClr val="accent5">
                  <a:lumMod val="75000"/>
                </a:schemeClr>
              </a:solidFill>
            </a:endParaRPr>
          </a:p>
        </p:txBody>
      </p:sp>
      <p:sp>
        <p:nvSpPr>
          <p:cNvPr id="8" name="Rectangle 7"/>
          <p:cNvSpPr/>
          <p:nvPr/>
        </p:nvSpPr>
        <p:spPr>
          <a:xfrm rot="16200000">
            <a:off x="26903" y="2588447"/>
            <a:ext cx="891206" cy="369332"/>
          </a:xfrm>
          <a:prstGeom prst="rect">
            <a:avLst/>
          </a:prstGeom>
        </p:spPr>
        <p:txBody>
          <a:bodyPr wrap="none">
            <a:spAutoFit/>
          </a:bodyPr>
          <a:lstStyle/>
          <a:p>
            <a:r>
              <a:rPr lang="en-US" dirty="0"/>
              <a:t>? </a:t>
            </a:r>
            <a:r>
              <a:rPr lang="en-US" dirty="0" smtClean="0"/>
              <a:t> years</a:t>
            </a:r>
            <a:endParaRPr lang="en-US" dirty="0"/>
          </a:p>
        </p:txBody>
      </p:sp>
      <p:sp>
        <p:nvSpPr>
          <p:cNvPr id="9" name="Footer Placeholder 8"/>
          <p:cNvSpPr>
            <a:spLocks noGrp="1"/>
          </p:cNvSpPr>
          <p:nvPr>
            <p:ph type="ftr" sz="quarter" idx="11"/>
          </p:nvPr>
        </p:nvSpPr>
        <p:spPr/>
        <p:txBody>
          <a:bodyPr/>
          <a:lstStyle/>
          <a:p>
            <a:r>
              <a:rPr lang="en-US" smtClean="0"/>
              <a:t>by Nina Tsikhistavi-Khutsishvili, ICCN                                                 12 February, 2021</a:t>
            </a:r>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0446" y="6475535"/>
            <a:ext cx="1306970" cy="352958"/>
          </a:xfrm>
          <a:prstGeom prst="rect">
            <a:avLst/>
          </a:prstGeom>
        </p:spPr>
      </p:pic>
    </p:spTree>
    <p:extLst>
      <p:ext uri="{BB962C8B-B14F-4D97-AF65-F5344CB8AC3E}">
        <p14:creationId xmlns:p14="http://schemas.microsoft.com/office/powerpoint/2010/main" val="933453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3370" y="373751"/>
            <a:ext cx="9185694" cy="799441"/>
          </a:xfrm>
        </p:spPr>
        <p:txBody>
          <a:bodyPr>
            <a:normAutofit/>
          </a:bodyPr>
          <a:lstStyle/>
          <a:p>
            <a:pPr algn="ctr"/>
            <a:r>
              <a:rPr lang="en-US" sz="3200" b="1" dirty="0" smtClean="0"/>
              <a:t>Track 1 Negotiations </a:t>
            </a:r>
            <a:r>
              <a:rPr lang="en-US" sz="3200" b="1" dirty="0"/>
              <a:t>established in South Caucasus</a:t>
            </a:r>
            <a:r>
              <a:rPr lang="en-US" sz="3200" b="1" dirty="0" smtClean="0"/>
              <a:t> </a:t>
            </a:r>
            <a:endParaRPr lang="en-US" sz="3200" b="1" dirty="0"/>
          </a:p>
        </p:txBody>
      </p:sp>
      <p:sp>
        <p:nvSpPr>
          <p:cNvPr id="3" name="Content Placeholder 2"/>
          <p:cNvSpPr>
            <a:spLocks noGrp="1"/>
          </p:cNvSpPr>
          <p:nvPr>
            <p:ph idx="1"/>
          </p:nvPr>
        </p:nvSpPr>
        <p:spPr/>
        <p:txBody>
          <a:bodyPr>
            <a:normAutofit fontScale="85000" lnSpcReduction="20000"/>
          </a:bodyPr>
          <a:lstStyle/>
          <a:p>
            <a:pPr algn="just"/>
            <a:endParaRPr lang="en-US" dirty="0"/>
          </a:p>
          <a:p>
            <a:pPr algn="just"/>
            <a:r>
              <a:rPr lang="en-US" dirty="0" smtClean="0">
                <a:solidFill>
                  <a:srgbClr val="FF0000"/>
                </a:solidFill>
              </a:rPr>
              <a:t>2008-</a:t>
            </a:r>
            <a:r>
              <a:rPr lang="en-US" dirty="0" smtClean="0">
                <a:solidFill>
                  <a:srgbClr val="FF0000"/>
                </a:solidFill>
              </a:rPr>
              <a:t>2021 </a:t>
            </a:r>
            <a:endParaRPr lang="en-US" dirty="0">
              <a:solidFill>
                <a:srgbClr val="FF0000"/>
              </a:solidFill>
            </a:endParaRPr>
          </a:p>
          <a:p>
            <a:pPr lvl="1" algn="just"/>
            <a:r>
              <a:rPr lang="en-US" dirty="0"/>
              <a:t>The </a:t>
            </a:r>
            <a:r>
              <a:rPr lang="en-US" b="1" dirty="0">
                <a:solidFill>
                  <a:srgbClr val="FF0000"/>
                </a:solidFill>
              </a:rPr>
              <a:t>Geneva International Discussions</a:t>
            </a:r>
            <a:r>
              <a:rPr lang="en-US" dirty="0"/>
              <a:t> (GID), to address the consequences of the 2008 conflict in Georgia. Co-chaired by the Organization for Security and Co-operation in Europe (OSCE), the European Union (EU), and the United Nations (UN). The Geneva process brings together representatives of the participants of the conflict—Georgia, Russia, and Georgia's breakaway Abkhazia and South Ossetia—as well as the United States, </a:t>
            </a:r>
            <a:r>
              <a:rPr lang="en-US" dirty="0" smtClean="0"/>
              <a:t>(since 2008).</a:t>
            </a:r>
            <a:endParaRPr lang="en-US" dirty="0"/>
          </a:p>
          <a:p>
            <a:pPr lvl="1" algn="just"/>
            <a:r>
              <a:rPr lang="en-US" dirty="0" smtClean="0"/>
              <a:t>The </a:t>
            </a:r>
            <a:r>
              <a:rPr lang="en-US" b="1" dirty="0">
                <a:solidFill>
                  <a:srgbClr val="FF0000"/>
                </a:solidFill>
              </a:rPr>
              <a:t>Minsk Group</a:t>
            </a:r>
            <a:r>
              <a:rPr lang="en-US" dirty="0"/>
              <a:t> in response to the Nagorno-Karabakh conflicts. Co-chaired by France, the Russian Federation, and the United States, </a:t>
            </a:r>
            <a:r>
              <a:rPr lang="en-US" dirty="0" smtClean="0"/>
              <a:t>(since 1992). </a:t>
            </a:r>
            <a:endParaRPr lang="en-US" dirty="0"/>
          </a:p>
          <a:p>
            <a:pPr lvl="1" algn="just"/>
            <a:endParaRPr lang="en-US" dirty="0">
              <a:solidFill>
                <a:schemeClr val="bg2">
                  <a:lumMod val="50000"/>
                </a:schemeClr>
              </a:solidFill>
            </a:endParaRPr>
          </a:p>
          <a:p>
            <a:pPr algn="just"/>
            <a:r>
              <a:rPr lang="en-US" sz="2900" dirty="0" smtClean="0">
                <a:solidFill>
                  <a:schemeClr val="bg2">
                    <a:lumMod val="50000"/>
                  </a:schemeClr>
                </a:solidFill>
              </a:rPr>
              <a:t>1992-2008</a:t>
            </a:r>
            <a:endParaRPr lang="en-US" sz="2900" dirty="0">
              <a:solidFill>
                <a:schemeClr val="bg2">
                  <a:lumMod val="50000"/>
                </a:schemeClr>
              </a:solidFill>
            </a:endParaRPr>
          </a:p>
          <a:p>
            <a:pPr lvl="1" algn="just"/>
            <a:r>
              <a:rPr lang="en-US" sz="2100" dirty="0" smtClean="0">
                <a:solidFill>
                  <a:schemeClr val="bg2">
                    <a:lumMod val="50000"/>
                  </a:schemeClr>
                </a:solidFill>
              </a:rPr>
              <a:t>UNOMIG </a:t>
            </a:r>
            <a:r>
              <a:rPr lang="en-US" sz="2100" dirty="0">
                <a:solidFill>
                  <a:schemeClr val="bg2">
                    <a:lumMod val="50000"/>
                  </a:schemeClr>
                </a:solidFill>
              </a:rPr>
              <a:t>in response to Geo-Abkhazian armed conflicts (1993-2008), </a:t>
            </a:r>
          </a:p>
          <a:p>
            <a:pPr lvl="1" algn="just"/>
            <a:r>
              <a:rPr lang="en-US" sz="2100" dirty="0">
                <a:solidFill>
                  <a:schemeClr val="bg2">
                    <a:lumMod val="50000"/>
                  </a:schemeClr>
                </a:solidFill>
              </a:rPr>
              <a:t>OSCE Mission in response to Geo-</a:t>
            </a:r>
            <a:r>
              <a:rPr lang="en-US" sz="2100" dirty="0" err="1">
                <a:solidFill>
                  <a:schemeClr val="bg2">
                    <a:lumMod val="50000"/>
                  </a:schemeClr>
                </a:solidFill>
              </a:rPr>
              <a:t>Ossetian</a:t>
            </a:r>
            <a:r>
              <a:rPr lang="en-US" sz="2100" dirty="0">
                <a:solidFill>
                  <a:schemeClr val="bg2">
                    <a:lumMod val="50000"/>
                  </a:schemeClr>
                </a:solidFill>
              </a:rPr>
              <a:t> armed conflicts (1992-2008</a:t>
            </a:r>
            <a:r>
              <a:rPr lang="en-US" sz="2100" dirty="0" smtClean="0">
                <a:solidFill>
                  <a:schemeClr val="bg2">
                    <a:lumMod val="50000"/>
                  </a:schemeClr>
                </a:solidFill>
              </a:rPr>
              <a:t>),</a:t>
            </a:r>
          </a:p>
          <a:p>
            <a:pPr lvl="1" algn="just"/>
            <a:r>
              <a:rPr lang="en-US" sz="2100" dirty="0" smtClean="0">
                <a:solidFill>
                  <a:schemeClr val="bg2">
                    <a:lumMod val="50000"/>
                  </a:schemeClr>
                </a:solidFill>
              </a:rPr>
              <a:t>The </a:t>
            </a:r>
            <a:r>
              <a:rPr lang="en-US" sz="2100" dirty="0">
                <a:solidFill>
                  <a:schemeClr val="bg2">
                    <a:lumMod val="50000"/>
                  </a:schemeClr>
                </a:solidFill>
              </a:rPr>
              <a:t>Minsk Group in response to the Nagorno-Karabakh conflicts. Co-chaired by France, the Russian Federation, and the United States, (1992</a:t>
            </a:r>
            <a:r>
              <a:rPr lang="en-US" sz="2100" dirty="0" smtClean="0">
                <a:solidFill>
                  <a:schemeClr val="bg2">
                    <a:lumMod val="50000"/>
                  </a:schemeClr>
                </a:solidFill>
              </a:rPr>
              <a:t>).</a:t>
            </a:r>
            <a:endParaRPr lang="en-US" sz="2100" dirty="0">
              <a:solidFill>
                <a:schemeClr val="bg2">
                  <a:lumMod val="50000"/>
                </a:schemeClr>
              </a:solidFill>
            </a:endParaRPr>
          </a:p>
          <a:p>
            <a:pPr lvl="1" algn="just"/>
            <a:endParaRPr lang="en-US" sz="2100" dirty="0">
              <a:solidFill>
                <a:schemeClr val="bg2">
                  <a:lumMod val="50000"/>
                </a:schemeClr>
              </a:solidFill>
            </a:endParaRPr>
          </a:p>
        </p:txBody>
      </p:sp>
      <p:sp>
        <p:nvSpPr>
          <p:cNvPr id="4" name="Rectangle 3"/>
          <p:cNvSpPr/>
          <p:nvPr/>
        </p:nvSpPr>
        <p:spPr>
          <a:xfrm rot="19868825">
            <a:off x="-184840" y="719005"/>
            <a:ext cx="3457934" cy="369332"/>
          </a:xfrm>
          <a:prstGeom prst="rect">
            <a:avLst/>
          </a:prstGeom>
        </p:spPr>
        <p:txBody>
          <a:bodyPr wrap="none">
            <a:spAutoFit/>
          </a:bodyPr>
          <a:lstStyle/>
          <a:p>
            <a:r>
              <a:rPr lang="en-US" dirty="0">
                <a:solidFill>
                  <a:srgbClr val="0033CC"/>
                </a:solidFill>
              </a:rPr>
              <a:t>established formats </a:t>
            </a:r>
            <a:r>
              <a:rPr lang="en-US" dirty="0" smtClean="0">
                <a:solidFill>
                  <a:srgbClr val="0033CC"/>
                </a:solidFill>
              </a:rPr>
              <a:t>of </a:t>
            </a:r>
            <a:r>
              <a:rPr lang="en-US" dirty="0">
                <a:solidFill>
                  <a:srgbClr val="0033CC"/>
                </a:solidFill>
              </a:rPr>
              <a:t>negotiation </a:t>
            </a:r>
          </a:p>
        </p:txBody>
      </p:sp>
      <p:sp>
        <p:nvSpPr>
          <p:cNvPr id="5" name="Rectangle 4"/>
          <p:cNvSpPr/>
          <p:nvPr/>
        </p:nvSpPr>
        <p:spPr>
          <a:xfrm rot="16200000">
            <a:off x="8057" y="3150493"/>
            <a:ext cx="1017843" cy="369332"/>
          </a:xfrm>
          <a:prstGeom prst="rect">
            <a:avLst/>
          </a:prstGeom>
        </p:spPr>
        <p:txBody>
          <a:bodyPr wrap="none">
            <a:spAutoFit/>
          </a:bodyPr>
          <a:lstStyle/>
          <a:p>
            <a:r>
              <a:rPr lang="en-US" dirty="0" smtClean="0">
                <a:solidFill>
                  <a:schemeClr val="accent5">
                    <a:lumMod val="75000"/>
                  </a:schemeClr>
                </a:solidFill>
              </a:rPr>
              <a:t>13  years</a:t>
            </a:r>
            <a:endParaRPr lang="en-US" dirty="0">
              <a:solidFill>
                <a:schemeClr val="accent5">
                  <a:lumMod val="75000"/>
                </a:schemeClr>
              </a:solidFill>
            </a:endParaRPr>
          </a:p>
        </p:txBody>
      </p:sp>
      <p:sp>
        <p:nvSpPr>
          <p:cNvPr id="6" name="Rectangle 5"/>
          <p:cNvSpPr/>
          <p:nvPr/>
        </p:nvSpPr>
        <p:spPr>
          <a:xfrm rot="16200000">
            <a:off x="15343" y="5059645"/>
            <a:ext cx="1017843" cy="369332"/>
          </a:xfrm>
          <a:prstGeom prst="rect">
            <a:avLst/>
          </a:prstGeom>
        </p:spPr>
        <p:txBody>
          <a:bodyPr wrap="none">
            <a:spAutoFit/>
          </a:bodyPr>
          <a:lstStyle/>
          <a:p>
            <a:r>
              <a:rPr lang="en-US" dirty="0" smtClean="0">
                <a:solidFill>
                  <a:srgbClr val="00B050"/>
                </a:solidFill>
              </a:rPr>
              <a:t>16  years</a:t>
            </a:r>
            <a:endParaRPr lang="en-US" dirty="0">
              <a:solidFill>
                <a:srgbClr val="00B050"/>
              </a:solidFill>
            </a:endParaRPr>
          </a:p>
        </p:txBody>
      </p:sp>
      <p:sp>
        <p:nvSpPr>
          <p:cNvPr id="7" name="Footer Placeholder 6"/>
          <p:cNvSpPr>
            <a:spLocks noGrp="1"/>
          </p:cNvSpPr>
          <p:nvPr>
            <p:ph type="ftr" sz="quarter" idx="11"/>
          </p:nvPr>
        </p:nvSpPr>
        <p:spPr/>
        <p:txBody>
          <a:bodyPr/>
          <a:lstStyle/>
          <a:p>
            <a:r>
              <a:rPr lang="en-US" smtClean="0"/>
              <a:t>by Nina Tsikhistavi-Khutsishvili, ICCN                                                 12 February, 2021</a:t>
            </a:r>
            <a:endParaRPr lang="en-US"/>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0446" y="6475535"/>
            <a:ext cx="1306970" cy="352958"/>
          </a:xfrm>
          <a:prstGeom prst="rect">
            <a:avLst/>
          </a:prstGeom>
        </p:spPr>
      </p:pic>
    </p:spTree>
    <p:extLst>
      <p:ext uri="{BB962C8B-B14F-4D97-AF65-F5344CB8AC3E}">
        <p14:creationId xmlns:p14="http://schemas.microsoft.com/office/powerpoint/2010/main" val="30770603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25319"/>
          </a:xfrm>
        </p:spPr>
        <p:txBody>
          <a:bodyPr>
            <a:noAutofit/>
          </a:bodyPr>
          <a:lstStyle/>
          <a:p>
            <a:pPr algn="ctr"/>
            <a:r>
              <a:rPr lang="en-US" sz="2800" b="1" dirty="0" smtClean="0"/>
              <a:t>The Ground Monitoring Missions </a:t>
            </a:r>
            <a:br>
              <a:rPr lang="en-US" sz="2800" b="1" dirty="0" smtClean="0"/>
            </a:br>
            <a:r>
              <a:rPr lang="en-US" sz="2800" b="1" dirty="0" smtClean="0"/>
              <a:t>and Field Operations established in South Caucasus</a:t>
            </a:r>
            <a:endParaRPr lang="en-US" sz="2800" b="1" dirty="0"/>
          </a:p>
        </p:txBody>
      </p:sp>
      <p:sp>
        <p:nvSpPr>
          <p:cNvPr id="3" name="Content Placeholder 2"/>
          <p:cNvSpPr>
            <a:spLocks noGrp="1"/>
          </p:cNvSpPr>
          <p:nvPr>
            <p:ph idx="1"/>
          </p:nvPr>
        </p:nvSpPr>
        <p:spPr>
          <a:xfrm>
            <a:off x="1544128" y="4011283"/>
            <a:ext cx="9290649" cy="2631055"/>
          </a:xfrm>
        </p:spPr>
        <p:txBody>
          <a:bodyPr>
            <a:normAutofit fontScale="70000" lnSpcReduction="20000"/>
          </a:bodyPr>
          <a:lstStyle/>
          <a:p>
            <a:pPr marL="1828800" lvl="4" indent="0">
              <a:buNone/>
            </a:pPr>
            <a:endParaRPr lang="en-US" dirty="0">
              <a:solidFill>
                <a:schemeClr val="accent6">
                  <a:lumMod val="50000"/>
                </a:schemeClr>
              </a:solidFill>
            </a:endParaRPr>
          </a:p>
          <a:p>
            <a:r>
              <a:rPr lang="en-US" dirty="0">
                <a:solidFill>
                  <a:schemeClr val="bg2">
                    <a:lumMod val="50000"/>
                  </a:schemeClr>
                </a:solidFill>
              </a:rPr>
              <a:t>1999 – 2017 </a:t>
            </a:r>
            <a:r>
              <a:rPr lang="en-US" dirty="0" smtClean="0">
                <a:solidFill>
                  <a:schemeClr val="bg2">
                    <a:lumMod val="50000"/>
                  </a:schemeClr>
                </a:solidFill>
              </a:rPr>
              <a:t>- The </a:t>
            </a:r>
            <a:r>
              <a:rPr lang="en-US" b="1" dirty="0">
                <a:solidFill>
                  <a:schemeClr val="bg2">
                    <a:lumMod val="50000"/>
                  </a:schemeClr>
                </a:solidFill>
              </a:rPr>
              <a:t>OSCE Office in Yerevan </a:t>
            </a:r>
            <a:r>
              <a:rPr lang="en-US" dirty="0">
                <a:solidFill>
                  <a:schemeClr val="bg2">
                    <a:lumMod val="50000"/>
                  </a:schemeClr>
                </a:solidFill>
              </a:rPr>
              <a:t>(closed); </a:t>
            </a:r>
          </a:p>
          <a:p>
            <a:pPr lvl="4"/>
            <a:r>
              <a:rPr lang="en-US" dirty="0">
                <a:solidFill>
                  <a:schemeClr val="accent6">
                    <a:lumMod val="50000"/>
                  </a:schemeClr>
                </a:solidFill>
              </a:rPr>
              <a:t>A consensus was not reached among OSCE participating States on the extension of the Office’s mandate.</a:t>
            </a:r>
          </a:p>
          <a:p>
            <a:r>
              <a:rPr lang="en-US" dirty="0" smtClean="0">
                <a:solidFill>
                  <a:schemeClr val="bg2">
                    <a:lumMod val="50000"/>
                  </a:schemeClr>
                </a:solidFill>
              </a:rPr>
              <a:t>1999 – 2014  - The </a:t>
            </a:r>
            <a:r>
              <a:rPr lang="en-US" b="1" dirty="0">
                <a:solidFill>
                  <a:schemeClr val="bg2">
                    <a:lumMod val="50000"/>
                  </a:schemeClr>
                </a:solidFill>
              </a:rPr>
              <a:t>OSCE Office in </a:t>
            </a:r>
            <a:r>
              <a:rPr lang="en-US" b="1" dirty="0" smtClean="0">
                <a:solidFill>
                  <a:schemeClr val="bg2">
                    <a:lumMod val="50000"/>
                  </a:schemeClr>
                </a:solidFill>
              </a:rPr>
              <a:t>Baku </a:t>
            </a:r>
            <a:r>
              <a:rPr lang="en-US" dirty="0">
                <a:solidFill>
                  <a:schemeClr val="bg2">
                    <a:lumMod val="50000"/>
                  </a:schemeClr>
                </a:solidFill>
              </a:rPr>
              <a:t>(</a:t>
            </a:r>
            <a:r>
              <a:rPr lang="en-US" dirty="0" smtClean="0">
                <a:solidFill>
                  <a:schemeClr val="bg2">
                    <a:lumMod val="50000"/>
                  </a:schemeClr>
                </a:solidFill>
              </a:rPr>
              <a:t>closed);</a:t>
            </a:r>
          </a:p>
          <a:p>
            <a:pPr lvl="2"/>
            <a:r>
              <a:rPr lang="en-US" dirty="0" smtClean="0">
                <a:solidFill>
                  <a:schemeClr val="bg2">
                    <a:lumMod val="50000"/>
                  </a:schemeClr>
                </a:solidFill>
              </a:rPr>
              <a:t>2014-2015 The </a:t>
            </a:r>
            <a:r>
              <a:rPr lang="en-US" dirty="0">
                <a:solidFill>
                  <a:schemeClr val="bg2">
                    <a:lumMod val="50000"/>
                  </a:schemeClr>
                </a:solidFill>
              </a:rPr>
              <a:t>OSCE Project </a:t>
            </a:r>
            <a:r>
              <a:rPr lang="en-US" dirty="0" smtClean="0">
                <a:solidFill>
                  <a:schemeClr val="bg2">
                    <a:lumMod val="50000"/>
                  </a:schemeClr>
                </a:solidFill>
              </a:rPr>
              <a:t>Co-</a:t>
            </a:r>
            <a:r>
              <a:rPr lang="en-US" dirty="0" err="1" smtClean="0">
                <a:solidFill>
                  <a:schemeClr val="bg2">
                    <a:lumMod val="50000"/>
                  </a:schemeClr>
                </a:solidFill>
              </a:rPr>
              <a:t>ordinator</a:t>
            </a:r>
            <a:r>
              <a:rPr lang="en-US" dirty="0" smtClean="0">
                <a:solidFill>
                  <a:schemeClr val="bg2">
                    <a:lumMod val="50000"/>
                  </a:schemeClr>
                </a:solidFill>
              </a:rPr>
              <a:t> </a:t>
            </a:r>
            <a:r>
              <a:rPr lang="en-US" dirty="0">
                <a:solidFill>
                  <a:schemeClr val="bg2">
                    <a:lumMod val="50000"/>
                  </a:schemeClr>
                </a:solidFill>
              </a:rPr>
              <a:t>in </a:t>
            </a:r>
            <a:r>
              <a:rPr lang="en-US" dirty="0" smtClean="0">
                <a:solidFill>
                  <a:schemeClr val="bg2">
                    <a:lumMod val="50000"/>
                  </a:schemeClr>
                </a:solidFill>
              </a:rPr>
              <a:t>Baku, </a:t>
            </a:r>
            <a:r>
              <a:rPr lang="en-US" dirty="0">
                <a:solidFill>
                  <a:schemeClr val="bg2">
                    <a:lumMod val="50000"/>
                  </a:schemeClr>
                </a:solidFill>
              </a:rPr>
              <a:t>being transformed from the OSCE Office in Baku (closed</a:t>
            </a:r>
            <a:r>
              <a:rPr lang="en-US" dirty="0" smtClean="0">
                <a:solidFill>
                  <a:schemeClr val="bg2">
                    <a:lumMod val="50000"/>
                  </a:schemeClr>
                </a:solidFill>
              </a:rPr>
              <a:t>). </a:t>
            </a:r>
          </a:p>
          <a:p>
            <a:pPr lvl="4"/>
            <a:r>
              <a:rPr lang="en-US" dirty="0">
                <a:solidFill>
                  <a:schemeClr val="accent6">
                    <a:lumMod val="50000"/>
                  </a:schemeClr>
                </a:solidFill>
              </a:rPr>
              <a:t>T</a:t>
            </a:r>
            <a:r>
              <a:rPr lang="en-US" dirty="0" smtClean="0">
                <a:solidFill>
                  <a:schemeClr val="accent6">
                    <a:lumMod val="50000"/>
                  </a:schemeClr>
                </a:solidFill>
              </a:rPr>
              <a:t>he </a:t>
            </a:r>
            <a:r>
              <a:rPr lang="en-US" dirty="0">
                <a:solidFill>
                  <a:schemeClr val="accent6">
                    <a:lumMod val="50000"/>
                  </a:schemeClr>
                </a:solidFill>
              </a:rPr>
              <a:t>Azerbaijani </a:t>
            </a:r>
            <a:r>
              <a:rPr lang="en-US" dirty="0" smtClean="0">
                <a:solidFill>
                  <a:schemeClr val="accent6">
                    <a:lumMod val="50000"/>
                  </a:schemeClr>
                </a:solidFill>
              </a:rPr>
              <a:t>Government terminated </a:t>
            </a:r>
            <a:r>
              <a:rPr lang="en-US" dirty="0">
                <a:solidFill>
                  <a:schemeClr val="accent6">
                    <a:lumMod val="50000"/>
                  </a:schemeClr>
                </a:solidFill>
              </a:rPr>
              <a:t>the </a:t>
            </a:r>
            <a:r>
              <a:rPr lang="en-US" dirty="0" err="1" smtClean="0">
                <a:solidFill>
                  <a:schemeClr val="accent6">
                    <a:lumMod val="50000"/>
                  </a:schemeClr>
                </a:solidFill>
              </a:rPr>
              <a:t>MoU</a:t>
            </a:r>
            <a:r>
              <a:rPr lang="en-US" dirty="0" smtClean="0">
                <a:solidFill>
                  <a:schemeClr val="accent6">
                    <a:lumMod val="50000"/>
                  </a:schemeClr>
                </a:solidFill>
              </a:rPr>
              <a:t> </a:t>
            </a:r>
            <a:r>
              <a:rPr lang="en-US" dirty="0">
                <a:solidFill>
                  <a:schemeClr val="accent6">
                    <a:lumMod val="50000"/>
                  </a:schemeClr>
                </a:solidFill>
              </a:rPr>
              <a:t>between the Azerbaijani </a:t>
            </a:r>
            <a:r>
              <a:rPr lang="en-US" dirty="0" smtClean="0">
                <a:solidFill>
                  <a:schemeClr val="accent6">
                    <a:lumMod val="50000"/>
                  </a:schemeClr>
                </a:solidFill>
              </a:rPr>
              <a:t>Government </a:t>
            </a:r>
            <a:r>
              <a:rPr lang="en-US" dirty="0">
                <a:solidFill>
                  <a:schemeClr val="accent6">
                    <a:lumMod val="50000"/>
                  </a:schemeClr>
                </a:solidFill>
              </a:rPr>
              <a:t>and </a:t>
            </a:r>
            <a:r>
              <a:rPr lang="en-US" dirty="0" smtClean="0">
                <a:solidFill>
                  <a:schemeClr val="accent6">
                    <a:lumMod val="50000"/>
                  </a:schemeClr>
                </a:solidFill>
              </a:rPr>
              <a:t>the OSCE.</a:t>
            </a:r>
          </a:p>
          <a:p>
            <a:r>
              <a:rPr lang="en-US" dirty="0">
                <a:solidFill>
                  <a:schemeClr val="bg2">
                    <a:lumMod val="50000"/>
                  </a:schemeClr>
                </a:solidFill>
              </a:rPr>
              <a:t>1993 - 2008 - </a:t>
            </a:r>
            <a:r>
              <a:rPr lang="en-US" b="1" dirty="0">
                <a:solidFill>
                  <a:schemeClr val="bg2">
                    <a:lumMod val="50000"/>
                  </a:schemeClr>
                </a:solidFill>
              </a:rPr>
              <a:t>UNOMIG -</a:t>
            </a:r>
            <a:r>
              <a:rPr lang="en-US" dirty="0">
                <a:solidFill>
                  <a:schemeClr val="bg2">
                    <a:lumMod val="50000"/>
                  </a:schemeClr>
                </a:solidFill>
              </a:rPr>
              <a:t>the United Nations Observer </a:t>
            </a:r>
            <a:r>
              <a:rPr lang="en-US" b="1" dirty="0">
                <a:solidFill>
                  <a:schemeClr val="bg2">
                    <a:lumMod val="50000"/>
                  </a:schemeClr>
                </a:solidFill>
              </a:rPr>
              <a:t>Mission</a:t>
            </a:r>
            <a:r>
              <a:rPr lang="en-US" dirty="0">
                <a:solidFill>
                  <a:schemeClr val="bg2">
                    <a:lumMod val="50000"/>
                  </a:schemeClr>
                </a:solidFill>
              </a:rPr>
              <a:t> in Georgia (closed);</a:t>
            </a:r>
          </a:p>
          <a:p>
            <a:pPr lvl="4"/>
            <a:r>
              <a:rPr lang="en-US" dirty="0">
                <a:solidFill>
                  <a:schemeClr val="accent6">
                    <a:lumMod val="50000"/>
                  </a:schemeClr>
                </a:solidFill>
              </a:rPr>
              <a:t>Russia vetoed a new continuation of the </a:t>
            </a:r>
            <a:r>
              <a:rPr lang="en-US" dirty="0" smtClean="0">
                <a:solidFill>
                  <a:schemeClr val="accent6">
                    <a:lumMod val="50000"/>
                  </a:schemeClr>
                </a:solidFill>
              </a:rPr>
              <a:t>mandate.</a:t>
            </a:r>
            <a:endParaRPr lang="en-US" dirty="0">
              <a:solidFill>
                <a:schemeClr val="accent6">
                  <a:lumMod val="50000"/>
                </a:schemeClr>
              </a:solidFill>
            </a:endParaRPr>
          </a:p>
          <a:p>
            <a:r>
              <a:rPr lang="en-US" dirty="0" smtClean="0">
                <a:solidFill>
                  <a:schemeClr val="bg2">
                    <a:lumMod val="50000"/>
                  </a:schemeClr>
                </a:solidFill>
              </a:rPr>
              <a:t>1992 </a:t>
            </a:r>
            <a:r>
              <a:rPr lang="en-US" dirty="0">
                <a:solidFill>
                  <a:schemeClr val="bg2">
                    <a:lumMod val="50000"/>
                  </a:schemeClr>
                </a:solidFill>
              </a:rPr>
              <a:t>– 2008 </a:t>
            </a:r>
            <a:r>
              <a:rPr lang="en-US" dirty="0" smtClean="0">
                <a:solidFill>
                  <a:schemeClr val="bg2">
                    <a:lumMod val="50000"/>
                  </a:schemeClr>
                </a:solidFill>
              </a:rPr>
              <a:t>- The</a:t>
            </a:r>
            <a:r>
              <a:rPr lang="en-US" dirty="0">
                <a:solidFill>
                  <a:schemeClr val="bg2">
                    <a:lumMod val="50000"/>
                  </a:schemeClr>
                </a:solidFill>
              </a:rPr>
              <a:t> </a:t>
            </a:r>
            <a:r>
              <a:rPr lang="en-US" b="1" dirty="0">
                <a:solidFill>
                  <a:schemeClr val="bg2">
                    <a:lumMod val="50000"/>
                  </a:schemeClr>
                </a:solidFill>
              </a:rPr>
              <a:t>OSCE Mission</a:t>
            </a:r>
            <a:r>
              <a:rPr lang="en-US" dirty="0">
                <a:solidFill>
                  <a:schemeClr val="bg2">
                    <a:lumMod val="50000"/>
                  </a:schemeClr>
                </a:solidFill>
              </a:rPr>
              <a:t> to </a:t>
            </a:r>
            <a:r>
              <a:rPr lang="en-US" b="1" dirty="0">
                <a:solidFill>
                  <a:schemeClr val="bg2">
                    <a:lumMod val="50000"/>
                  </a:schemeClr>
                </a:solidFill>
              </a:rPr>
              <a:t>Georgia</a:t>
            </a:r>
            <a:r>
              <a:rPr lang="en-US" dirty="0">
                <a:solidFill>
                  <a:schemeClr val="bg2">
                    <a:lumMod val="50000"/>
                  </a:schemeClr>
                </a:solidFill>
              </a:rPr>
              <a:t> (closed</a:t>
            </a:r>
            <a:r>
              <a:rPr lang="en-US" dirty="0" smtClean="0">
                <a:solidFill>
                  <a:schemeClr val="bg2">
                    <a:lumMod val="50000"/>
                  </a:schemeClr>
                </a:solidFill>
              </a:rPr>
              <a:t>).</a:t>
            </a:r>
            <a:endParaRPr lang="en-US" dirty="0">
              <a:solidFill>
                <a:schemeClr val="bg2">
                  <a:lumMod val="50000"/>
                </a:schemeClr>
              </a:solidFill>
            </a:endParaRPr>
          </a:p>
          <a:p>
            <a:pPr lvl="4"/>
            <a:r>
              <a:rPr lang="en-US" dirty="0">
                <a:solidFill>
                  <a:schemeClr val="accent6">
                    <a:lumMod val="50000"/>
                  </a:schemeClr>
                </a:solidFill>
              </a:rPr>
              <a:t>Russia vetoed a new continuation of the mandate</a:t>
            </a:r>
            <a:r>
              <a:rPr lang="en-US" dirty="0" smtClean="0">
                <a:solidFill>
                  <a:schemeClr val="accent6">
                    <a:lumMod val="50000"/>
                  </a:schemeClr>
                </a:solidFill>
              </a:rPr>
              <a:t>.</a:t>
            </a:r>
            <a:endParaRPr lang="en-US" dirty="0">
              <a:solidFill>
                <a:schemeClr val="accent6">
                  <a:lumMod val="50000"/>
                </a:schemeClr>
              </a:solidFill>
            </a:endParaRPr>
          </a:p>
          <a:p>
            <a:endParaRPr lang="en-US" dirty="0"/>
          </a:p>
        </p:txBody>
      </p:sp>
      <p:sp>
        <p:nvSpPr>
          <p:cNvPr id="4" name="Content Placeholder 2"/>
          <p:cNvSpPr txBox="1">
            <a:spLocks/>
          </p:cNvSpPr>
          <p:nvPr/>
        </p:nvSpPr>
        <p:spPr>
          <a:xfrm>
            <a:off x="838200" y="1462177"/>
            <a:ext cx="10515600" cy="24887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lvl="1">
              <a:spcBef>
                <a:spcPts val="1000"/>
              </a:spcBef>
            </a:pPr>
            <a:r>
              <a:rPr lang="en-US" dirty="0" smtClean="0">
                <a:solidFill>
                  <a:srgbClr val="FF0000"/>
                </a:solidFill>
              </a:rPr>
              <a:t>2020</a:t>
            </a:r>
            <a:r>
              <a:rPr lang="en-US" dirty="0" smtClean="0"/>
              <a:t> –  present – The </a:t>
            </a:r>
            <a:r>
              <a:rPr lang="en-US" b="1" dirty="0" smtClean="0">
                <a:solidFill>
                  <a:srgbClr val="FF0000"/>
                </a:solidFill>
              </a:rPr>
              <a:t>Russian </a:t>
            </a:r>
            <a:r>
              <a:rPr lang="en-US" sz="2800" b="1" dirty="0" smtClean="0">
                <a:solidFill>
                  <a:srgbClr val="FF0000"/>
                </a:solidFill>
              </a:rPr>
              <a:t>Peacekeepers</a:t>
            </a:r>
            <a:r>
              <a:rPr lang="en-US" dirty="0" smtClean="0"/>
              <a:t>.</a:t>
            </a:r>
          </a:p>
          <a:p>
            <a:pPr marL="228600" lvl="1">
              <a:spcBef>
                <a:spcPts val="1000"/>
              </a:spcBef>
            </a:pPr>
            <a:r>
              <a:rPr lang="en-US" dirty="0">
                <a:solidFill>
                  <a:srgbClr val="FF0000"/>
                </a:solidFill>
              </a:rPr>
              <a:t>2020</a:t>
            </a:r>
            <a:r>
              <a:rPr lang="en-US" dirty="0"/>
              <a:t> – </a:t>
            </a:r>
            <a:r>
              <a:rPr lang="en-US" dirty="0" smtClean="0"/>
              <a:t> </a:t>
            </a:r>
            <a:r>
              <a:rPr lang="en-US" dirty="0"/>
              <a:t>present – The</a:t>
            </a:r>
            <a:r>
              <a:rPr lang="en-US" b="1" dirty="0" smtClean="0">
                <a:solidFill>
                  <a:srgbClr val="FF0000"/>
                </a:solidFill>
              </a:rPr>
              <a:t> </a:t>
            </a:r>
            <a:r>
              <a:rPr lang="en-US" b="1" dirty="0">
                <a:solidFill>
                  <a:srgbClr val="FF0000"/>
                </a:solidFill>
              </a:rPr>
              <a:t>Joint Turkish-Russian Center</a:t>
            </a:r>
            <a:r>
              <a:rPr lang="en-US" dirty="0"/>
              <a:t> for Monitoring the Nagorno-Karabakh </a:t>
            </a:r>
            <a:r>
              <a:rPr lang="en-US" dirty="0" smtClean="0"/>
              <a:t>ceasefire.</a:t>
            </a:r>
            <a:endParaRPr lang="en-US" dirty="0"/>
          </a:p>
          <a:p>
            <a:pPr marL="228600" lvl="1">
              <a:spcBef>
                <a:spcPts val="1000"/>
              </a:spcBef>
            </a:pPr>
            <a:r>
              <a:rPr lang="en-US" dirty="0">
                <a:solidFill>
                  <a:srgbClr val="FF0000"/>
                </a:solidFill>
              </a:rPr>
              <a:t>2008</a:t>
            </a:r>
            <a:r>
              <a:rPr lang="en-US" dirty="0"/>
              <a:t> – </a:t>
            </a:r>
            <a:r>
              <a:rPr lang="en-US" dirty="0" smtClean="0"/>
              <a:t> </a:t>
            </a:r>
            <a:r>
              <a:rPr lang="en-US" dirty="0"/>
              <a:t>present - </a:t>
            </a:r>
            <a:r>
              <a:rPr lang="en-US" sz="2100" dirty="0"/>
              <a:t>The </a:t>
            </a:r>
            <a:r>
              <a:rPr lang="en-US" sz="2100" b="1" dirty="0">
                <a:solidFill>
                  <a:srgbClr val="FF0000"/>
                </a:solidFill>
              </a:rPr>
              <a:t>European Union Monitoring Mission </a:t>
            </a:r>
            <a:r>
              <a:rPr lang="en-US" sz="2100" dirty="0"/>
              <a:t>(EUMM) and its consequent formats of Incident Prevention and Response Mechanism (IPRM), co-facilitated by the EUMM, the OSCE (in </a:t>
            </a:r>
            <a:r>
              <a:rPr lang="en-US" sz="2100" dirty="0" err="1"/>
              <a:t>Ergneti</a:t>
            </a:r>
            <a:r>
              <a:rPr lang="en-US" sz="2100" dirty="0"/>
              <a:t>) and Chaired by the UN (in </a:t>
            </a:r>
            <a:r>
              <a:rPr lang="en-US" sz="2100" dirty="0" err="1"/>
              <a:t>Gali</a:t>
            </a:r>
            <a:r>
              <a:rPr lang="en-US" sz="2100" dirty="0" smtClean="0"/>
              <a:t>).</a:t>
            </a:r>
            <a:endParaRPr lang="en-US" dirty="0"/>
          </a:p>
        </p:txBody>
      </p:sp>
      <p:sp>
        <p:nvSpPr>
          <p:cNvPr id="5" name="Rectangle 4"/>
          <p:cNvSpPr/>
          <p:nvPr/>
        </p:nvSpPr>
        <p:spPr>
          <a:xfrm rot="5400000">
            <a:off x="8435596" y="2886923"/>
            <a:ext cx="5836406" cy="307777"/>
          </a:xfrm>
          <a:prstGeom prst="rect">
            <a:avLst/>
          </a:prstGeom>
        </p:spPr>
        <p:txBody>
          <a:bodyPr wrap="none">
            <a:spAutoFit/>
          </a:bodyPr>
          <a:lstStyle/>
          <a:p>
            <a:r>
              <a:rPr lang="en-US" sz="1400" dirty="0" smtClean="0"/>
              <a:t>Across the Administrative </a:t>
            </a:r>
            <a:r>
              <a:rPr lang="en-US" sz="1400" dirty="0"/>
              <a:t>Boundary </a:t>
            </a:r>
            <a:r>
              <a:rPr lang="en-US" sz="1400" dirty="0" smtClean="0"/>
              <a:t>Lines </a:t>
            </a:r>
            <a:r>
              <a:rPr lang="en-US" sz="1400" dirty="0"/>
              <a:t>(</a:t>
            </a:r>
            <a:r>
              <a:rPr lang="en-US" sz="1400" b="1" dirty="0">
                <a:solidFill>
                  <a:srgbClr val="FF0000"/>
                </a:solidFill>
              </a:rPr>
              <a:t>ABL</a:t>
            </a:r>
            <a:r>
              <a:rPr lang="en-US" sz="1400" dirty="0"/>
              <a:t>) and </a:t>
            </a:r>
            <a:r>
              <a:rPr lang="en-US" sz="1400" dirty="0" smtClean="0"/>
              <a:t>the Line </a:t>
            </a:r>
            <a:r>
              <a:rPr lang="en-US" sz="1400" dirty="0"/>
              <a:t>of Contact (</a:t>
            </a:r>
            <a:r>
              <a:rPr lang="en-US" sz="1400" b="1" dirty="0" err="1">
                <a:solidFill>
                  <a:srgbClr val="FF0000"/>
                </a:solidFill>
              </a:rPr>
              <a:t>LoC</a:t>
            </a:r>
            <a:r>
              <a:rPr lang="en-US" sz="1400" dirty="0"/>
              <a:t>) </a:t>
            </a:r>
          </a:p>
        </p:txBody>
      </p:sp>
      <p:sp>
        <p:nvSpPr>
          <p:cNvPr id="6" name="Rectangle 5"/>
          <p:cNvSpPr/>
          <p:nvPr/>
        </p:nvSpPr>
        <p:spPr>
          <a:xfrm rot="19868825">
            <a:off x="-166339" y="719005"/>
            <a:ext cx="3420936" cy="369332"/>
          </a:xfrm>
          <a:prstGeom prst="rect">
            <a:avLst/>
          </a:prstGeom>
        </p:spPr>
        <p:txBody>
          <a:bodyPr wrap="none">
            <a:spAutoFit/>
          </a:bodyPr>
          <a:lstStyle/>
          <a:p>
            <a:r>
              <a:rPr lang="en-US" dirty="0">
                <a:solidFill>
                  <a:srgbClr val="0033CC"/>
                </a:solidFill>
              </a:rPr>
              <a:t>established formats </a:t>
            </a:r>
            <a:r>
              <a:rPr lang="en-US" dirty="0" smtClean="0">
                <a:solidFill>
                  <a:srgbClr val="0033CC"/>
                </a:solidFill>
              </a:rPr>
              <a:t>of monitoring </a:t>
            </a:r>
            <a:endParaRPr lang="en-US" dirty="0">
              <a:solidFill>
                <a:srgbClr val="0033CC"/>
              </a:solidFill>
            </a:endParaRPr>
          </a:p>
        </p:txBody>
      </p:sp>
      <p:sp>
        <p:nvSpPr>
          <p:cNvPr id="7" name="Footer Placeholder 6"/>
          <p:cNvSpPr>
            <a:spLocks noGrp="1"/>
          </p:cNvSpPr>
          <p:nvPr>
            <p:ph type="ftr" sz="quarter" idx="11"/>
          </p:nvPr>
        </p:nvSpPr>
        <p:spPr/>
        <p:txBody>
          <a:bodyPr/>
          <a:lstStyle/>
          <a:p>
            <a:r>
              <a:rPr lang="en-US" dirty="0" smtClean="0"/>
              <a:t>by Nina </a:t>
            </a:r>
            <a:r>
              <a:rPr lang="en-US" dirty="0" err="1" smtClean="0"/>
              <a:t>Tsikhistavi-Khutsishvili</a:t>
            </a:r>
            <a:r>
              <a:rPr lang="en-US" dirty="0" smtClean="0"/>
              <a:t>, ICCN                                                 12 February, 2021</a:t>
            </a:r>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34777" y="6465859"/>
            <a:ext cx="1306970" cy="352958"/>
          </a:xfrm>
          <a:prstGeom prst="rect">
            <a:avLst/>
          </a:prstGeom>
        </p:spPr>
      </p:pic>
    </p:spTree>
    <p:extLst>
      <p:ext uri="{BB962C8B-B14F-4D97-AF65-F5344CB8AC3E}">
        <p14:creationId xmlns:p14="http://schemas.microsoft.com/office/powerpoint/2010/main" val="38457076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1894" y="362478"/>
            <a:ext cx="9340970" cy="1325563"/>
          </a:xfrm>
        </p:spPr>
        <p:txBody>
          <a:bodyPr/>
          <a:lstStyle/>
          <a:p>
            <a:pPr algn="ctr"/>
            <a:r>
              <a:rPr lang="en-US" dirty="0" smtClean="0"/>
              <a:t>Abolished Infrastructures 4 Peace as an aftermath</a:t>
            </a:r>
            <a:r>
              <a:rPr lang="en-US" dirty="0"/>
              <a:t> </a:t>
            </a:r>
            <a:r>
              <a:rPr lang="en-US" dirty="0" smtClean="0"/>
              <a:t>of each War … </a:t>
            </a:r>
            <a:endParaRPr lang="en-US" dirty="0"/>
          </a:p>
        </p:txBody>
      </p:sp>
      <p:sp>
        <p:nvSpPr>
          <p:cNvPr id="3" name="Content Placeholder 2"/>
          <p:cNvSpPr>
            <a:spLocks noGrp="1"/>
          </p:cNvSpPr>
          <p:nvPr>
            <p:ph idx="1"/>
          </p:nvPr>
        </p:nvSpPr>
        <p:spPr>
          <a:xfrm>
            <a:off x="838200" y="2890150"/>
            <a:ext cx="10515600" cy="3155808"/>
          </a:xfrm>
        </p:spPr>
        <p:txBody>
          <a:bodyPr>
            <a:normAutofit fontScale="92500" lnSpcReduction="10000"/>
          </a:bodyPr>
          <a:lstStyle/>
          <a:p>
            <a:pPr marL="0" indent="0">
              <a:buNone/>
            </a:pPr>
            <a:r>
              <a:rPr lang="en-US" dirty="0" smtClean="0"/>
              <a:t>There are no answers to </a:t>
            </a:r>
            <a:r>
              <a:rPr lang="en-US" dirty="0" err="1" smtClean="0"/>
              <a:t>peacebuilders</a:t>
            </a:r>
            <a:r>
              <a:rPr lang="en-US" dirty="0" smtClean="0"/>
              <a:t>’ critical question:</a:t>
            </a:r>
          </a:p>
          <a:p>
            <a:pPr marL="0" indent="0">
              <a:buNone/>
            </a:pPr>
            <a:endParaRPr lang="en-US" dirty="0" smtClean="0"/>
          </a:p>
          <a:p>
            <a:r>
              <a:rPr lang="en-US" dirty="0" smtClean="0"/>
              <a:t>Who should be responsible for reparation of abolished Infrastructures 4 Peace?</a:t>
            </a:r>
          </a:p>
          <a:p>
            <a:pPr marL="0" indent="0">
              <a:buNone/>
            </a:pPr>
            <a:endParaRPr lang="en-US" dirty="0" smtClean="0"/>
          </a:p>
          <a:p>
            <a:pPr marL="0" indent="0" algn="just">
              <a:buNone/>
            </a:pPr>
            <a:r>
              <a:rPr lang="en-US" dirty="0"/>
              <a:t>Sudden and forced abolishment of infrastructures 4 peace </a:t>
            </a:r>
            <a:r>
              <a:rPr lang="en-US" dirty="0" smtClean="0"/>
              <a:t>is showing </a:t>
            </a:r>
            <a:r>
              <a:rPr lang="en-US" dirty="0"/>
              <a:t>us that </a:t>
            </a:r>
            <a:r>
              <a:rPr lang="en-US" dirty="0" err="1" smtClean="0"/>
              <a:t>peacebuilders</a:t>
            </a:r>
            <a:r>
              <a:rPr lang="en-US" dirty="0" smtClean="0"/>
              <a:t> cannot </a:t>
            </a:r>
            <a:r>
              <a:rPr lang="en-US" dirty="0"/>
              <a:t>sustain the impact of all </a:t>
            </a:r>
            <a:r>
              <a:rPr lang="en-US" dirty="0" smtClean="0"/>
              <a:t>confidence-building </a:t>
            </a:r>
            <a:r>
              <a:rPr lang="en-US" dirty="0"/>
              <a:t>measures taken towards peace processes.</a:t>
            </a:r>
          </a:p>
          <a:p>
            <a:endParaRPr lang="en-US" dirty="0"/>
          </a:p>
        </p:txBody>
      </p:sp>
      <p:sp>
        <p:nvSpPr>
          <p:cNvPr id="4" name="Rectangle 3"/>
          <p:cNvSpPr/>
          <p:nvPr/>
        </p:nvSpPr>
        <p:spPr>
          <a:xfrm rot="19048777">
            <a:off x="-249377" y="913147"/>
            <a:ext cx="2845907" cy="369332"/>
          </a:xfrm>
          <a:prstGeom prst="rect">
            <a:avLst/>
          </a:prstGeom>
        </p:spPr>
        <p:txBody>
          <a:bodyPr wrap="none">
            <a:spAutoFit/>
          </a:bodyPr>
          <a:lstStyle/>
          <a:p>
            <a:r>
              <a:rPr lang="en-US" dirty="0" smtClean="0">
                <a:solidFill>
                  <a:srgbClr val="0033CC"/>
                </a:solidFill>
              </a:rPr>
              <a:t>can </a:t>
            </a:r>
            <a:r>
              <a:rPr lang="en-US" dirty="0">
                <a:solidFill>
                  <a:srgbClr val="0033CC"/>
                </a:solidFill>
              </a:rPr>
              <a:t>we sustain the </a:t>
            </a:r>
            <a:r>
              <a:rPr lang="en-US" dirty="0" smtClean="0">
                <a:solidFill>
                  <a:srgbClr val="0033CC"/>
                </a:solidFill>
              </a:rPr>
              <a:t>impact… </a:t>
            </a:r>
            <a:endParaRPr lang="en-US" dirty="0">
              <a:solidFill>
                <a:srgbClr val="0033CC"/>
              </a:solidFill>
            </a:endParaRPr>
          </a:p>
        </p:txBody>
      </p:sp>
      <p:sp>
        <p:nvSpPr>
          <p:cNvPr id="5" name="Footer Placeholder 4"/>
          <p:cNvSpPr>
            <a:spLocks noGrp="1"/>
          </p:cNvSpPr>
          <p:nvPr>
            <p:ph type="ftr" sz="quarter" idx="11"/>
          </p:nvPr>
        </p:nvSpPr>
        <p:spPr/>
        <p:txBody>
          <a:bodyPr/>
          <a:lstStyle/>
          <a:p>
            <a:r>
              <a:rPr lang="en-US" smtClean="0"/>
              <a:t>by Nina Tsikhistavi-Khutsishvili, ICCN                                                 12 February, 2021</a:t>
            </a: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0446" y="6475535"/>
            <a:ext cx="1306970" cy="352958"/>
          </a:xfrm>
          <a:prstGeom prst="rect">
            <a:avLst/>
          </a:prstGeom>
        </p:spPr>
      </p:pic>
    </p:spTree>
    <p:extLst>
      <p:ext uri="{BB962C8B-B14F-4D97-AF65-F5344CB8AC3E}">
        <p14:creationId xmlns:p14="http://schemas.microsoft.com/office/powerpoint/2010/main" val="2350964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1882" y="365124"/>
            <a:ext cx="6678283" cy="1325563"/>
          </a:xfrm>
        </p:spPr>
        <p:txBody>
          <a:bodyPr/>
          <a:lstStyle/>
          <a:p>
            <a:pPr algn="ctr"/>
            <a:r>
              <a:rPr lang="en-US" dirty="0" smtClean="0"/>
              <a:t>Women </a:t>
            </a:r>
            <a:r>
              <a:rPr lang="en-US" dirty="0" err="1"/>
              <a:t>P</a:t>
            </a:r>
            <a:r>
              <a:rPr lang="en-US" dirty="0" err="1" smtClean="0"/>
              <a:t>eacebuilders</a:t>
            </a:r>
            <a:r>
              <a:rPr lang="en-US" dirty="0" smtClean="0"/>
              <a:t>’ roles  </a:t>
            </a:r>
            <a:endParaRPr lang="en-US" dirty="0"/>
          </a:p>
        </p:txBody>
      </p:sp>
      <p:sp>
        <p:nvSpPr>
          <p:cNvPr id="3" name="Content Placeholder 2"/>
          <p:cNvSpPr>
            <a:spLocks noGrp="1"/>
          </p:cNvSpPr>
          <p:nvPr>
            <p:ph idx="1"/>
          </p:nvPr>
        </p:nvSpPr>
        <p:spPr/>
        <p:txBody>
          <a:bodyPr>
            <a:normAutofit/>
          </a:bodyPr>
          <a:lstStyle/>
          <a:p>
            <a:pPr marL="0" indent="0" algn="just">
              <a:buNone/>
            </a:pPr>
            <a:endParaRPr lang="en-US" dirty="0"/>
          </a:p>
          <a:p>
            <a:pPr marL="0" indent="0" algn="just">
              <a:buNone/>
            </a:pPr>
            <a:r>
              <a:rPr lang="en-US" dirty="0" smtClean="0"/>
              <a:t>My view from the </a:t>
            </a:r>
            <a:r>
              <a:rPr lang="en-US" dirty="0"/>
              <a:t>perspective </a:t>
            </a:r>
            <a:r>
              <a:rPr lang="en-US" dirty="0" smtClean="0"/>
              <a:t>of over </a:t>
            </a:r>
            <a:r>
              <a:rPr lang="en-US" dirty="0"/>
              <a:t>20 </a:t>
            </a:r>
            <a:r>
              <a:rPr lang="en-US" dirty="0" smtClean="0"/>
              <a:t>years’ </a:t>
            </a:r>
            <a:r>
              <a:rPr lang="en-US" dirty="0"/>
              <a:t>experience </a:t>
            </a:r>
            <a:r>
              <a:rPr lang="en-US" dirty="0" smtClean="0"/>
              <a:t>in </a:t>
            </a:r>
            <a:r>
              <a:rPr lang="en-US" dirty="0"/>
              <a:t>the </a:t>
            </a:r>
            <a:r>
              <a:rPr lang="en-US" dirty="0" smtClean="0"/>
              <a:t>field:</a:t>
            </a:r>
          </a:p>
          <a:p>
            <a:pPr marL="0" indent="0" algn="just">
              <a:buNone/>
            </a:pPr>
            <a:endParaRPr lang="en-US" dirty="0" smtClean="0"/>
          </a:p>
          <a:p>
            <a:pPr marL="0" indent="0" algn="just">
              <a:buNone/>
            </a:pPr>
            <a:endParaRPr lang="en-US" dirty="0" smtClean="0"/>
          </a:p>
          <a:p>
            <a:pPr algn="just"/>
            <a:r>
              <a:rPr lang="en-US" b="1" dirty="0" smtClean="0"/>
              <a:t>Roles of women </a:t>
            </a:r>
            <a:r>
              <a:rPr lang="en-US" b="1" dirty="0" err="1" smtClean="0"/>
              <a:t>peacebuilders</a:t>
            </a:r>
            <a:r>
              <a:rPr lang="en-US" b="1" dirty="0" smtClean="0"/>
              <a:t> are not stable in the South Caucasus.</a:t>
            </a:r>
          </a:p>
          <a:p>
            <a:pPr algn="just"/>
            <a:r>
              <a:rPr lang="en-US" b="1" dirty="0" smtClean="0"/>
              <a:t>In fact, women are roaming between rapidly changing periods of Fire and Ceasefire towards Peace Processes. </a:t>
            </a:r>
          </a:p>
          <a:p>
            <a:pPr marL="0" indent="0" algn="just">
              <a:buNone/>
            </a:pPr>
            <a:endParaRPr lang="en-US" dirty="0"/>
          </a:p>
        </p:txBody>
      </p:sp>
      <p:sp>
        <p:nvSpPr>
          <p:cNvPr id="4" name="Rectangle 3"/>
          <p:cNvSpPr/>
          <p:nvPr/>
        </p:nvSpPr>
        <p:spPr>
          <a:xfrm rot="20262356">
            <a:off x="117584" y="843240"/>
            <a:ext cx="3526030" cy="369332"/>
          </a:xfrm>
          <a:prstGeom prst="rect">
            <a:avLst/>
          </a:prstGeom>
        </p:spPr>
        <p:txBody>
          <a:bodyPr wrap="none">
            <a:spAutoFit/>
          </a:bodyPr>
          <a:lstStyle/>
          <a:p>
            <a:r>
              <a:rPr lang="en-US" dirty="0" smtClean="0">
                <a:solidFill>
                  <a:srgbClr val="0033CC"/>
                </a:solidFill>
              </a:rPr>
              <a:t>where </a:t>
            </a:r>
            <a:r>
              <a:rPr lang="en-US" dirty="0">
                <a:solidFill>
                  <a:srgbClr val="0033CC"/>
                </a:solidFill>
              </a:rPr>
              <a:t>are women </a:t>
            </a:r>
            <a:r>
              <a:rPr lang="en-US" dirty="0" err="1" smtClean="0">
                <a:solidFill>
                  <a:srgbClr val="0033CC"/>
                </a:solidFill>
              </a:rPr>
              <a:t>peacebuilders</a:t>
            </a:r>
            <a:r>
              <a:rPr lang="en-US" dirty="0">
                <a:solidFill>
                  <a:srgbClr val="0033CC"/>
                </a:solidFill>
              </a:rPr>
              <a:t> </a:t>
            </a:r>
            <a:r>
              <a:rPr lang="en-US" dirty="0" smtClean="0">
                <a:solidFill>
                  <a:srgbClr val="0033CC"/>
                </a:solidFill>
              </a:rPr>
              <a:t>… </a:t>
            </a:r>
            <a:endParaRPr lang="en-US" dirty="0">
              <a:solidFill>
                <a:srgbClr val="0033CC"/>
              </a:solidFill>
            </a:endParaRPr>
          </a:p>
        </p:txBody>
      </p:sp>
      <p:sp>
        <p:nvSpPr>
          <p:cNvPr id="5" name="Footer Placeholder 4"/>
          <p:cNvSpPr>
            <a:spLocks noGrp="1"/>
          </p:cNvSpPr>
          <p:nvPr>
            <p:ph type="ftr" sz="quarter" idx="11"/>
          </p:nvPr>
        </p:nvSpPr>
        <p:spPr/>
        <p:txBody>
          <a:bodyPr/>
          <a:lstStyle/>
          <a:p>
            <a:r>
              <a:rPr lang="en-US" smtClean="0"/>
              <a:t>by Nina Tsikhistavi-Khutsishvili, ICCN                                                 12 February, 2021</a:t>
            </a: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0446" y="6475535"/>
            <a:ext cx="1306970" cy="352958"/>
          </a:xfrm>
          <a:prstGeom prst="rect">
            <a:avLst/>
          </a:prstGeom>
        </p:spPr>
      </p:pic>
    </p:spTree>
    <p:extLst>
      <p:ext uri="{BB962C8B-B14F-4D97-AF65-F5344CB8AC3E}">
        <p14:creationId xmlns:p14="http://schemas.microsoft.com/office/powerpoint/2010/main" val="12171526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362" y="606664"/>
            <a:ext cx="9231702" cy="1325563"/>
          </a:xfrm>
        </p:spPr>
        <p:txBody>
          <a:bodyPr>
            <a:normAutofit/>
          </a:bodyPr>
          <a:lstStyle/>
          <a:p>
            <a:pPr algn="ctr"/>
            <a:r>
              <a:rPr lang="en-US" sz="4000" dirty="0" smtClean="0"/>
              <a:t>Acting towards ceasefire as a </a:t>
            </a:r>
            <a:r>
              <a:rPr lang="en-US" sz="4000" dirty="0" err="1" smtClean="0"/>
              <a:t>Peacebuilder</a:t>
            </a:r>
            <a:endParaRPr lang="en-US" sz="4000" dirty="0"/>
          </a:p>
        </p:txBody>
      </p:sp>
      <p:sp>
        <p:nvSpPr>
          <p:cNvPr id="3" name="Content Placeholder 2"/>
          <p:cNvSpPr>
            <a:spLocks noGrp="1"/>
          </p:cNvSpPr>
          <p:nvPr>
            <p:ph idx="1"/>
          </p:nvPr>
        </p:nvSpPr>
        <p:spPr>
          <a:xfrm>
            <a:off x="838200" y="2225615"/>
            <a:ext cx="10515600" cy="3380765"/>
          </a:xfrm>
        </p:spPr>
        <p:txBody>
          <a:bodyPr>
            <a:normAutofit lnSpcReduction="10000"/>
          </a:bodyPr>
          <a:lstStyle/>
          <a:p>
            <a:pPr algn="just"/>
            <a:r>
              <a:rPr lang="en-US" dirty="0" smtClean="0"/>
              <a:t>Women </a:t>
            </a:r>
            <a:r>
              <a:rPr lang="en-US" dirty="0" err="1" smtClean="0"/>
              <a:t>peacebuilders</a:t>
            </a:r>
            <a:r>
              <a:rPr lang="en-US" dirty="0" smtClean="0"/>
              <a:t> are forced to transform their activities to mere  humanitarian assistance before, during, and after each ceasefire, instead of developing and strengthening I4P</a:t>
            </a:r>
            <a:r>
              <a:rPr lang="en-US" dirty="0"/>
              <a:t>;</a:t>
            </a:r>
            <a:endParaRPr lang="en-US" dirty="0" smtClean="0"/>
          </a:p>
          <a:p>
            <a:pPr algn="just"/>
            <a:r>
              <a:rPr lang="en-US" dirty="0" smtClean="0"/>
              <a:t>National women mediators are forced to transform their roles from </a:t>
            </a:r>
            <a:r>
              <a:rPr lang="en-US" dirty="0" err="1" smtClean="0"/>
              <a:t>peacebuilders</a:t>
            </a:r>
            <a:r>
              <a:rPr lang="en-US" dirty="0" smtClean="0"/>
              <a:t> to ceasefire/truce violation observers, with poor or limited outcomes (if given access at all); </a:t>
            </a:r>
          </a:p>
          <a:p>
            <a:pPr algn="just"/>
            <a:r>
              <a:rPr lang="en-US" dirty="0" smtClean="0"/>
              <a:t>National women mediators are never being recognized as an integral part of peace negotiations. </a:t>
            </a:r>
            <a:endParaRPr lang="en-US" dirty="0"/>
          </a:p>
        </p:txBody>
      </p:sp>
      <p:sp>
        <p:nvSpPr>
          <p:cNvPr id="4" name="Rectangle 3"/>
          <p:cNvSpPr/>
          <p:nvPr/>
        </p:nvSpPr>
        <p:spPr>
          <a:xfrm rot="20262356">
            <a:off x="-49899" y="829108"/>
            <a:ext cx="5034199" cy="369332"/>
          </a:xfrm>
          <a:prstGeom prst="rect">
            <a:avLst/>
          </a:prstGeom>
        </p:spPr>
        <p:txBody>
          <a:bodyPr wrap="none">
            <a:spAutoFit/>
          </a:bodyPr>
          <a:lstStyle/>
          <a:p>
            <a:r>
              <a:rPr lang="en-US" dirty="0" smtClean="0">
                <a:solidFill>
                  <a:srgbClr val="0033CC"/>
                </a:solidFill>
              </a:rPr>
              <a:t>where </a:t>
            </a:r>
            <a:r>
              <a:rPr lang="en-US" dirty="0">
                <a:solidFill>
                  <a:srgbClr val="0033CC"/>
                </a:solidFill>
              </a:rPr>
              <a:t>are women </a:t>
            </a:r>
            <a:r>
              <a:rPr lang="en-US" dirty="0" err="1" smtClean="0">
                <a:solidFill>
                  <a:srgbClr val="0033CC"/>
                </a:solidFill>
              </a:rPr>
              <a:t>peacebuilders</a:t>
            </a:r>
            <a:r>
              <a:rPr lang="en-US" dirty="0">
                <a:solidFill>
                  <a:srgbClr val="0033CC"/>
                </a:solidFill>
              </a:rPr>
              <a:t> </a:t>
            </a:r>
            <a:r>
              <a:rPr lang="en-US" dirty="0" smtClean="0">
                <a:solidFill>
                  <a:srgbClr val="0033CC"/>
                </a:solidFill>
              </a:rPr>
              <a:t>during ceasefire </a:t>
            </a:r>
            <a:endParaRPr lang="en-US" dirty="0">
              <a:solidFill>
                <a:srgbClr val="0033CC"/>
              </a:solidFill>
            </a:endParaRPr>
          </a:p>
        </p:txBody>
      </p:sp>
      <p:sp>
        <p:nvSpPr>
          <p:cNvPr id="5" name="Footer Placeholder 4"/>
          <p:cNvSpPr>
            <a:spLocks noGrp="1"/>
          </p:cNvSpPr>
          <p:nvPr>
            <p:ph type="ftr" sz="quarter" idx="11"/>
          </p:nvPr>
        </p:nvSpPr>
        <p:spPr/>
        <p:txBody>
          <a:bodyPr/>
          <a:lstStyle/>
          <a:p>
            <a:r>
              <a:rPr lang="en-US" smtClean="0"/>
              <a:t>by Nina Tsikhistavi-Khutsishvili, ICCN                                                 12 February, 2021</a:t>
            </a: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0446" y="6475535"/>
            <a:ext cx="1306970" cy="352958"/>
          </a:xfrm>
          <a:prstGeom prst="rect">
            <a:avLst/>
          </a:prstGeom>
        </p:spPr>
      </p:pic>
    </p:spTree>
    <p:extLst>
      <p:ext uri="{BB962C8B-B14F-4D97-AF65-F5344CB8AC3E}">
        <p14:creationId xmlns:p14="http://schemas.microsoft.com/office/powerpoint/2010/main" val="6791271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6062" y="744690"/>
            <a:ext cx="9263333" cy="1027152"/>
          </a:xfrm>
        </p:spPr>
        <p:txBody>
          <a:bodyPr>
            <a:normAutofit fontScale="90000"/>
          </a:bodyPr>
          <a:lstStyle/>
          <a:p>
            <a:pPr algn="ctr"/>
            <a:r>
              <a:rPr lang="en-US" sz="3600" dirty="0" smtClean="0"/>
              <a:t>Are we a part </a:t>
            </a:r>
            <a:r>
              <a:rPr lang="en-US" sz="3600" dirty="0"/>
              <a:t>of Integral </a:t>
            </a:r>
            <a:r>
              <a:rPr lang="en-US" sz="3600" dirty="0" smtClean="0"/>
              <a:t>Pillars of a Peace Process?</a:t>
            </a:r>
            <a:endParaRPr lang="en-US" sz="3600" dirty="0"/>
          </a:p>
        </p:txBody>
      </p:sp>
      <p:sp>
        <p:nvSpPr>
          <p:cNvPr id="3" name="Content Placeholder 2"/>
          <p:cNvSpPr>
            <a:spLocks noGrp="1"/>
          </p:cNvSpPr>
          <p:nvPr>
            <p:ph idx="1"/>
          </p:nvPr>
        </p:nvSpPr>
        <p:spPr>
          <a:xfrm>
            <a:off x="838200" y="2535790"/>
            <a:ext cx="10515600" cy="3352652"/>
          </a:xfrm>
        </p:spPr>
        <p:txBody>
          <a:bodyPr>
            <a:normAutofit/>
          </a:bodyPr>
          <a:lstStyle/>
          <a:p>
            <a:pPr algn="just"/>
            <a:r>
              <a:rPr lang="en-US" dirty="0" smtClean="0"/>
              <a:t>The 3 integral pillars of a peace process are: Governments, Third </a:t>
            </a:r>
            <a:r>
              <a:rPr lang="en-US" dirty="0"/>
              <a:t>party </a:t>
            </a:r>
            <a:r>
              <a:rPr lang="en-US" dirty="0" smtClean="0"/>
              <a:t>mediators and Peace practitioners. </a:t>
            </a:r>
            <a:r>
              <a:rPr lang="en-US" dirty="0"/>
              <a:t>A</a:t>
            </a:r>
            <a:r>
              <a:rPr lang="en-US" dirty="0" smtClean="0"/>
              <a:t> peace process can be effective once all 3 pillars act complementary to each other;  </a:t>
            </a:r>
          </a:p>
          <a:p>
            <a:pPr algn="just"/>
            <a:r>
              <a:rPr lang="en-US" dirty="0" smtClean="0"/>
              <a:t>Alive </a:t>
            </a:r>
            <a:r>
              <a:rPr lang="en-US" dirty="0"/>
              <a:t>and </a:t>
            </a:r>
            <a:r>
              <a:rPr lang="en-US" dirty="0" smtClean="0"/>
              <a:t>effective peace process shall be inclusive for sustainability;</a:t>
            </a:r>
          </a:p>
          <a:p>
            <a:pPr algn="just"/>
            <a:r>
              <a:rPr lang="en-US" dirty="0" smtClean="0"/>
              <a:t>As for an inclusive peace process, it needs a </a:t>
            </a:r>
            <a:r>
              <a:rPr lang="en-US" dirty="0"/>
              <a:t>mutual dialogue between the national women </a:t>
            </a:r>
            <a:r>
              <a:rPr lang="en-US" dirty="0" smtClean="0"/>
              <a:t>mediators, CSOs and Government(s) in order to bridge bottom and top </a:t>
            </a:r>
            <a:r>
              <a:rPr lang="en-US" dirty="0"/>
              <a:t>levels </a:t>
            </a:r>
            <a:r>
              <a:rPr lang="en-US" dirty="0" smtClean="0"/>
              <a:t>of a society.</a:t>
            </a:r>
            <a:endParaRPr lang="en-US" dirty="0"/>
          </a:p>
        </p:txBody>
      </p:sp>
      <p:sp>
        <p:nvSpPr>
          <p:cNvPr id="4" name="Rectangle 3"/>
          <p:cNvSpPr/>
          <p:nvPr/>
        </p:nvSpPr>
        <p:spPr>
          <a:xfrm rot="20262356">
            <a:off x="-206836" y="830527"/>
            <a:ext cx="5555110" cy="369332"/>
          </a:xfrm>
          <a:prstGeom prst="rect">
            <a:avLst/>
          </a:prstGeom>
        </p:spPr>
        <p:txBody>
          <a:bodyPr wrap="none">
            <a:spAutoFit/>
          </a:bodyPr>
          <a:lstStyle/>
          <a:p>
            <a:r>
              <a:rPr lang="en-US" dirty="0" smtClean="0">
                <a:solidFill>
                  <a:srgbClr val="0033CC"/>
                </a:solidFill>
              </a:rPr>
              <a:t>where </a:t>
            </a:r>
            <a:r>
              <a:rPr lang="en-US" dirty="0">
                <a:solidFill>
                  <a:srgbClr val="0033CC"/>
                </a:solidFill>
              </a:rPr>
              <a:t>are women </a:t>
            </a:r>
            <a:r>
              <a:rPr lang="en-US" dirty="0" err="1" smtClean="0">
                <a:solidFill>
                  <a:srgbClr val="0033CC"/>
                </a:solidFill>
              </a:rPr>
              <a:t>peacebuilders</a:t>
            </a:r>
            <a:r>
              <a:rPr lang="en-US" dirty="0" smtClean="0">
                <a:solidFill>
                  <a:srgbClr val="0033CC"/>
                </a:solidFill>
              </a:rPr>
              <a:t> during Peace Process  </a:t>
            </a:r>
            <a:endParaRPr lang="en-US" dirty="0">
              <a:solidFill>
                <a:srgbClr val="0033CC"/>
              </a:solidFill>
            </a:endParaRPr>
          </a:p>
        </p:txBody>
      </p:sp>
      <p:sp>
        <p:nvSpPr>
          <p:cNvPr id="5" name="Footer Placeholder 4"/>
          <p:cNvSpPr>
            <a:spLocks noGrp="1"/>
          </p:cNvSpPr>
          <p:nvPr>
            <p:ph type="ftr" sz="quarter" idx="11"/>
          </p:nvPr>
        </p:nvSpPr>
        <p:spPr/>
        <p:txBody>
          <a:bodyPr/>
          <a:lstStyle/>
          <a:p>
            <a:r>
              <a:rPr lang="en-US" smtClean="0"/>
              <a:t>by Nina Tsikhistavi-Khutsishvili, ICCN                                                 12 February, 2021</a:t>
            </a: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0446" y="6475535"/>
            <a:ext cx="1306970" cy="352958"/>
          </a:xfrm>
          <a:prstGeom prst="rect">
            <a:avLst/>
          </a:prstGeom>
        </p:spPr>
      </p:pic>
    </p:spTree>
    <p:extLst>
      <p:ext uri="{BB962C8B-B14F-4D97-AF65-F5344CB8AC3E}">
        <p14:creationId xmlns:p14="http://schemas.microsoft.com/office/powerpoint/2010/main" val="18235890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581</TotalTime>
  <Words>1183</Words>
  <Application>Microsoft Office PowerPoint</Application>
  <PresentationFormat>Widescreen</PresentationFormat>
  <Paragraphs>146</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 Black</vt:lpstr>
      <vt:lpstr>Calibri</vt:lpstr>
      <vt:lpstr>Calibri Light</vt:lpstr>
      <vt:lpstr>Google Sans</vt:lpstr>
      <vt:lpstr>Wingdings</vt:lpstr>
      <vt:lpstr>Office Theme</vt:lpstr>
      <vt:lpstr>Women Peacebuilders  from the South Caucasus</vt:lpstr>
      <vt:lpstr>Conflicts in South Caucasus</vt:lpstr>
      <vt:lpstr>An Overview of the landscape of  established formats (for negotiation and monitoring)  for peaceful solutions in South Caucasus</vt:lpstr>
      <vt:lpstr>Track 1 Negotiations established in South Caucasus </vt:lpstr>
      <vt:lpstr>The Ground Monitoring Missions  and Field Operations established in South Caucasus</vt:lpstr>
      <vt:lpstr>Abolished Infrastructures 4 Peace as an aftermath of each War … </vt:lpstr>
      <vt:lpstr>Women Peacebuilders’ roles  </vt:lpstr>
      <vt:lpstr>Acting towards ceasefire as a Peacebuilder</vt:lpstr>
      <vt:lpstr>Are we a part of Integral Pillars of a Peace Process?</vt:lpstr>
      <vt:lpstr>Challenges of Peacebuilders’ Work in SC</vt:lpstr>
      <vt:lpstr>Network of Women Mediators of South Caucasus (NWMSC) </vt:lpstr>
      <vt:lpstr>N W M S C aims:</vt:lpstr>
      <vt:lpstr>RECOMMENDATION</vt:lpstr>
      <vt:lpstr>PowerPoint Presentation</vt:lpstr>
    </vt:vector>
  </TitlesOfParts>
  <Company>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Women Peace-builders from the South Caucasus </dc:title>
  <dc:creator>A</dc:creator>
  <cp:lastModifiedBy>A</cp:lastModifiedBy>
  <cp:revision>75</cp:revision>
  <dcterms:created xsi:type="dcterms:W3CDTF">2021-02-10T13:23:52Z</dcterms:created>
  <dcterms:modified xsi:type="dcterms:W3CDTF">2021-02-12T09:15:29Z</dcterms:modified>
</cp:coreProperties>
</file>