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0" r:id="rId4"/>
    <p:sldId id="272" r:id="rId5"/>
    <p:sldId id="260" r:id="rId6"/>
    <p:sldId id="261" r:id="rId7"/>
    <p:sldId id="263" r:id="rId8"/>
    <p:sldId id="259" r:id="rId9"/>
    <p:sldId id="273" r:id="rId10"/>
    <p:sldId id="274" r:id="rId11"/>
    <p:sldId id="264" r:id="rId12"/>
    <p:sldId id="275" r:id="rId13"/>
    <p:sldId id="277" r:id="rId14"/>
    <p:sldId id="279" r:id="rId15"/>
    <p:sldId id="26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5" d="100"/>
          <a:sy n="125" d="100"/>
        </p:scale>
        <p:origin x="-226" y="15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945DC6-3495-44C4-8587-71AB29D21467}"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10099-0803-4C0C-A713-3AD0D4B6B1F7}" type="slidenum">
              <a:rPr lang="en-US" smtClean="0"/>
              <a:t>‹#›</a:t>
            </a:fld>
            <a:endParaRPr lang="en-US"/>
          </a:p>
        </p:txBody>
      </p:sp>
    </p:spTree>
    <p:extLst>
      <p:ext uri="{BB962C8B-B14F-4D97-AF65-F5344CB8AC3E}">
        <p14:creationId xmlns:p14="http://schemas.microsoft.com/office/powerpoint/2010/main" val="543907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45DC6-3495-44C4-8587-71AB29D21467}"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10099-0803-4C0C-A713-3AD0D4B6B1F7}" type="slidenum">
              <a:rPr lang="en-US" smtClean="0"/>
              <a:t>‹#›</a:t>
            </a:fld>
            <a:endParaRPr lang="en-US"/>
          </a:p>
        </p:txBody>
      </p:sp>
    </p:spTree>
    <p:extLst>
      <p:ext uri="{BB962C8B-B14F-4D97-AF65-F5344CB8AC3E}">
        <p14:creationId xmlns:p14="http://schemas.microsoft.com/office/powerpoint/2010/main" val="3671776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45DC6-3495-44C4-8587-71AB29D21467}"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10099-0803-4C0C-A713-3AD0D4B6B1F7}" type="slidenum">
              <a:rPr lang="en-US" smtClean="0"/>
              <a:t>‹#›</a:t>
            </a:fld>
            <a:endParaRPr lang="en-US"/>
          </a:p>
        </p:txBody>
      </p:sp>
    </p:spTree>
    <p:extLst>
      <p:ext uri="{BB962C8B-B14F-4D97-AF65-F5344CB8AC3E}">
        <p14:creationId xmlns:p14="http://schemas.microsoft.com/office/powerpoint/2010/main" val="2462181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45DC6-3495-44C4-8587-71AB29D21467}"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10099-0803-4C0C-A713-3AD0D4B6B1F7}" type="slidenum">
              <a:rPr lang="en-US" smtClean="0"/>
              <a:t>‹#›</a:t>
            </a:fld>
            <a:endParaRPr lang="en-US"/>
          </a:p>
        </p:txBody>
      </p:sp>
    </p:spTree>
    <p:extLst>
      <p:ext uri="{BB962C8B-B14F-4D97-AF65-F5344CB8AC3E}">
        <p14:creationId xmlns:p14="http://schemas.microsoft.com/office/powerpoint/2010/main" val="47491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945DC6-3495-44C4-8587-71AB29D21467}"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10099-0803-4C0C-A713-3AD0D4B6B1F7}" type="slidenum">
              <a:rPr lang="en-US" smtClean="0"/>
              <a:t>‹#›</a:t>
            </a:fld>
            <a:endParaRPr lang="en-US"/>
          </a:p>
        </p:txBody>
      </p:sp>
    </p:spTree>
    <p:extLst>
      <p:ext uri="{BB962C8B-B14F-4D97-AF65-F5344CB8AC3E}">
        <p14:creationId xmlns:p14="http://schemas.microsoft.com/office/powerpoint/2010/main" val="2504882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945DC6-3495-44C4-8587-71AB29D21467}" type="datetimeFigureOut">
              <a:rPr lang="en-US" smtClean="0"/>
              <a:t>9/20/2019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10099-0803-4C0C-A713-3AD0D4B6B1F7}" type="slidenum">
              <a:rPr lang="en-US" smtClean="0"/>
              <a:t>‹#›</a:t>
            </a:fld>
            <a:endParaRPr lang="en-US"/>
          </a:p>
        </p:txBody>
      </p:sp>
    </p:spTree>
    <p:extLst>
      <p:ext uri="{BB962C8B-B14F-4D97-AF65-F5344CB8AC3E}">
        <p14:creationId xmlns:p14="http://schemas.microsoft.com/office/powerpoint/2010/main" val="428453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945DC6-3495-44C4-8587-71AB29D21467}" type="datetimeFigureOut">
              <a:rPr lang="en-US" smtClean="0"/>
              <a:t>9/20/2019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810099-0803-4C0C-A713-3AD0D4B6B1F7}" type="slidenum">
              <a:rPr lang="en-US" smtClean="0"/>
              <a:t>‹#›</a:t>
            </a:fld>
            <a:endParaRPr lang="en-US"/>
          </a:p>
        </p:txBody>
      </p:sp>
    </p:spTree>
    <p:extLst>
      <p:ext uri="{BB962C8B-B14F-4D97-AF65-F5344CB8AC3E}">
        <p14:creationId xmlns:p14="http://schemas.microsoft.com/office/powerpoint/2010/main" val="4153603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945DC6-3495-44C4-8587-71AB29D21467}" type="datetimeFigureOut">
              <a:rPr lang="en-US" smtClean="0"/>
              <a:t>9/20/2019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810099-0803-4C0C-A713-3AD0D4B6B1F7}" type="slidenum">
              <a:rPr lang="en-US" smtClean="0"/>
              <a:t>‹#›</a:t>
            </a:fld>
            <a:endParaRPr lang="en-US"/>
          </a:p>
        </p:txBody>
      </p:sp>
    </p:spTree>
    <p:extLst>
      <p:ext uri="{BB962C8B-B14F-4D97-AF65-F5344CB8AC3E}">
        <p14:creationId xmlns:p14="http://schemas.microsoft.com/office/powerpoint/2010/main" val="3532615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45DC6-3495-44C4-8587-71AB29D21467}" type="datetimeFigureOut">
              <a:rPr lang="en-US" smtClean="0"/>
              <a:t>9/20/2019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810099-0803-4C0C-A713-3AD0D4B6B1F7}" type="slidenum">
              <a:rPr lang="en-US" smtClean="0"/>
              <a:t>‹#›</a:t>
            </a:fld>
            <a:endParaRPr lang="en-US"/>
          </a:p>
        </p:txBody>
      </p:sp>
    </p:spTree>
    <p:extLst>
      <p:ext uri="{BB962C8B-B14F-4D97-AF65-F5344CB8AC3E}">
        <p14:creationId xmlns:p14="http://schemas.microsoft.com/office/powerpoint/2010/main" val="1832771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45DC6-3495-44C4-8587-71AB29D21467}" type="datetimeFigureOut">
              <a:rPr lang="en-US" smtClean="0"/>
              <a:t>9/20/2019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10099-0803-4C0C-A713-3AD0D4B6B1F7}" type="slidenum">
              <a:rPr lang="en-US" smtClean="0"/>
              <a:t>‹#›</a:t>
            </a:fld>
            <a:endParaRPr lang="en-US"/>
          </a:p>
        </p:txBody>
      </p:sp>
    </p:spTree>
    <p:extLst>
      <p:ext uri="{BB962C8B-B14F-4D97-AF65-F5344CB8AC3E}">
        <p14:creationId xmlns:p14="http://schemas.microsoft.com/office/powerpoint/2010/main" val="3410972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45DC6-3495-44C4-8587-71AB29D21467}" type="datetimeFigureOut">
              <a:rPr lang="en-US" smtClean="0"/>
              <a:t>9/20/2019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10099-0803-4C0C-A713-3AD0D4B6B1F7}" type="slidenum">
              <a:rPr lang="en-US" smtClean="0"/>
              <a:t>‹#›</a:t>
            </a:fld>
            <a:endParaRPr lang="en-US"/>
          </a:p>
        </p:txBody>
      </p:sp>
    </p:spTree>
    <p:extLst>
      <p:ext uri="{BB962C8B-B14F-4D97-AF65-F5344CB8AC3E}">
        <p14:creationId xmlns:p14="http://schemas.microsoft.com/office/powerpoint/2010/main" val="3432091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45DC6-3495-44C4-8587-71AB29D21467}" type="datetimeFigureOut">
              <a:rPr lang="en-US" smtClean="0"/>
              <a:t>9/20/2019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10099-0803-4C0C-A713-3AD0D4B6B1F7}" type="slidenum">
              <a:rPr lang="en-US" smtClean="0"/>
              <a:t>‹#›</a:t>
            </a:fld>
            <a:endParaRPr lang="en-US"/>
          </a:p>
        </p:txBody>
      </p:sp>
    </p:spTree>
    <p:extLst>
      <p:ext uri="{BB962C8B-B14F-4D97-AF65-F5344CB8AC3E}">
        <p14:creationId xmlns:p14="http://schemas.microsoft.com/office/powerpoint/2010/main" val="971911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ccn.ge/"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iccn.ge/" TargetMode="External"/><Relationship Id="rId2" Type="http://schemas.openxmlformats.org/officeDocument/2006/relationships/hyperlink" Target="mailto:ninatsikhistavi@iccn.g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iccn.ge/"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iccn.g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iccn.g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iccn.g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Women’s Engagement in</a:t>
            </a:r>
            <a:br>
              <a:rPr lang="en-US" b="1" dirty="0" smtClean="0"/>
            </a:br>
            <a:r>
              <a:rPr lang="en-US" b="1" dirty="0" smtClean="0"/>
              <a:t>Peace Processes: case of Georgia</a:t>
            </a:r>
            <a:endParaRPr lang="en-US" b="1" dirty="0"/>
          </a:p>
        </p:txBody>
      </p:sp>
      <p:sp>
        <p:nvSpPr>
          <p:cNvPr id="3" name="Subtitle 2"/>
          <p:cNvSpPr>
            <a:spLocks noGrp="1"/>
          </p:cNvSpPr>
          <p:nvPr>
            <p:ph type="subTitle" idx="1"/>
          </p:nvPr>
        </p:nvSpPr>
        <p:spPr>
          <a:xfrm>
            <a:off x="1371600" y="3886200"/>
            <a:ext cx="6553200" cy="1752600"/>
          </a:xfrm>
        </p:spPr>
        <p:txBody>
          <a:bodyPr>
            <a:normAutofit fontScale="92500" lnSpcReduction="10000"/>
          </a:bodyPr>
          <a:lstStyle/>
          <a:p>
            <a:r>
              <a:rPr lang="en-US" dirty="0" smtClean="0"/>
              <a:t>by Nina Tsikhistavi-Khutsishvili, Director</a:t>
            </a:r>
          </a:p>
          <a:p>
            <a:r>
              <a:rPr lang="en-US" dirty="0" smtClean="0"/>
              <a:t>International Center on Conflict and Negotiation (ICCN)</a:t>
            </a:r>
          </a:p>
          <a:p>
            <a:r>
              <a:rPr lang="en-US" sz="2000" dirty="0" smtClean="0"/>
              <a:t>19 September, 2019</a:t>
            </a:r>
            <a:endParaRPr lang="en-US" sz="2000" dirty="0"/>
          </a:p>
        </p:txBody>
      </p:sp>
      <p:pic>
        <p:nvPicPr>
          <p:cNvPr id="2050" name="Picture 2" descr="C:\Users\Nino\Desktop\icc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23" y="381000"/>
            <a:ext cx="3619877" cy="1524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867400" y="914400"/>
            <a:ext cx="1651414" cy="369332"/>
          </a:xfrm>
          <a:prstGeom prst="rect">
            <a:avLst/>
          </a:prstGeom>
        </p:spPr>
        <p:txBody>
          <a:bodyPr wrap="none">
            <a:spAutoFit/>
          </a:bodyPr>
          <a:lstStyle/>
          <a:p>
            <a:r>
              <a:rPr lang="ka-GE" u="sng" dirty="0">
                <a:hlinkClick r:id="rId3"/>
              </a:rPr>
              <a:t>www.ICCN.ge</a:t>
            </a:r>
            <a:r>
              <a:rPr lang="en-US" u="sng" dirty="0"/>
              <a:t> </a:t>
            </a:r>
            <a:endParaRPr lang="en-US" dirty="0"/>
          </a:p>
        </p:txBody>
      </p:sp>
    </p:spTree>
    <p:extLst>
      <p:ext uri="{BB962C8B-B14F-4D97-AF65-F5344CB8AC3E}">
        <p14:creationId xmlns:p14="http://schemas.microsoft.com/office/powerpoint/2010/main" val="2673991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Autofit/>
          </a:bodyPr>
          <a:lstStyle/>
          <a:p>
            <a:r>
              <a:rPr lang="en-US" sz="3200" dirty="0" smtClean="0"/>
              <a:t>Gender Provision of PAs</a:t>
            </a:r>
            <a:br>
              <a:rPr lang="en-US" sz="3200" dirty="0" smtClean="0"/>
            </a:br>
            <a:r>
              <a:rPr lang="en-US" sz="3200" dirty="0" smtClean="0"/>
              <a:t>4% women; 96% men (1991-2001)</a:t>
            </a:r>
            <a:endParaRPr lang="en-US" sz="32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1876625"/>
            <a:ext cx="5023539" cy="3548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7E9535CB-892C-43C9-A063-AD4803A9D29C}" type="datetime1">
              <a:rPr lang="en-US" smtClean="0">
                <a:solidFill>
                  <a:prstClr val="black">
                    <a:tint val="75000"/>
                  </a:prstClr>
                </a:solidFill>
              </a:rPr>
              <a:pPr/>
              <a:t>9/20/2019</a:t>
            </a:fld>
            <a:endParaRPr lang="en-US">
              <a:solidFill>
                <a:prstClr val="black">
                  <a:tint val="75000"/>
                </a:prstClr>
              </a:solidFill>
            </a:endParaRPr>
          </a:p>
        </p:txBody>
      </p:sp>
      <p:sp>
        <p:nvSpPr>
          <p:cNvPr id="6" name="Footer Placeholder 5"/>
          <p:cNvSpPr>
            <a:spLocks noGrp="1"/>
          </p:cNvSpPr>
          <p:nvPr>
            <p:ph type="ftr" sz="quarter" idx="11"/>
          </p:nvPr>
        </p:nvSpPr>
        <p:spPr>
          <a:xfrm>
            <a:off x="2590800" y="6324600"/>
            <a:ext cx="3886200" cy="365125"/>
          </a:xfrm>
        </p:spPr>
        <p:txBody>
          <a:bodyPr/>
          <a:lstStyle/>
          <a:p>
            <a:r>
              <a:rPr lang="en-US" dirty="0" smtClean="0">
                <a:solidFill>
                  <a:prstClr val="black">
                    <a:tint val="75000"/>
                  </a:prstClr>
                </a:solidFill>
              </a:rPr>
              <a:t>International Center on Conflict and Negotiation (ICCN)</a:t>
            </a:r>
            <a:endParaRPr lang="en-US" dirty="0">
              <a:solidFill>
                <a:prstClr val="black">
                  <a:tint val="75000"/>
                </a:prstClr>
              </a:solidFill>
            </a:endParaRPr>
          </a:p>
        </p:txBody>
      </p:sp>
      <p:sp>
        <p:nvSpPr>
          <p:cNvPr id="7" name="Footer Placeholder 5"/>
          <p:cNvSpPr txBox="1">
            <a:spLocks/>
          </p:cNvSpPr>
          <p:nvPr/>
        </p:nvSpPr>
        <p:spPr>
          <a:xfrm>
            <a:off x="1828800" y="5562600"/>
            <a:ext cx="5562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prstClr val="black">
                    <a:tint val="75000"/>
                  </a:prstClr>
                </a:solidFill>
              </a:rPr>
              <a:t>Source</a:t>
            </a:r>
            <a:r>
              <a:rPr lang="en-US" sz="1100" dirty="0">
                <a:solidFill>
                  <a:prstClr val="black">
                    <a:tint val="75000"/>
                  </a:prstClr>
                </a:solidFill>
              </a:rPr>
              <a:t>: </a:t>
            </a:r>
            <a:r>
              <a:rPr lang="en-US" sz="1100" dirty="0" smtClean="0">
                <a:solidFill>
                  <a:prstClr val="black">
                    <a:tint val="75000"/>
                  </a:prstClr>
                </a:solidFill>
              </a:rPr>
              <a:t>Tsikhistavi-Khutsishvili, N. (2017). The P</a:t>
            </a:r>
            <a:r>
              <a:rPr lang="en-US" sz="1100" dirty="0" smtClean="0"/>
              <a:t>resentation </a:t>
            </a:r>
            <a:r>
              <a:rPr lang="en-US" sz="1100" dirty="0"/>
              <a:t>of the </a:t>
            </a:r>
            <a:r>
              <a:rPr lang="en-US" sz="1100" b="1" dirty="0"/>
              <a:t>GEO </a:t>
            </a:r>
            <a:r>
              <a:rPr lang="en-US" sz="1100" b="1" dirty="0" err="1" smtClean="0"/>
              <a:t>PeaceDatabase</a:t>
            </a:r>
            <a:r>
              <a:rPr lang="en-US" sz="1100" dirty="0" smtClean="0">
                <a:solidFill>
                  <a:prstClr val="black">
                    <a:tint val="75000"/>
                  </a:prstClr>
                </a:solidFill>
              </a:rPr>
              <a:t>,  ICCN. June, 2017. </a:t>
            </a:r>
            <a:endParaRPr lang="en-US" sz="1100" dirty="0">
              <a:solidFill>
                <a:prstClr val="black">
                  <a:tint val="75000"/>
                </a:prstClr>
              </a:solidFill>
            </a:endParaRPr>
          </a:p>
        </p:txBody>
      </p:sp>
    </p:spTree>
    <p:extLst>
      <p:ext uri="{BB962C8B-B14F-4D97-AF65-F5344CB8AC3E}">
        <p14:creationId xmlns:p14="http://schemas.microsoft.com/office/powerpoint/2010/main" val="2116238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304800"/>
            <a:ext cx="8001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1143000"/>
          </a:xfrm>
        </p:spPr>
        <p:txBody>
          <a:bodyPr/>
          <a:lstStyle/>
          <a:p>
            <a:r>
              <a:rPr lang="en-US" dirty="0" smtClean="0">
                <a:solidFill>
                  <a:schemeClr val="bg1"/>
                </a:solidFill>
              </a:rPr>
              <a:t>challenges in the context</a:t>
            </a:r>
            <a:endParaRPr lang="en-US" dirty="0">
              <a:solidFill>
                <a:schemeClr val="bg1"/>
              </a:solidFill>
            </a:endParaRPr>
          </a:p>
        </p:txBody>
      </p:sp>
      <p:sp>
        <p:nvSpPr>
          <p:cNvPr id="3" name="Content Placeholder 2"/>
          <p:cNvSpPr>
            <a:spLocks noGrp="1"/>
          </p:cNvSpPr>
          <p:nvPr>
            <p:ph idx="1"/>
          </p:nvPr>
        </p:nvSpPr>
        <p:spPr>
          <a:xfrm>
            <a:off x="228600" y="1295400"/>
            <a:ext cx="8763000" cy="5486400"/>
          </a:xfrm>
        </p:spPr>
        <p:txBody>
          <a:bodyPr>
            <a:noAutofit/>
          </a:bodyPr>
          <a:lstStyle/>
          <a:p>
            <a:r>
              <a:rPr lang="en-US" sz="1800" dirty="0">
                <a:solidFill>
                  <a:srgbClr val="FF0000"/>
                </a:solidFill>
              </a:rPr>
              <a:t>T</a:t>
            </a:r>
            <a:r>
              <a:rPr lang="en-US" sz="1800" dirty="0" smtClean="0">
                <a:solidFill>
                  <a:srgbClr val="FF0000"/>
                </a:solidFill>
              </a:rPr>
              <a:t>he freedom of movement for inhabitants of </a:t>
            </a:r>
            <a:r>
              <a:rPr lang="en-US" sz="1800" dirty="0" err="1" smtClean="0">
                <a:solidFill>
                  <a:srgbClr val="FF0000"/>
                </a:solidFill>
              </a:rPr>
              <a:t>seccesioned</a:t>
            </a:r>
            <a:r>
              <a:rPr lang="en-US" sz="1800" dirty="0" smtClean="0">
                <a:solidFill>
                  <a:srgbClr val="FF0000"/>
                </a:solidFill>
              </a:rPr>
              <a:t> territories: </a:t>
            </a:r>
          </a:p>
          <a:p>
            <a:pPr lvl="1"/>
            <a:r>
              <a:rPr lang="en-US" sz="1800" dirty="0" smtClean="0"/>
              <a:t>how to divide political issues, from conflict resolution, basic HR so they are on place, exercised and applied (the issue of Political </a:t>
            </a:r>
            <a:r>
              <a:rPr lang="en-US" sz="1800" dirty="0"/>
              <a:t>R</a:t>
            </a:r>
            <a:r>
              <a:rPr lang="en-US" sz="1800" dirty="0" smtClean="0"/>
              <a:t>ecognition  vs  </a:t>
            </a:r>
            <a:r>
              <a:rPr lang="en-US" sz="1800" dirty="0" err="1" smtClean="0"/>
              <a:t>FoM</a:t>
            </a:r>
            <a:r>
              <a:rPr lang="en-US" sz="1800" dirty="0" smtClean="0"/>
              <a:t>/freedom of travel)? </a:t>
            </a:r>
          </a:p>
          <a:p>
            <a:pPr lvl="1"/>
            <a:r>
              <a:rPr lang="en-US" sz="1800" dirty="0" smtClean="0"/>
              <a:t>where to stand for CBM? do we have a legal space?</a:t>
            </a:r>
          </a:p>
          <a:p>
            <a:pPr marL="342900" lvl="1" indent="-342900">
              <a:buFont typeface="Arial" panose="020B0604020202020204" pitchFamily="34" charset="0"/>
              <a:buChar char="•"/>
            </a:pPr>
            <a:r>
              <a:rPr lang="en-US" sz="1800" dirty="0" smtClean="0">
                <a:solidFill>
                  <a:srgbClr val="FF0000"/>
                </a:solidFill>
              </a:rPr>
              <a:t>CS’s underrepresentation in building the sustainable peace out of peace processes:</a:t>
            </a:r>
          </a:p>
          <a:p>
            <a:pPr lvl="1"/>
            <a:r>
              <a:rPr lang="en-US" sz="1800" dirty="0" smtClean="0"/>
              <a:t>to what extend national stakeholders (from CS) are excluded from Track 1 negotiations? </a:t>
            </a:r>
          </a:p>
          <a:p>
            <a:pPr lvl="1"/>
            <a:r>
              <a:rPr lang="en-US" sz="1800" dirty="0" smtClean="0"/>
              <a:t>Are we invisible when it comes to equal participation? Peace Process consists of 3 integral pillars – Government Officials’ initiatives, Third Neutral Parties/Diplomats involvement, Peace practitioners’ actions (e.g. CBM).  </a:t>
            </a:r>
          </a:p>
          <a:p>
            <a:pPr lvl="1"/>
            <a:r>
              <a:rPr lang="en-US" sz="1800" dirty="0" smtClean="0"/>
              <a:t>Can we compare peace practitioners and human rights defenders in terms of their recognition and protection? The </a:t>
            </a:r>
            <a:r>
              <a:rPr lang="en-US" sz="1800" dirty="0"/>
              <a:t>legal recognition and protection of human rights defenders </a:t>
            </a:r>
            <a:r>
              <a:rPr lang="en-US" sz="1800" dirty="0" smtClean="0"/>
              <a:t>(HR defenders) and </a:t>
            </a:r>
            <a:r>
              <a:rPr lang="en-US" sz="1800" dirty="0"/>
              <a:t>UN Declaration on Human Rights Defenders </a:t>
            </a:r>
            <a:r>
              <a:rPr lang="en-US" sz="1800" dirty="0" smtClean="0"/>
              <a:t>of 1998; </a:t>
            </a:r>
            <a:r>
              <a:rPr lang="en-US" sz="1800" dirty="0"/>
              <a:t>protection systems </a:t>
            </a:r>
            <a:r>
              <a:rPr lang="en-US" sz="1800" dirty="0" smtClean="0"/>
              <a:t>on national and international levels; Nothing stands for </a:t>
            </a:r>
            <a:r>
              <a:rPr lang="en-US" sz="1800" dirty="0" err="1" smtClean="0"/>
              <a:t>peacebuilders</a:t>
            </a:r>
            <a:r>
              <a:rPr lang="en-US" sz="1800" dirty="0" smtClean="0"/>
              <a:t>/peace practitioners; </a:t>
            </a:r>
          </a:p>
          <a:p>
            <a:pPr lvl="1"/>
            <a:r>
              <a:rPr lang="en-US" sz="1800" dirty="0" smtClean="0"/>
              <a:t>court representation, etc.).</a:t>
            </a:r>
          </a:p>
        </p:txBody>
      </p:sp>
    </p:spTree>
    <p:extLst>
      <p:ext uri="{BB962C8B-B14F-4D97-AF65-F5344CB8AC3E}">
        <p14:creationId xmlns:p14="http://schemas.microsoft.com/office/powerpoint/2010/main" val="2301516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76800"/>
          </a:xfrm>
        </p:spPr>
        <p:txBody>
          <a:bodyPr>
            <a:normAutofit fontScale="85000" lnSpcReduction="20000"/>
          </a:bodyPr>
          <a:lstStyle/>
          <a:p>
            <a:pPr marL="342900" lvl="1" indent="-342900">
              <a:buFont typeface="Arial" panose="020B0604020202020204" pitchFamily="34" charset="0"/>
              <a:buChar char="•"/>
            </a:pPr>
            <a:r>
              <a:rPr lang="en-US" sz="1800" dirty="0" smtClean="0">
                <a:solidFill>
                  <a:srgbClr val="FF0000"/>
                </a:solidFill>
              </a:rPr>
              <a:t>Women </a:t>
            </a:r>
            <a:r>
              <a:rPr lang="en-US" sz="1800" dirty="0">
                <a:solidFill>
                  <a:srgbClr val="FF0000"/>
                </a:solidFill>
              </a:rPr>
              <a:t>Peace and Security (WPS</a:t>
            </a:r>
            <a:r>
              <a:rPr lang="en-US" sz="1800" dirty="0" smtClean="0">
                <a:solidFill>
                  <a:srgbClr val="FF0000"/>
                </a:solidFill>
              </a:rPr>
              <a:t>) – the approach never protects </a:t>
            </a:r>
            <a:r>
              <a:rPr lang="en-US" sz="1800" dirty="0" err="1" smtClean="0">
                <a:solidFill>
                  <a:srgbClr val="FF0000"/>
                </a:solidFill>
              </a:rPr>
              <a:t>peacebuilders</a:t>
            </a:r>
            <a:r>
              <a:rPr lang="en-US" sz="1800" dirty="0" smtClean="0">
                <a:solidFill>
                  <a:srgbClr val="FF0000"/>
                </a:solidFill>
              </a:rPr>
              <a:t> themselves</a:t>
            </a:r>
            <a:endParaRPr lang="en-US" sz="1800" dirty="0">
              <a:solidFill>
                <a:srgbClr val="FF0000"/>
              </a:solidFill>
            </a:endParaRPr>
          </a:p>
          <a:p>
            <a:pPr lvl="1"/>
            <a:r>
              <a:rPr lang="en-US" sz="1800" dirty="0"/>
              <a:t>What is a security level of peace practitioners while working in the field of peacebuilding? (Chatham House Rule is usually applied during the CBMs or any dialogue process). In post-conflict realities the rule is extended and widened – there must be no lists of participants, no photos, no anything that identifies participants </a:t>
            </a:r>
          </a:p>
          <a:p>
            <a:r>
              <a:rPr lang="en-US" sz="1800" dirty="0" smtClean="0">
                <a:solidFill>
                  <a:srgbClr val="FF0000"/>
                </a:solidFill>
              </a:rPr>
              <a:t>The </a:t>
            </a:r>
            <a:r>
              <a:rPr lang="en-US" sz="1800" dirty="0">
                <a:solidFill>
                  <a:srgbClr val="FF0000"/>
                </a:solidFill>
              </a:rPr>
              <a:t>legitimation of our work: there is no definition, followed with no recognition:</a:t>
            </a:r>
          </a:p>
          <a:p>
            <a:pPr lvl="1"/>
            <a:r>
              <a:rPr lang="en-US" sz="1800" dirty="0"/>
              <a:t>who is a </a:t>
            </a:r>
            <a:r>
              <a:rPr lang="en-US" sz="1800" dirty="0" err="1"/>
              <a:t>Peacebuilder</a:t>
            </a:r>
            <a:r>
              <a:rPr lang="en-US" sz="1800" dirty="0"/>
              <a:t>, peace activist, peace agent for change, peace antenna? Is it a profession (out of relevant subjects taught in universities), or a job (out of relevant positions), or maybe a role to play (out of personal responsibility)? The factual lack of legal basis is bringing a mistrust to the context on all levels: from national to international one. </a:t>
            </a:r>
            <a:endParaRPr lang="en-US" sz="1800" dirty="0" smtClean="0"/>
          </a:p>
          <a:p>
            <a:endParaRPr lang="en-US" sz="1800" dirty="0">
              <a:solidFill>
                <a:srgbClr val="FF0000"/>
              </a:solidFill>
            </a:endParaRPr>
          </a:p>
          <a:p>
            <a:pPr marL="342900" lvl="1" indent="-342900">
              <a:buFont typeface="Arial" panose="020B0604020202020204" pitchFamily="34" charset="0"/>
              <a:buChar char="•"/>
            </a:pPr>
            <a:r>
              <a:rPr lang="en-US" sz="1800" dirty="0">
                <a:solidFill>
                  <a:srgbClr val="FF0000"/>
                </a:solidFill>
              </a:rPr>
              <a:t>What are guidelines for a daily activities</a:t>
            </a:r>
            <a:r>
              <a:rPr lang="en-US" sz="1800" dirty="0"/>
              <a:t> and projects for a </a:t>
            </a:r>
            <a:r>
              <a:rPr lang="en-US" sz="1800" dirty="0" err="1"/>
              <a:t>peacebuilder</a:t>
            </a:r>
            <a:r>
              <a:rPr lang="en-US" sz="1800" dirty="0"/>
              <a:t>?</a:t>
            </a:r>
          </a:p>
          <a:p>
            <a:pPr marL="457200" lvl="1" indent="0">
              <a:buNone/>
            </a:pPr>
            <a:r>
              <a:rPr lang="en-US" sz="1800" dirty="0"/>
              <a:t>Despite the dozens of definitions and concepts developed to identify peacebuilding as an area and a field, there is no definition of a </a:t>
            </a:r>
            <a:r>
              <a:rPr lang="en-US" sz="1800" dirty="0" err="1"/>
              <a:t>peacebuilder</a:t>
            </a:r>
            <a:r>
              <a:rPr lang="en-US" sz="1800" dirty="0"/>
              <a:t>. </a:t>
            </a:r>
          </a:p>
          <a:p>
            <a:pPr lvl="1"/>
            <a:r>
              <a:rPr lang="en-US" sz="1800" dirty="0"/>
              <a:t>Beyond hard work and solid planning, </a:t>
            </a:r>
            <a:r>
              <a:rPr lang="en-US" sz="1800" dirty="0" err="1"/>
              <a:t>peaceuilders</a:t>
            </a:r>
            <a:r>
              <a:rPr lang="en-US" sz="1800" dirty="0"/>
              <a:t> reﬂect on “how things work,” on “what they have learned from experience”, </a:t>
            </a:r>
          </a:p>
          <a:p>
            <a:pPr lvl="1"/>
            <a:r>
              <a:rPr lang="en-US" sz="1800" dirty="0"/>
              <a:t>in fact </a:t>
            </a:r>
            <a:r>
              <a:rPr lang="en-US" sz="1800" dirty="0" err="1"/>
              <a:t>peacebuilders</a:t>
            </a:r>
            <a:r>
              <a:rPr lang="en-US" sz="1800" dirty="0"/>
              <a:t> are </a:t>
            </a:r>
            <a:r>
              <a:rPr lang="en-US" sz="1800" b="1" dirty="0"/>
              <a:t>developing experience-based theory. </a:t>
            </a:r>
          </a:p>
          <a:p>
            <a:pPr marL="457200" lvl="1" indent="0">
              <a:buNone/>
            </a:pPr>
            <a:endParaRPr lang="en-US" sz="1800" dirty="0">
              <a:solidFill>
                <a:srgbClr val="FF0000"/>
              </a:solidFill>
            </a:endParaRPr>
          </a:p>
          <a:p>
            <a:r>
              <a:rPr lang="en-US" sz="1800" dirty="0" smtClean="0">
                <a:solidFill>
                  <a:srgbClr val="FF0000"/>
                </a:solidFill>
              </a:rPr>
              <a:t>What </a:t>
            </a:r>
            <a:r>
              <a:rPr lang="en-US" sz="1800" dirty="0" smtClean="0">
                <a:solidFill>
                  <a:srgbClr val="FF0000"/>
                </a:solidFill>
              </a:rPr>
              <a:t>do we do: </a:t>
            </a:r>
          </a:p>
          <a:p>
            <a:pPr lvl="1"/>
            <a:r>
              <a:rPr lang="en-US" sz="1800" dirty="0" smtClean="0"/>
              <a:t>in fact we are mediating between parties through creating </a:t>
            </a:r>
            <a:r>
              <a:rPr lang="en-US" sz="1800" dirty="0" smtClean="0"/>
              <a:t>/providing conditions </a:t>
            </a:r>
            <a:r>
              <a:rPr lang="en-US" sz="1800" dirty="0" smtClean="0"/>
              <a:t>for the dialogue and reaching the common solution for the issue. National legislations are recognizing a court mediation but never a peace mediation. How to influence the situation and bring a change?   </a:t>
            </a:r>
          </a:p>
          <a:p>
            <a:endParaRPr lang="en-US" dirty="0"/>
          </a:p>
        </p:txBody>
      </p:sp>
      <p:sp>
        <p:nvSpPr>
          <p:cNvPr id="5" name="Title 4"/>
          <p:cNvSpPr>
            <a:spLocks noGrp="1"/>
          </p:cNvSpPr>
          <p:nvPr>
            <p:ph type="title"/>
          </p:nvPr>
        </p:nvSpPr>
        <p:spPr>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rPr>
              <a:t>challenges in the context (2)</a:t>
            </a:r>
            <a:endParaRPr lang="en-US" dirty="0"/>
          </a:p>
        </p:txBody>
      </p:sp>
    </p:spTree>
    <p:extLst>
      <p:ext uri="{BB962C8B-B14F-4D97-AF65-F5344CB8AC3E}">
        <p14:creationId xmlns:p14="http://schemas.microsoft.com/office/powerpoint/2010/main" val="1062505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0000" lnSpcReduction="20000"/>
          </a:bodyPr>
          <a:lstStyle/>
          <a:p>
            <a:r>
              <a:rPr lang="en-US" dirty="0"/>
              <a:t>NWMSC is a network of professional women peacemakers representing different organizations committed to conflict transformation, conflict resolution, and peace building in the South Caucasus. </a:t>
            </a:r>
          </a:p>
          <a:p>
            <a:r>
              <a:rPr lang="en-US" dirty="0"/>
              <a:t>In 2016, the International Center on Conflict and Negotiation (ICCN) initiated the creation of the Network of Women Mediators of South Caucasus and invited partners and colleagues from the South Caucasus Networking Partnership. The program is implemented by ICCN as the Regional Secretariat of the Global Partnership for Prevention of Armed Conflict (GPPAC) in Caucasus. As a follow up the initiative was discussed during the Regional Steering Group (ISG) meeting in Istanbul in November 2017.</a:t>
            </a:r>
          </a:p>
          <a:p>
            <a:r>
              <a:rPr lang="en-US" dirty="0"/>
              <a:t>In an endeavor to enable South Caucasus women mediators and peace-builders to advance the inclusion and meaningful participation of women in all phases of peace processes and in order to contribute to achieving and sustaining peace</a:t>
            </a:r>
          </a:p>
          <a:p>
            <a:endParaRPr lang="en-US" dirty="0"/>
          </a:p>
        </p:txBody>
      </p:sp>
      <p:sp>
        <p:nvSpPr>
          <p:cNvPr id="5" name="Title 4"/>
          <p:cNvSpPr txBox="1">
            <a:spLocks/>
          </p:cNvSpPr>
          <p:nvPr/>
        </p:nvSpPr>
        <p:spPr>
          <a:xfrm>
            <a:off x="609600" y="427038"/>
            <a:ext cx="8229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The Network of Women mediators of South Caucasus</a:t>
            </a:r>
          </a:p>
        </p:txBody>
      </p:sp>
    </p:spTree>
    <p:extLst>
      <p:ext uri="{BB962C8B-B14F-4D97-AF65-F5344CB8AC3E}">
        <p14:creationId xmlns:p14="http://schemas.microsoft.com/office/powerpoint/2010/main" val="2713486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66800" y="1828800"/>
            <a:ext cx="6705600" cy="2971800"/>
          </a:xfrm>
        </p:spPr>
        <p:txBody>
          <a:bodyPr>
            <a:normAutofit lnSpcReduction="10000"/>
          </a:bodyPr>
          <a:lstStyle/>
          <a:p>
            <a:r>
              <a:rPr lang="en-US" dirty="0"/>
              <a:t>to achieve solidarity  - how to show a spirit to a person next to us</a:t>
            </a:r>
          </a:p>
          <a:p>
            <a:r>
              <a:rPr lang="en-US" dirty="0"/>
              <a:t>to speak – so they can see </a:t>
            </a:r>
            <a:r>
              <a:rPr lang="en-US" dirty="0" smtClean="0"/>
              <a:t>/</a:t>
            </a:r>
            <a:r>
              <a:rPr lang="en-US" dirty="0" err="1" smtClean="0"/>
              <a:t>recognise</a:t>
            </a:r>
            <a:r>
              <a:rPr lang="en-US" dirty="0" smtClean="0"/>
              <a:t> us</a:t>
            </a:r>
            <a:endParaRPr lang="en-US" dirty="0"/>
          </a:p>
          <a:p>
            <a:r>
              <a:rPr lang="en-US" dirty="0"/>
              <a:t>to continue – mobilization of resources </a:t>
            </a:r>
            <a:r>
              <a:rPr lang="en-US" b="1" dirty="0">
                <a:solidFill>
                  <a:srgbClr val="FF0000"/>
                </a:solidFill>
              </a:rPr>
              <a:t>(and) </a:t>
            </a:r>
            <a:r>
              <a:rPr lang="en-US" dirty="0"/>
              <a:t>to keep walking</a:t>
            </a:r>
          </a:p>
          <a:p>
            <a:endParaRPr lang="en-US" dirty="0"/>
          </a:p>
        </p:txBody>
      </p:sp>
      <p:sp>
        <p:nvSpPr>
          <p:cNvPr id="5" name="Rectangle 4"/>
          <p:cNvSpPr/>
          <p:nvPr/>
        </p:nvSpPr>
        <p:spPr>
          <a:xfrm>
            <a:off x="533400" y="381000"/>
            <a:ext cx="8077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what is next</a:t>
            </a:r>
          </a:p>
        </p:txBody>
      </p:sp>
    </p:spTree>
    <p:extLst>
      <p:ext uri="{BB962C8B-B14F-4D97-AF65-F5344CB8AC3E}">
        <p14:creationId xmlns:p14="http://schemas.microsoft.com/office/powerpoint/2010/main" val="4252718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81000"/>
            <a:ext cx="8077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solidFill>
                  <a:schemeClr val="bg1"/>
                </a:solidFill>
              </a:rPr>
              <a:t/>
            </a:r>
            <a:br>
              <a:rPr lang="en-US" dirty="0" smtClean="0">
                <a:solidFill>
                  <a:schemeClr val="bg1"/>
                </a:solidFill>
              </a:rPr>
            </a:br>
            <a:r>
              <a:rPr lang="en-US" dirty="0" smtClean="0">
                <a:solidFill>
                  <a:schemeClr val="bg1"/>
                </a:solidFill>
              </a:rPr>
              <a:t>thanks 4 attention</a:t>
            </a:r>
            <a:br>
              <a:rPr lang="en-US"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marL="0" indent="0" algn="ctr">
              <a:buNone/>
            </a:pPr>
            <a:endParaRPr lang="en-US" sz="5400" dirty="0"/>
          </a:p>
          <a:p>
            <a:pPr marL="0" indent="0" algn="ctr">
              <a:buNone/>
            </a:pPr>
            <a:r>
              <a:rPr lang="en-US" sz="5400" i="1" dirty="0" smtClean="0"/>
              <a:t>thank you for your participation and questions</a:t>
            </a:r>
          </a:p>
          <a:p>
            <a:pPr marL="0" indent="0" algn="ctr">
              <a:buNone/>
            </a:pPr>
            <a:endParaRPr lang="en-US" sz="5400" dirty="0" smtClean="0"/>
          </a:p>
          <a:p>
            <a:pPr marL="0" indent="0" algn="ctr">
              <a:buNone/>
            </a:pPr>
            <a:r>
              <a:rPr lang="en-US" sz="2400" dirty="0" smtClean="0">
                <a:hlinkClick r:id="rId2"/>
              </a:rPr>
              <a:t>ninatsikhistavi@iccn.ge</a:t>
            </a:r>
            <a:r>
              <a:rPr lang="en-US" sz="2400" dirty="0" smtClean="0"/>
              <a:t> </a:t>
            </a:r>
          </a:p>
          <a:p>
            <a:pPr marL="0" indent="0" algn="ctr">
              <a:buNone/>
            </a:pPr>
            <a:endParaRPr lang="en-US" sz="2400" dirty="0" smtClean="0"/>
          </a:p>
          <a:p>
            <a:pPr marL="0" indent="0" algn="ctr">
              <a:buNone/>
            </a:pPr>
            <a:r>
              <a:rPr lang="ka-GE" sz="2400" u="sng" dirty="0" smtClean="0">
                <a:solidFill>
                  <a:schemeClr val="bg1"/>
                </a:solidFill>
                <a:hlinkClick r:id="rId3"/>
              </a:rPr>
              <a:t>www.ICCN.ge</a:t>
            </a:r>
            <a:r>
              <a:rPr lang="en-US" sz="2400" u="sng" dirty="0" smtClean="0">
                <a:solidFill>
                  <a:schemeClr val="bg1"/>
                </a:solidFill>
              </a:rPr>
              <a:t> </a:t>
            </a:r>
            <a:endParaRPr lang="en-US" sz="2400" dirty="0" smtClean="0"/>
          </a:p>
          <a:p>
            <a:pPr marL="0" indent="0" algn="ctr">
              <a:buNone/>
            </a:pPr>
            <a:endParaRPr lang="en-US" sz="2400" dirty="0"/>
          </a:p>
        </p:txBody>
      </p:sp>
    </p:spTree>
    <p:extLst>
      <p:ext uri="{BB962C8B-B14F-4D97-AF65-F5344CB8AC3E}">
        <p14:creationId xmlns:p14="http://schemas.microsoft.com/office/powerpoint/2010/main" val="3956270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62200" y="2133600"/>
            <a:ext cx="4267200" cy="365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09600" y="381000"/>
            <a:ext cx="7924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where Georgia is situated?</a:t>
            </a:r>
            <a:endParaRPr lang="en-US" dirty="0">
              <a:solidFill>
                <a:schemeClr val="bg1"/>
              </a:solidFill>
            </a:endParaRPr>
          </a:p>
        </p:txBody>
      </p:sp>
      <p:pic>
        <p:nvPicPr>
          <p:cNvPr id="4098" name="Picture 2" descr="C:\Users\Nino\Desktop\The Culturgram of Georgia 2000 by G.K.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76500" y="2260652"/>
            <a:ext cx="4038599" cy="340349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0" y="5949696"/>
            <a:ext cx="2481770" cy="415498"/>
          </a:xfrm>
          <a:prstGeom prst="rect">
            <a:avLst/>
          </a:prstGeom>
        </p:spPr>
        <p:txBody>
          <a:bodyPr wrap="none">
            <a:spAutoFit/>
          </a:bodyPr>
          <a:lstStyle/>
          <a:p>
            <a:r>
              <a:rPr lang="en-US" sz="1050" dirty="0" smtClean="0"/>
              <a:t>Source: The </a:t>
            </a:r>
            <a:r>
              <a:rPr lang="en-US" sz="1050" dirty="0" err="1"/>
              <a:t>Culturgram</a:t>
            </a:r>
            <a:r>
              <a:rPr lang="en-US" sz="1050" dirty="0"/>
              <a:t> of </a:t>
            </a:r>
            <a:r>
              <a:rPr lang="en-US" sz="1050" dirty="0" smtClean="0"/>
              <a:t>Georgia, 2000 </a:t>
            </a:r>
          </a:p>
          <a:p>
            <a:pPr algn="ctr"/>
            <a:r>
              <a:rPr lang="en-US" sz="1050" dirty="0" smtClean="0">
                <a:hlinkClick r:id="rId3"/>
              </a:rPr>
              <a:t>www.iccn.ge</a:t>
            </a:r>
            <a:r>
              <a:rPr lang="en-US" sz="1050" dirty="0" smtClean="0"/>
              <a:t> </a:t>
            </a:r>
            <a:endParaRPr lang="en-US" sz="1050" dirty="0"/>
          </a:p>
        </p:txBody>
      </p:sp>
    </p:spTree>
    <p:extLst>
      <p:ext uri="{BB962C8B-B14F-4D97-AF65-F5344CB8AC3E}">
        <p14:creationId xmlns:p14="http://schemas.microsoft.com/office/powerpoint/2010/main" val="3429040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81000"/>
            <a:ext cx="8077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what is Georgia’s Peace Process:</a:t>
            </a:r>
            <a:endParaRPr lang="en-US" dirty="0">
              <a:solidFill>
                <a:schemeClr val="bg1"/>
              </a:solidFill>
            </a:endParaRPr>
          </a:p>
        </p:txBody>
      </p:sp>
      <p:sp>
        <p:nvSpPr>
          <p:cNvPr id="3" name="Content Placeholder 2"/>
          <p:cNvSpPr>
            <a:spLocks noGrp="1"/>
          </p:cNvSpPr>
          <p:nvPr>
            <p:ph idx="1"/>
          </p:nvPr>
        </p:nvSpPr>
        <p:spPr/>
        <p:txBody>
          <a:bodyPr>
            <a:normAutofit fontScale="85000" lnSpcReduction="10000"/>
          </a:bodyPr>
          <a:lstStyle/>
          <a:p>
            <a:r>
              <a:rPr lang="en-US" dirty="0" smtClean="0">
                <a:solidFill>
                  <a:srgbClr val="FF0000"/>
                </a:solidFill>
              </a:rPr>
              <a:t>Geneva International Discussions (GID) </a:t>
            </a:r>
            <a:r>
              <a:rPr lang="en-US" dirty="0" smtClean="0"/>
              <a:t>– out of 12</a:t>
            </a:r>
            <a:r>
              <a:rPr lang="en-US" baseline="30000" dirty="0" smtClean="0"/>
              <a:t>th</a:t>
            </a:r>
            <a:r>
              <a:rPr lang="en-US" dirty="0" smtClean="0"/>
              <a:t> August 2008 Sarkozy Peace Plan signed by </a:t>
            </a:r>
            <a:r>
              <a:rPr lang="en-US" dirty="0" err="1" smtClean="0"/>
              <a:t>Saakashvili</a:t>
            </a:r>
            <a:r>
              <a:rPr lang="en-US" dirty="0" smtClean="0"/>
              <a:t> and </a:t>
            </a:r>
            <a:r>
              <a:rPr lang="en-US" dirty="0" smtClean="0"/>
              <a:t>Medvedev. About 50 </a:t>
            </a:r>
            <a:r>
              <a:rPr lang="en-US" dirty="0" smtClean="0"/>
              <a:t>rounds are </a:t>
            </a:r>
            <a:r>
              <a:rPr lang="en-US" dirty="0" smtClean="0"/>
              <a:t>held. </a:t>
            </a:r>
            <a:endParaRPr lang="en-US" dirty="0" smtClean="0"/>
          </a:p>
          <a:p>
            <a:r>
              <a:rPr lang="en-US" dirty="0" smtClean="0">
                <a:solidFill>
                  <a:srgbClr val="FF0000"/>
                </a:solidFill>
              </a:rPr>
              <a:t>The </a:t>
            </a:r>
            <a:r>
              <a:rPr lang="en-US" dirty="0" smtClean="0">
                <a:solidFill>
                  <a:srgbClr val="FF0000"/>
                </a:solidFill>
              </a:rPr>
              <a:t>Prague Format</a:t>
            </a:r>
            <a:r>
              <a:rPr lang="en-US" dirty="0" smtClean="0"/>
              <a:t>, e.g. the bilateral dialogue between the Deputy Foreign Minister of Russia with the Special Representative of the Prime Minister of Georgia for Relations with Russia, formed in 2012.</a:t>
            </a:r>
          </a:p>
          <a:p>
            <a:pPr lvl="2"/>
            <a:r>
              <a:rPr lang="en-US" dirty="0" smtClean="0">
                <a:solidFill>
                  <a:srgbClr val="FF0000"/>
                </a:solidFill>
              </a:rPr>
              <a:t>The </a:t>
            </a:r>
            <a:r>
              <a:rPr lang="en-US" dirty="0" smtClean="0">
                <a:solidFill>
                  <a:srgbClr val="FF0000"/>
                </a:solidFill>
              </a:rPr>
              <a:t>EUMM </a:t>
            </a:r>
            <a:r>
              <a:rPr lang="en-US" dirty="0" smtClean="0"/>
              <a:t>– </a:t>
            </a:r>
            <a:r>
              <a:rPr lang="en-US" dirty="0" smtClean="0"/>
              <a:t>the only post-conflict international monitoring mission – out of the subsequent implementing measures agreed on 8 September </a:t>
            </a:r>
            <a:r>
              <a:rPr lang="en-US" dirty="0" smtClean="0"/>
              <a:t>2008</a:t>
            </a:r>
            <a:r>
              <a:rPr lang="en-US" dirty="0"/>
              <a:t>. Subsequent to </a:t>
            </a:r>
            <a:r>
              <a:rPr lang="en-US" dirty="0" smtClean="0"/>
              <a:t>this decision 2 </a:t>
            </a:r>
            <a:r>
              <a:rPr lang="en-US" dirty="0"/>
              <a:t>IPRMs were </a:t>
            </a:r>
            <a:r>
              <a:rPr lang="en-US" dirty="0" smtClean="0"/>
              <a:t>established that are holding meetings in </a:t>
            </a:r>
            <a:r>
              <a:rPr lang="en-US" dirty="0" err="1" smtClean="0"/>
              <a:t>Ergneti</a:t>
            </a:r>
            <a:r>
              <a:rPr lang="en-US" dirty="0" smtClean="0"/>
              <a:t> and </a:t>
            </a:r>
            <a:r>
              <a:rPr lang="en-US" dirty="0" err="1" smtClean="0"/>
              <a:t>Gali</a:t>
            </a:r>
            <a:r>
              <a:rPr lang="en-US" dirty="0" smtClean="0"/>
              <a:t>.</a:t>
            </a:r>
            <a:endParaRPr lang="en-US" dirty="0" smtClean="0"/>
          </a:p>
        </p:txBody>
      </p:sp>
    </p:spTree>
    <p:extLst>
      <p:ext uri="{BB962C8B-B14F-4D97-AF65-F5344CB8AC3E}">
        <p14:creationId xmlns:p14="http://schemas.microsoft.com/office/powerpoint/2010/main" val="2064986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1688" y="1600200"/>
            <a:ext cx="7525512" cy="419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57200" y="304800"/>
            <a:ext cx="8229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solidFill>
                  <a:schemeClr val="bg1"/>
                </a:solidFill>
              </a:rPr>
              <a:t>where the ICCN lays in the Peace Process of Georgia?</a:t>
            </a:r>
            <a:endParaRPr lang="en-US" dirty="0">
              <a:solidFill>
                <a:schemeClr val="bg1"/>
              </a:solidFill>
            </a:endParaRPr>
          </a:p>
        </p:txBody>
      </p:sp>
      <p:sp>
        <p:nvSpPr>
          <p:cNvPr id="3" name="Content Placeholder 2"/>
          <p:cNvSpPr>
            <a:spLocks noGrp="1"/>
          </p:cNvSpPr>
          <p:nvPr>
            <p:ph idx="1"/>
          </p:nvPr>
        </p:nvSpPr>
        <p:spPr/>
        <p:txBody>
          <a:bodyPr>
            <a:normAutofit/>
          </a:bodyPr>
          <a:lstStyle/>
          <a:p>
            <a:endParaRPr lang="en-US" sz="1200" dirty="0"/>
          </a:p>
        </p:txBody>
      </p:sp>
      <p:pic>
        <p:nvPicPr>
          <p:cNvPr id="3074" name="Picture 2" descr="C:\Users\Nino\Desktop\news iccn web\peace process yearbook\peacemaker 2015_001.jpg"/>
          <p:cNvPicPr>
            <a:picLocks noChangeAspect="1" noChangeArrowheads="1"/>
          </p:cNvPicPr>
          <p:nvPr/>
        </p:nvPicPr>
        <p:blipFill rotWithShape="1">
          <a:blip r:embed="rId2">
            <a:extLst>
              <a:ext uri="{28A0092B-C50C-407E-A947-70E740481C1C}">
                <a14:useLocalDpi xmlns:a14="http://schemas.microsoft.com/office/drawing/2010/main" val="0"/>
              </a:ext>
            </a:extLst>
          </a:blip>
          <a:srcRect t="2568" r="910"/>
          <a:stretch/>
        </p:blipFill>
        <p:spPr bwMode="auto">
          <a:xfrm>
            <a:off x="551688" y="1600200"/>
            <a:ext cx="7525512" cy="41622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66800" y="5918246"/>
            <a:ext cx="6400800" cy="415498"/>
          </a:xfrm>
          <a:prstGeom prst="rect">
            <a:avLst/>
          </a:prstGeom>
        </p:spPr>
        <p:txBody>
          <a:bodyPr wrap="square">
            <a:spAutoFit/>
          </a:bodyPr>
          <a:lstStyle/>
          <a:p>
            <a:r>
              <a:rPr lang="en-US" sz="1050" dirty="0"/>
              <a:t>Source: The School of a Culture of Peace, Autonomous University of </a:t>
            </a:r>
            <a:r>
              <a:rPr lang="en-US" sz="1050" dirty="0" smtClean="0"/>
              <a:t>Barcelona (2015, 2016, 2017 </a:t>
            </a:r>
            <a:r>
              <a:rPr lang="en-US" sz="1050" dirty="0"/>
              <a:t>&amp; The UN Peacemaker</a:t>
            </a:r>
          </a:p>
        </p:txBody>
      </p:sp>
    </p:spTree>
    <p:extLst>
      <p:ext uri="{BB962C8B-B14F-4D97-AF65-F5344CB8AC3E}">
        <p14:creationId xmlns:p14="http://schemas.microsoft.com/office/powerpoint/2010/main" val="3718525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71800" y="4114798"/>
            <a:ext cx="1981200" cy="26007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14400" y="457200"/>
            <a:ext cx="7391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105400" y="4114798"/>
            <a:ext cx="2133600" cy="2590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i="1" dirty="0" smtClean="0">
                <a:solidFill>
                  <a:schemeClr val="bg1"/>
                </a:solidFill>
              </a:rPr>
              <a:t>when ICCN was established</a:t>
            </a:r>
            <a:endParaRPr lang="en-US" i="1"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US" sz="2000" b="1" dirty="0">
                <a:solidFill>
                  <a:srgbClr val="FF0000"/>
                </a:solidFill>
              </a:rPr>
              <a:t>O</a:t>
            </a:r>
            <a:r>
              <a:rPr lang="en-US" sz="2000" b="1" dirty="0" smtClean="0">
                <a:solidFill>
                  <a:srgbClr val="FF0000"/>
                </a:solidFill>
              </a:rPr>
              <a:t>n 8</a:t>
            </a:r>
            <a:r>
              <a:rPr lang="en-US" sz="2000" b="1" baseline="30000" dirty="0" smtClean="0">
                <a:solidFill>
                  <a:srgbClr val="FF0000"/>
                </a:solidFill>
              </a:rPr>
              <a:t>th</a:t>
            </a:r>
            <a:r>
              <a:rPr lang="en-US" sz="2000" b="1" dirty="0" smtClean="0">
                <a:solidFill>
                  <a:srgbClr val="FF0000"/>
                </a:solidFill>
              </a:rPr>
              <a:t> of August 1994, </a:t>
            </a:r>
            <a:r>
              <a:rPr lang="en-US" sz="2000" dirty="0" smtClean="0"/>
              <a:t>the International Center on Conflict and Negotiation was founded by 63 founding members. The </a:t>
            </a:r>
            <a:r>
              <a:rPr lang="en-US" sz="2000" dirty="0" err="1" smtClean="0"/>
              <a:t>organisation</a:t>
            </a:r>
            <a:r>
              <a:rPr lang="en-US" sz="2000" dirty="0" smtClean="0"/>
              <a:t> was registered by the Ministry of Justice of Georgia: </a:t>
            </a:r>
          </a:p>
          <a:p>
            <a:r>
              <a:rPr lang="en-US" sz="2000" i="1" dirty="0" smtClean="0"/>
              <a:t>Decision </a:t>
            </a:r>
            <a:r>
              <a:rPr lang="ka-GE" sz="2000" i="1" dirty="0" smtClean="0"/>
              <a:t>#20/3, 1994 </a:t>
            </a:r>
            <a:r>
              <a:rPr lang="en-US" sz="2000" dirty="0" smtClean="0"/>
              <a:t> ; Registration </a:t>
            </a:r>
            <a:r>
              <a:rPr lang="ka-GE" sz="2000" dirty="0"/>
              <a:t># 1755</a:t>
            </a:r>
            <a:r>
              <a:rPr lang="en-US" sz="2000" dirty="0" smtClean="0"/>
              <a:t> </a:t>
            </a:r>
          </a:p>
          <a:p>
            <a:r>
              <a:rPr lang="en-US" sz="2000" dirty="0" smtClean="0"/>
              <a:t>As </a:t>
            </a:r>
            <a:r>
              <a:rPr lang="en-US" sz="2000" dirty="0" smtClean="0"/>
              <a:t>a private law entity, non-for-profit, non-partisan </a:t>
            </a:r>
            <a:r>
              <a:rPr lang="en-US" sz="2000" dirty="0" err="1" smtClean="0"/>
              <a:t>organisation</a:t>
            </a:r>
            <a:r>
              <a:rPr lang="en-US" sz="2000" dirty="0" smtClean="0"/>
              <a:t>, </a:t>
            </a:r>
          </a:p>
          <a:p>
            <a:pPr marL="0" indent="0">
              <a:buNone/>
            </a:pPr>
            <a:r>
              <a:rPr lang="en-US" sz="2000" dirty="0" smtClean="0"/>
              <a:t>with a profile of professional conflict studies to research, educate, engage in negotiations and public diplomacy.</a:t>
            </a:r>
          </a:p>
        </p:txBody>
      </p:sp>
      <p:pic>
        <p:nvPicPr>
          <p:cNvPr id="1026" name="Picture 2" descr="Registraciis motsmoba02"/>
          <p:cNvPicPr>
            <a:picLocks noChangeAspect="1" noChangeArrowheads="1"/>
          </p:cNvPicPr>
          <p:nvPr/>
        </p:nvPicPr>
        <p:blipFill>
          <a:blip r:embed="rId2" cstate="print">
            <a:extLst>
              <a:ext uri="{28A0092B-C50C-407E-A947-70E740481C1C}">
                <a14:useLocalDpi xmlns:a14="http://schemas.microsoft.com/office/drawing/2010/main" val="0"/>
              </a:ext>
            </a:extLst>
          </a:blip>
          <a:srcRect l="50500" t="13989"/>
          <a:stretch>
            <a:fillRect/>
          </a:stretch>
        </p:blipFill>
        <p:spPr bwMode="auto">
          <a:xfrm>
            <a:off x="5215731" y="4208614"/>
            <a:ext cx="1912938" cy="2403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Registraciis motsmoba01"/>
          <p:cNvPicPr>
            <a:picLocks noChangeAspect="1" noChangeArrowheads="1"/>
          </p:cNvPicPr>
          <p:nvPr/>
        </p:nvPicPr>
        <p:blipFill>
          <a:blip r:embed="rId3" cstate="print">
            <a:extLst>
              <a:ext uri="{28A0092B-C50C-407E-A947-70E740481C1C}">
                <a14:useLocalDpi xmlns:a14="http://schemas.microsoft.com/office/drawing/2010/main" val="0"/>
              </a:ext>
            </a:extLst>
          </a:blip>
          <a:srcRect l="48793" t="136"/>
          <a:stretch>
            <a:fillRect/>
          </a:stretch>
        </p:blipFill>
        <p:spPr bwMode="auto">
          <a:xfrm>
            <a:off x="3086100" y="4171832"/>
            <a:ext cx="1752600" cy="2476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987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04800"/>
            <a:ext cx="8077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what is our mission </a:t>
            </a:r>
            <a:r>
              <a:rPr lang="ka-GE" u="sng" dirty="0" smtClean="0">
                <a:solidFill>
                  <a:schemeClr val="bg1"/>
                </a:solidFill>
                <a:hlinkClick r:id="rId2"/>
              </a:rPr>
              <a:t>www.ICCN.ge</a:t>
            </a:r>
            <a:r>
              <a:rPr lang="en-US" u="sng" dirty="0" smtClean="0">
                <a:solidFill>
                  <a:schemeClr val="bg1"/>
                </a:solidFill>
              </a:rPr>
              <a:t> </a:t>
            </a:r>
            <a:endParaRPr lang="en-US" dirty="0">
              <a:solidFill>
                <a:schemeClr val="bg1"/>
              </a:solidFill>
            </a:endParaRPr>
          </a:p>
        </p:txBody>
      </p:sp>
      <p:sp>
        <p:nvSpPr>
          <p:cNvPr id="3" name="Content Placeholder 2"/>
          <p:cNvSpPr>
            <a:spLocks noGrp="1"/>
          </p:cNvSpPr>
          <p:nvPr>
            <p:ph idx="1"/>
          </p:nvPr>
        </p:nvSpPr>
        <p:spPr>
          <a:xfrm>
            <a:off x="1600200" y="2362200"/>
            <a:ext cx="6477000" cy="3428999"/>
          </a:xfrm>
        </p:spPr>
        <p:txBody>
          <a:bodyPr/>
          <a:lstStyle/>
          <a:p>
            <a:r>
              <a:rPr lang="en-US" altLang="en-US" sz="2000" b="1" dirty="0" smtClean="0">
                <a:solidFill>
                  <a:srgbClr val="FF0000"/>
                </a:solidFill>
              </a:rPr>
              <a:t>The Mission of ICCN </a:t>
            </a:r>
            <a:r>
              <a:rPr lang="en-US" altLang="en-US" sz="2000" b="1" dirty="0" smtClean="0"/>
              <a:t>is to foster Peace Process through democratic reforms in Georgia, to strengthen civil society, achieve civil integration </a:t>
            </a:r>
            <a:r>
              <a:rPr lang="en-US" altLang="en-US" sz="2000" dirty="0" smtClean="0"/>
              <a:t>(focusing on minority and gender issues)</a:t>
            </a:r>
            <a:r>
              <a:rPr lang="en-US" altLang="en-US" sz="2000" b="1" dirty="0" smtClean="0"/>
              <a:t>, and implement and support peacebuilding at grassroots, as well as middle and decision-making levels in order to ensure conflict prevention and transformation before during and after the conflict. </a:t>
            </a:r>
            <a:endParaRPr lang="ru-RU" altLang="en-US" sz="2000" b="1" dirty="0" smtClean="0"/>
          </a:p>
          <a:p>
            <a:endParaRPr lang="en-US" dirty="0"/>
          </a:p>
        </p:txBody>
      </p:sp>
    </p:spTree>
    <p:extLst>
      <p:ext uri="{BB962C8B-B14F-4D97-AF65-F5344CB8AC3E}">
        <p14:creationId xmlns:p14="http://schemas.microsoft.com/office/powerpoint/2010/main" val="3417263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457200"/>
            <a:ext cx="8229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what is our vision </a:t>
            </a:r>
            <a:r>
              <a:rPr lang="ka-GE" u="sng" dirty="0" smtClean="0">
                <a:solidFill>
                  <a:schemeClr val="bg1"/>
                </a:solidFill>
                <a:hlinkClick r:id="rId2"/>
              </a:rPr>
              <a:t>www.ICCN.ge</a:t>
            </a:r>
            <a:endParaRPr lang="en-US" dirty="0">
              <a:solidFill>
                <a:schemeClr val="bg1"/>
              </a:solidFill>
            </a:endParaRPr>
          </a:p>
        </p:txBody>
      </p:sp>
      <p:sp>
        <p:nvSpPr>
          <p:cNvPr id="3" name="Content Placeholder 2"/>
          <p:cNvSpPr>
            <a:spLocks noGrp="1"/>
          </p:cNvSpPr>
          <p:nvPr>
            <p:ph idx="1"/>
          </p:nvPr>
        </p:nvSpPr>
        <p:spPr>
          <a:xfrm>
            <a:off x="457200" y="1600200"/>
            <a:ext cx="8382000" cy="5029200"/>
          </a:xfrm>
        </p:spPr>
        <p:txBody>
          <a:bodyPr>
            <a:noAutofit/>
          </a:bodyPr>
          <a:lstStyle/>
          <a:p>
            <a:pPr marL="0" indent="0">
              <a:lnSpc>
                <a:spcPct val="80000"/>
              </a:lnSpc>
              <a:buFontTx/>
              <a:buNone/>
            </a:pPr>
            <a:r>
              <a:rPr lang="en-US" altLang="en-US" sz="2000" b="1" dirty="0" smtClean="0">
                <a:solidFill>
                  <a:srgbClr val="FF0000"/>
                </a:solidFill>
              </a:rPr>
              <a:t>The Vision of ICCN: </a:t>
            </a:r>
            <a:r>
              <a:rPr lang="en-US" altLang="en-US" sz="2000" dirty="0" smtClean="0"/>
              <a:t>Democratic reforms and conflict resolution by peaceful means in Georgia are developing in difficult environment, and territorial integrity of the country is impaired. </a:t>
            </a:r>
          </a:p>
          <a:p>
            <a:pPr marL="0" indent="0">
              <a:lnSpc>
                <a:spcPct val="80000"/>
              </a:lnSpc>
              <a:buFontTx/>
              <a:buNone/>
            </a:pPr>
            <a:endParaRPr lang="en-US" altLang="en-US" sz="2000" dirty="0" smtClean="0"/>
          </a:p>
          <a:p>
            <a:pPr marL="0" indent="0">
              <a:lnSpc>
                <a:spcPct val="80000"/>
              </a:lnSpc>
              <a:buFontTx/>
              <a:buNone/>
            </a:pPr>
            <a:r>
              <a:rPr lang="en-US" altLang="en-US" sz="2000" dirty="0" smtClean="0"/>
              <a:t>The state declares Peace Process, Reconciliation and Integration a high priority, but even these remain declaratory. </a:t>
            </a:r>
          </a:p>
          <a:p>
            <a:pPr marL="0" indent="0">
              <a:lnSpc>
                <a:spcPct val="80000"/>
              </a:lnSpc>
              <a:buFontTx/>
              <a:buNone/>
            </a:pPr>
            <a:endParaRPr lang="en-US" altLang="en-US" sz="2000" dirty="0" smtClean="0"/>
          </a:p>
          <a:p>
            <a:pPr marL="0" indent="0">
              <a:lnSpc>
                <a:spcPct val="80000"/>
              </a:lnSpc>
              <a:buFontTx/>
              <a:buNone/>
            </a:pPr>
            <a:r>
              <a:rPr lang="en-US" altLang="en-US" sz="2000" dirty="0" smtClean="0"/>
              <a:t>Civil society’s participation is underrepresented and a significant change for sustainable peace decelerated. </a:t>
            </a:r>
          </a:p>
          <a:p>
            <a:pPr marL="0" indent="0">
              <a:lnSpc>
                <a:spcPct val="80000"/>
              </a:lnSpc>
              <a:buFontTx/>
              <a:buNone/>
            </a:pPr>
            <a:endParaRPr lang="en-US" altLang="en-US" sz="2000" dirty="0" smtClean="0"/>
          </a:p>
          <a:p>
            <a:pPr marL="0" indent="0">
              <a:lnSpc>
                <a:spcPct val="80000"/>
              </a:lnSpc>
              <a:buFontTx/>
              <a:buNone/>
            </a:pPr>
            <a:r>
              <a:rPr lang="en-US" altLang="en-US" sz="2000" dirty="0" smtClean="0"/>
              <a:t>This situation requires </a:t>
            </a:r>
            <a:r>
              <a:rPr lang="en-US" altLang="en-US" sz="2000" dirty="0" err="1" smtClean="0"/>
              <a:t>mobilisation</a:t>
            </a:r>
            <a:r>
              <a:rPr lang="en-US" altLang="en-US" sz="2000" dirty="0" smtClean="0"/>
              <a:t> of the civil society to ensure establishment of liberal-democratic value system where conditions for a dialogue are created. </a:t>
            </a:r>
          </a:p>
          <a:p>
            <a:pPr marL="0" indent="0">
              <a:lnSpc>
                <a:spcPct val="80000"/>
              </a:lnSpc>
              <a:buFontTx/>
              <a:buNone/>
            </a:pPr>
            <a:endParaRPr lang="en-US" altLang="en-US" sz="2000" dirty="0" smtClean="0"/>
          </a:p>
          <a:p>
            <a:pPr marL="0" indent="0">
              <a:lnSpc>
                <a:spcPct val="80000"/>
              </a:lnSpc>
              <a:buFontTx/>
              <a:buNone/>
            </a:pPr>
            <a:r>
              <a:rPr lang="en-US" altLang="en-US" sz="2000" dirty="0" smtClean="0"/>
              <a:t>ICCN is actively involved in civil society’s efforts to influence public opinion, decision-making and its vision is that civil society will find enough strength and persistence to oppose the negative tendencies and ensure the path of democratic reforms.</a:t>
            </a:r>
            <a:endParaRPr lang="ru-RU" altLang="en-US" sz="2000" dirty="0" smtClean="0"/>
          </a:p>
          <a:p>
            <a:pPr marL="0" indent="0">
              <a:buNone/>
            </a:pPr>
            <a:endParaRPr lang="en-US" sz="2000" dirty="0"/>
          </a:p>
        </p:txBody>
      </p:sp>
    </p:spTree>
    <p:extLst>
      <p:ext uri="{BB962C8B-B14F-4D97-AF65-F5344CB8AC3E}">
        <p14:creationId xmlns:p14="http://schemas.microsoft.com/office/powerpoint/2010/main" val="3858491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457200"/>
            <a:ext cx="8077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how do we work </a:t>
            </a:r>
            <a:r>
              <a:rPr lang="ka-GE" u="sng" dirty="0" smtClean="0">
                <a:solidFill>
                  <a:schemeClr val="bg1"/>
                </a:solidFill>
                <a:hlinkClick r:id="rId2"/>
              </a:rPr>
              <a:t>www.ICCN.ge</a:t>
            </a:r>
            <a:endParaRPr lang="en-US" dirty="0">
              <a:solidFill>
                <a:schemeClr val="bg1"/>
              </a:solidFill>
            </a:endParaRPr>
          </a:p>
        </p:txBody>
      </p:sp>
      <p:sp>
        <p:nvSpPr>
          <p:cNvPr id="3" name="Content Placeholder 2"/>
          <p:cNvSpPr>
            <a:spLocks noGrp="1"/>
          </p:cNvSpPr>
          <p:nvPr>
            <p:ph idx="1"/>
          </p:nvPr>
        </p:nvSpPr>
        <p:spPr>
          <a:xfrm>
            <a:off x="457200" y="1600200"/>
            <a:ext cx="8229600" cy="3810000"/>
          </a:xfrm>
        </p:spPr>
        <p:txBody>
          <a:bodyPr>
            <a:normAutofit fontScale="55000" lnSpcReduction="20000"/>
          </a:bodyPr>
          <a:lstStyle/>
          <a:p>
            <a:r>
              <a:rPr lang="en-US" dirty="0" smtClean="0"/>
              <a:t>what do we do:</a:t>
            </a:r>
          </a:p>
          <a:p>
            <a:pPr lvl="1"/>
            <a:r>
              <a:rPr lang="en-US" dirty="0" smtClean="0"/>
              <a:t>we </a:t>
            </a:r>
            <a:r>
              <a:rPr lang="en-US" b="1" dirty="0" smtClean="0">
                <a:solidFill>
                  <a:srgbClr val="FF0000"/>
                </a:solidFill>
              </a:rPr>
              <a:t>create</a:t>
            </a:r>
            <a:r>
              <a:rPr lang="en-US" dirty="0" smtClean="0"/>
              <a:t> a space for a dialogue (GEO-RU,ARM,AZER, SOUTH Caucasus); - ways out of crisis, ways for compatibilities of two economic systems of the region: AA/DCFTA and EAEU, </a:t>
            </a:r>
          </a:p>
          <a:p>
            <a:pPr lvl="1"/>
            <a:r>
              <a:rPr lang="en-US" dirty="0" smtClean="0"/>
              <a:t>we </a:t>
            </a:r>
            <a:r>
              <a:rPr lang="en-US" b="1" dirty="0" smtClean="0">
                <a:solidFill>
                  <a:srgbClr val="FF0000"/>
                </a:solidFill>
              </a:rPr>
              <a:t>provide</a:t>
            </a:r>
            <a:r>
              <a:rPr lang="en-US" dirty="0" smtClean="0"/>
              <a:t> stakeholders with a policy recommendations; (for governmental and intergovernmental </a:t>
            </a:r>
            <a:r>
              <a:rPr lang="en-US" dirty="0" err="1" smtClean="0"/>
              <a:t>organisations</a:t>
            </a:r>
            <a:r>
              <a:rPr lang="en-US" dirty="0" smtClean="0"/>
              <a:t>, SCs on national, regional and international levels):  </a:t>
            </a:r>
            <a:r>
              <a:rPr lang="en-US" dirty="0" smtClean="0"/>
              <a:t>running dialogues, </a:t>
            </a:r>
            <a:r>
              <a:rPr lang="en-US" dirty="0" err="1" smtClean="0"/>
              <a:t>normalisation</a:t>
            </a:r>
            <a:r>
              <a:rPr lang="en-US" dirty="0" smtClean="0"/>
              <a:t> </a:t>
            </a:r>
            <a:r>
              <a:rPr lang="en-US" dirty="0" smtClean="0"/>
              <a:t>of relations between GE and RU, overcoming deadlock under the GID, strengthening of CS by the EU; </a:t>
            </a:r>
          </a:p>
          <a:p>
            <a:pPr lvl="1"/>
            <a:r>
              <a:rPr lang="en-US" dirty="0" smtClean="0"/>
              <a:t>we </a:t>
            </a:r>
            <a:r>
              <a:rPr lang="en-US" b="1" dirty="0" smtClean="0">
                <a:solidFill>
                  <a:srgbClr val="FF0000"/>
                </a:solidFill>
              </a:rPr>
              <a:t>empower</a:t>
            </a:r>
            <a:r>
              <a:rPr lang="en-US" dirty="0" smtClean="0"/>
              <a:t> CS to become engaged and strengthened stakeholder in the field (networking partnership): Networking, partnership, common strategies to implement.</a:t>
            </a:r>
          </a:p>
          <a:p>
            <a:pPr lvl="1"/>
            <a:r>
              <a:rPr lang="en-US" dirty="0" smtClean="0"/>
              <a:t>….</a:t>
            </a:r>
          </a:p>
          <a:p>
            <a:r>
              <a:rPr lang="en-US" dirty="0" smtClean="0"/>
              <a:t>what is our method:</a:t>
            </a:r>
          </a:p>
          <a:p>
            <a:pPr lvl="1"/>
            <a:r>
              <a:rPr lang="en-US" dirty="0" smtClean="0">
                <a:solidFill>
                  <a:srgbClr val="FF0000"/>
                </a:solidFill>
              </a:rPr>
              <a:t>remain</a:t>
            </a:r>
            <a:r>
              <a:rPr lang="en-US" dirty="0" smtClean="0"/>
              <a:t> impartial and transparent: getting zero financial assistance from any </a:t>
            </a:r>
            <a:r>
              <a:rPr lang="en-US" dirty="0" err="1" smtClean="0"/>
              <a:t>neighbouring</a:t>
            </a:r>
            <a:r>
              <a:rPr lang="en-US" dirty="0" smtClean="0"/>
              <a:t> or own governments, etc.;</a:t>
            </a:r>
          </a:p>
          <a:p>
            <a:pPr lvl="1"/>
            <a:r>
              <a:rPr lang="en-US" dirty="0" smtClean="0">
                <a:solidFill>
                  <a:srgbClr val="FF0000"/>
                </a:solidFill>
              </a:rPr>
              <a:t>keep</a:t>
            </a:r>
            <a:r>
              <a:rPr lang="en-US" dirty="0" smtClean="0"/>
              <a:t> institutional memory: </a:t>
            </a:r>
            <a:r>
              <a:rPr lang="en-US" dirty="0" err="1" smtClean="0"/>
              <a:t>GeoPeace</a:t>
            </a:r>
            <a:r>
              <a:rPr lang="en-US" dirty="0" smtClean="0"/>
              <a:t> Database of Peace Agreements and  </a:t>
            </a:r>
            <a:r>
              <a:rPr lang="en-US" dirty="0" err="1" smtClean="0"/>
              <a:t>dataproceeding</a:t>
            </a:r>
            <a:r>
              <a:rPr lang="en-US" dirty="0" smtClean="0"/>
              <a:t>;</a:t>
            </a:r>
          </a:p>
          <a:p>
            <a:pPr lvl="1"/>
            <a:r>
              <a:rPr lang="en-US" dirty="0" smtClean="0">
                <a:solidFill>
                  <a:srgbClr val="FF0000"/>
                </a:solidFill>
              </a:rPr>
              <a:t>plan</a:t>
            </a:r>
            <a:r>
              <a:rPr lang="en-US" dirty="0" smtClean="0"/>
              <a:t> and evaluate: </a:t>
            </a:r>
            <a:r>
              <a:rPr lang="en-US" dirty="0" err="1" smtClean="0"/>
              <a:t>logframe</a:t>
            </a:r>
            <a:r>
              <a:rPr lang="en-US" dirty="0" smtClean="0"/>
              <a:t> analysis, theory of change, etc</a:t>
            </a:r>
            <a:r>
              <a:rPr lang="en-US" dirty="0" smtClean="0"/>
              <a:t>. – all tools that are adapted for peacebuilding. </a:t>
            </a:r>
            <a:endParaRPr lang="en-US" dirty="0" smtClean="0"/>
          </a:p>
          <a:p>
            <a:pPr lvl="1"/>
            <a:r>
              <a:rPr lang="en-US" dirty="0" smtClean="0"/>
              <a:t>….</a:t>
            </a:r>
            <a:endParaRPr lang="en-US" dirty="0"/>
          </a:p>
        </p:txBody>
      </p:sp>
    </p:spTree>
    <p:extLst>
      <p:ext uri="{BB962C8B-B14F-4D97-AF65-F5344CB8AC3E}">
        <p14:creationId xmlns:p14="http://schemas.microsoft.com/office/powerpoint/2010/main" val="3289607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304800"/>
            <a:ext cx="8077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noAutofit/>
          </a:bodyPr>
          <a:lstStyle/>
          <a:p>
            <a:r>
              <a:rPr lang="en-US" sz="3600" dirty="0" smtClean="0">
                <a:solidFill>
                  <a:schemeClr val="bg1"/>
                </a:solidFill>
              </a:rPr>
              <a:t>2017 ICCN’s presented the </a:t>
            </a:r>
            <a:br>
              <a:rPr lang="en-US" sz="3600" dirty="0" smtClean="0">
                <a:solidFill>
                  <a:schemeClr val="bg1"/>
                </a:solidFill>
              </a:rPr>
            </a:br>
            <a:r>
              <a:rPr lang="en-US" sz="3600" dirty="0" smtClean="0">
                <a:solidFill>
                  <a:schemeClr val="bg1"/>
                </a:solidFill>
              </a:rPr>
              <a:t>GEO Peace Agreements database</a:t>
            </a:r>
            <a:endParaRPr lang="en-US" sz="3600" dirty="0">
              <a:solidFill>
                <a:schemeClr val="bg1"/>
              </a:solidFill>
            </a:endParaRPr>
          </a:p>
        </p:txBody>
      </p:sp>
      <p:sp>
        <p:nvSpPr>
          <p:cNvPr id="3" name="Content Placeholder 2"/>
          <p:cNvSpPr>
            <a:spLocks noGrp="1"/>
          </p:cNvSpPr>
          <p:nvPr>
            <p:ph idx="1"/>
          </p:nvPr>
        </p:nvSpPr>
        <p:spPr>
          <a:xfrm>
            <a:off x="457200" y="2286000"/>
            <a:ext cx="8229600" cy="2895600"/>
          </a:xfrm>
        </p:spPr>
        <p:txBody>
          <a:bodyPr>
            <a:normAutofit/>
          </a:bodyPr>
          <a:lstStyle/>
          <a:p>
            <a:pPr marL="0" indent="0">
              <a:buNone/>
            </a:pPr>
            <a:r>
              <a:rPr lang="en-US" sz="2400" dirty="0" smtClean="0"/>
              <a:t>The  presentation of the </a:t>
            </a:r>
            <a:r>
              <a:rPr lang="en-US" sz="2400" b="1" dirty="0" smtClean="0"/>
              <a:t>GEO </a:t>
            </a:r>
            <a:r>
              <a:rPr lang="en-US" sz="2400" b="1" dirty="0" err="1" smtClean="0"/>
              <a:t>PeaceDatabase</a:t>
            </a:r>
            <a:r>
              <a:rPr lang="en-US" sz="2400" b="1" dirty="0" smtClean="0"/>
              <a:t> of Georgia’s Violent Conflict Settlement Peace Agreements (PA) </a:t>
            </a:r>
          </a:p>
          <a:p>
            <a:pPr marL="0" indent="0" algn="just">
              <a:buNone/>
            </a:pPr>
            <a:r>
              <a:rPr lang="en-US" sz="2400" dirty="0" smtClean="0"/>
              <a:t>was </a:t>
            </a:r>
            <a:r>
              <a:rPr lang="en-US" sz="2400" dirty="0" err="1" smtClean="0"/>
              <a:t>organised</a:t>
            </a:r>
            <a:r>
              <a:rPr lang="en-US" sz="2400" dirty="0" smtClean="0"/>
              <a:t> by ICCN on 29</a:t>
            </a:r>
            <a:r>
              <a:rPr lang="en-US" sz="2400" baseline="30000" dirty="0" smtClean="0"/>
              <a:t>th</a:t>
            </a:r>
            <a:r>
              <a:rPr lang="en-US" sz="2400" dirty="0" smtClean="0"/>
              <a:t> of June, 2017 at Ivane Javakhishvili Tbilisi State University (TSU). </a:t>
            </a:r>
          </a:p>
          <a:p>
            <a:pPr marL="0" indent="0" algn="just">
              <a:buNone/>
            </a:pPr>
            <a:r>
              <a:rPr lang="en-US" sz="2400" dirty="0" smtClean="0"/>
              <a:t>Participated by relevant stakeholders: representatives of CSOs, government and Dip. Corp., etc. </a:t>
            </a:r>
            <a:endParaRPr lang="en-US" sz="2400" dirty="0"/>
          </a:p>
        </p:txBody>
      </p:sp>
    </p:spTree>
    <p:extLst>
      <p:ext uri="{BB962C8B-B14F-4D97-AF65-F5344CB8AC3E}">
        <p14:creationId xmlns:p14="http://schemas.microsoft.com/office/powerpoint/2010/main" val="2022095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1120</TotalTime>
  <Words>1379</Words>
  <Application>Microsoft Office PowerPoint</Application>
  <PresentationFormat>On-screen Show (4:3)</PresentationFormat>
  <Paragraphs>87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Women’s Engagement in Peace Processes: case of Georgia</vt:lpstr>
      <vt:lpstr>where Georgia is situated?</vt:lpstr>
      <vt:lpstr>what is Georgia’s Peace Process:</vt:lpstr>
      <vt:lpstr>where the ICCN lays in the Peace Process of Georgia?</vt:lpstr>
      <vt:lpstr>when ICCN was established</vt:lpstr>
      <vt:lpstr>what is our mission www.ICCN.ge </vt:lpstr>
      <vt:lpstr>what is our vision www.ICCN.ge</vt:lpstr>
      <vt:lpstr>how do we work www.ICCN.ge</vt:lpstr>
      <vt:lpstr>2017 ICCN’s presented the  GEO Peace Agreements database</vt:lpstr>
      <vt:lpstr>Gender Provision of PAs 4% women; 96% men (1991-2001)</vt:lpstr>
      <vt:lpstr>challenges in the context</vt:lpstr>
      <vt:lpstr>challenges in the context (2)</vt:lpstr>
      <vt:lpstr>PowerPoint Presentation</vt:lpstr>
      <vt:lpstr>PowerPoint Presentation</vt:lpstr>
      <vt:lpstr> thanks 4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context and work </dc:title>
  <dc:creator>Nina T.K. ICCN</dc:creator>
  <cp:lastModifiedBy>Nina T.K. ICCN</cp:lastModifiedBy>
  <cp:revision>51</cp:revision>
  <dcterms:created xsi:type="dcterms:W3CDTF">2018-10-28T08:12:52Z</dcterms:created>
  <dcterms:modified xsi:type="dcterms:W3CDTF">2019-09-20T06:10:35Z</dcterms:modified>
</cp:coreProperties>
</file>