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77" r:id="rId4"/>
    <p:sldId id="276" r:id="rId5"/>
    <p:sldId id="271" r:id="rId6"/>
    <p:sldId id="258" r:id="rId7"/>
    <p:sldId id="269" r:id="rId8"/>
    <p:sldId id="259" r:id="rId9"/>
    <p:sldId id="272" r:id="rId10"/>
    <p:sldId id="260" r:id="rId11"/>
    <p:sldId id="274" r:id="rId12"/>
    <p:sldId id="261" r:id="rId13"/>
    <p:sldId id="273" r:id="rId14"/>
    <p:sldId id="263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658" y="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7219C-C91E-4ED2-BA7F-5D00E92A31CB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4C5D5-C6D2-4CB9-B2C1-E74FFAC7E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5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4C5D5-C6D2-4CB9-B2C1-E74FFAC7EC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1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4C5D5-C6D2-4CB9-B2C1-E74FFAC7EC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6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microsoft.com/office/2007/relationships/hdphoto" Target="../media/hdphoto8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9.jpe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7.wdp"/><Relationship Id="rId11" Type="http://schemas.openxmlformats.org/officeDocument/2006/relationships/image" Target="../media/image3.jpeg"/><Relationship Id="rId5" Type="http://schemas.openxmlformats.org/officeDocument/2006/relationships/image" Target="../media/image38.png"/><Relationship Id="rId10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37.emf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jpe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7.jpeg"/><Relationship Id="rId7" Type="http://schemas.openxmlformats.org/officeDocument/2006/relationships/image" Target="../media/image5.emf"/><Relationship Id="rId12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436610" cy="271854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Развитие</a:t>
            </a:r>
            <a:r>
              <a:rPr lang="en-US" sz="2800" b="1" dirty="0" smtClean="0"/>
              <a:t> </a:t>
            </a:r>
            <a:r>
              <a:rPr lang="ru-RU" sz="2800" b="1" dirty="0" smtClean="0"/>
              <a:t>партнерства для инициатив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Кавказских региональных процессов</a:t>
            </a:r>
            <a:r>
              <a:rPr lang="en-US" sz="3200" b="1" dirty="0" smtClean="0"/>
              <a:t> </a:t>
            </a: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ru-RU" sz="2100" b="1" dirty="0" smtClean="0"/>
              <a:t>и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ru-RU" sz="2100" dirty="0" smtClean="0"/>
              <a:t>связь с глобальными процессами для предотвращения конфликтов и развития миростроительства</a:t>
            </a:r>
            <a:endParaRPr lang="en-US" sz="2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272" y="5029200"/>
            <a:ext cx="6400800" cy="9906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История Южнокавказского сетевого сотрудничества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GPPAC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ICCN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66472" y="95956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-RUS" panose="020B7200000000000000" pitchFamily="34" charset="0"/>
              </a:rPr>
              <a:t>Международный центр по конфликтам и переговорам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-RUS" panose="020B7200000000000000" pitchFamily="34" charset="0"/>
              </a:rPr>
              <a:t>(ICCN)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emy-RUS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6204466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3-5 </a:t>
            </a:r>
            <a:r>
              <a:rPr lang="ru-RU" i="1" dirty="0" smtClean="0"/>
              <a:t>Ноября </a:t>
            </a:r>
            <a:r>
              <a:rPr lang="en-US" i="1" dirty="0" smtClean="0"/>
              <a:t>, 2017		  </a:t>
            </a:r>
            <a:r>
              <a:rPr lang="ru-RU" i="1" dirty="0" smtClean="0"/>
              <a:t>Стамбул Турция</a:t>
            </a:r>
            <a:endParaRPr lang="en-US" i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85346"/>
            <a:ext cx="2612390" cy="1304925"/>
          </a:xfrm>
          <a:prstGeom prst="rect">
            <a:avLst/>
          </a:prstGeom>
          <a:noFill/>
        </p:spPr>
      </p:pic>
      <p:pic>
        <p:nvPicPr>
          <p:cNvPr id="2050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1" y="4098830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ECC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11" y="3968002"/>
            <a:ext cx="1143000" cy="99060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971083"/>
            <a:ext cx="933450" cy="93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0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31283"/>
            <a:ext cx="7166455" cy="5196261"/>
          </a:xfrm>
        </p:spPr>
        <p:txBody>
          <a:bodyPr>
            <a:noAutofit/>
          </a:bodyPr>
          <a:lstStyle/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</a:t>
            </a:r>
            <a:r>
              <a:rPr lang="en-US" sz="2000" dirty="0">
                <a:solidFill>
                  <a:schemeClr val="tx1"/>
                </a:solidFill>
              </a:rPr>
              <a:t>GPPAC </a:t>
            </a:r>
            <a:r>
              <a:rPr lang="ru-RU" sz="2000" dirty="0" smtClean="0">
                <a:solidFill>
                  <a:schemeClr val="tx1"/>
                </a:solidFill>
              </a:rPr>
              <a:t>Школа Георгия Хуцишвили по разрешению и управлению конфликтами на Южном Кавказе –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недельный тренинг по мирной журналистике южнокавказских медиа экспертов, июль, 2015 г., пос. Мисакциели, Грузия;</a:t>
            </a:r>
          </a:p>
          <a:p>
            <a:pPr marL="0" lv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– </a:t>
            </a:r>
            <a:r>
              <a:rPr lang="ru-RU" sz="2000" dirty="0" smtClean="0">
                <a:solidFill>
                  <a:schemeClr val="tx1"/>
                </a:solidFill>
              </a:rPr>
              <a:t>Подходы Ганди к Миру </a:t>
            </a:r>
            <a:r>
              <a:rPr lang="en-US" sz="2000" dirty="0" smtClean="0">
                <a:solidFill>
                  <a:schemeClr val="tx1"/>
                </a:solidFill>
              </a:rPr>
              <a:t>– </a:t>
            </a:r>
            <a:r>
              <a:rPr lang="ru-RU" sz="2000" dirty="0" smtClean="0">
                <a:solidFill>
                  <a:schemeClr val="tx1"/>
                </a:solidFill>
              </a:rPr>
              <a:t>Мирная журналистика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smtClean="0">
                <a:solidFill>
                  <a:schemeClr val="tx1"/>
                </a:solidFill>
              </a:rPr>
              <a:t>участники из Южного Кавказа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>
                <a:solidFill>
                  <a:schemeClr val="tx1"/>
                </a:solidFill>
              </a:rPr>
              <a:t>30 </a:t>
            </a:r>
            <a:r>
              <a:rPr lang="ru-RU" sz="2000" dirty="0" smtClean="0">
                <a:solidFill>
                  <a:schemeClr val="tx1"/>
                </a:solidFill>
              </a:rPr>
              <a:t>марта-</a:t>
            </a:r>
            <a:r>
              <a:rPr lang="en-US" sz="2000" dirty="0" smtClean="0">
                <a:solidFill>
                  <a:schemeClr val="tx1"/>
                </a:solidFill>
              </a:rPr>
              <a:t>3 </a:t>
            </a:r>
            <a:r>
              <a:rPr lang="ru-RU" sz="2000" dirty="0" smtClean="0">
                <a:solidFill>
                  <a:schemeClr val="tx1"/>
                </a:solidFill>
              </a:rPr>
              <a:t>апреля</a:t>
            </a:r>
            <a:r>
              <a:rPr lang="en-US" sz="2000" dirty="0" smtClean="0">
                <a:solidFill>
                  <a:schemeClr val="tx1"/>
                </a:solidFill>
              </a:rPr>
              <a:t>,</a:t>
            </a:r>
            <a:r>
              <a:rPr lang="ru-RU" sz="2000" dirty="0" smtClean="0">
                <a:solidFill>
                  <a:schemeClr val="tx1"/>
                </a:solidFill>
              </a:rPr>
              <a:t> 2015 г.,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Тбилиси, Грузия</a:t>
            </a:r>
            <a:r>
              <a:rPr lang="en-US" sz="2000" dirty="0" smtClean="0">
                <a:solidFill>
                  <a:schemeClr val="tx1"/>
                </a:solidFill>
              </a:rPr>
              <a:t>;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GPPAC </a:t>
            </a:r>
            <a:r>
              <a:rPr lang="ru-RU" sz="2000" dirty="0" smtClean="0">
                <a:solidFill>
                  <a:schemeClr val="tx1"/>
                </a:solidFill>
              </a:rPr>
              <a:t>Встреча Южнокавказской Сети для выработки стратегического плана для Южного Кавказа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2016-2018 гг. </a:t>
            </a:r>
            <a:r>
              <a:rPr lang="en-US" sz="2000" dirty="0" smtClean="0">
                <a:solidFill>
                  <a:schemeClr val="tx1"/>
                </a:solidFill>
              </a:rPr>
              <a:t>– </a:t>
            </a:r>
            <a:r>
              <a:rPr lang="en-US" sz="2000" dirty="0">
                <a:solidFill>
                  <a:schemeClr val="tx1"/>
                </a:solidFill>
              </a:rPr>
              <a:t>SWOT </a:t>
            </a:r>
            <a:r>
              <a:rPr lang="ru-RU" sz="2000" dirty="0" smtClean="0">
                <a:solidFill>
                  <a:schemeClr val="tx1"/>
                </a:solidFill>
              </a:rPr>
              <a:t>анализ обеспечения мир</a:t>
            </a:r>
            <a:r>
              <a:rPr lang="en-US" sz="2000" dirty="0" smtClean="0">
                <a:solidFill>
                  <a:schemeClr val="tx1"/>
                </a:solidFill>
              </a:rPr>
              <a:t>a</a:t>
            </a:r>
            <a:r>
              <a:rPr lang="ru-RU" sz="2000" dirty="0" smtClean="0">
                <a:solidFill>
                  <a:schemeClr val="tx1"/>
                </a:solidFill>
              </a:rPr>
              <a:t> в регионе. Сентябрь-Октябрь, 2015 г., Хургада, Египет.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4" y="216761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6237"/>
            <a:ext cx="910745" cy="939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5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0" y="1271722"/>
            <a:ext cx="1752600" cy="2385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678"/>
            <a:ext cx="2895600" cy="1295400"/>
          </a:xfrm>
          <a:prstGeom prst="rect">
            <a:avLst/>
          </a:prstGeom>
          <a:noFill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3733800" cy="436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66839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1000" dirty="0" smtClean="0">
                <a:solidFill>
                  <a:schemeClr val="tx1"/>
                </a:solidFill>
              </a:rPr>
              <a:t>ICCN GPPAC </a:t>
            </a:r>
            <a:r>
              <a:rPr lang="ru-RU" sz="1000" dirty="0" smtClean="0">
                <a:solidFill>
                  <a:schemeClr val="tx1"/>
                </a:solidFill>
              </a:rPr>
              <a:t>Южно-Кавказская Сеть</a:t>
            </a:r>
            <a:r>
              <a:rPr lang="en-US" sz="1000" dirty="0" smtClean="0">
                <a:solidFill>
                  <a:schemeClr val="tx1"/>
                </a:solidFill>
              </a:rPr>
              <a:t>, </a:t>
            </a:r>
            <a:r>
              <a:rPr lang="ru-RU" sz="1000" dirty="0" smtClean="0">
                <a:solidFill>
                  <a:schemeClr val="tx1"/>
                </a:solidFill>
              </a:rPr>
              <a:t>Октябрь</a:t>
            </a:r>
            <a:r>
              <a:rPr lang="en-US" sz="1000" dirty="0" smtClean="0">
                <a:solidFill>
                  <a:schemeClr val="tx1"/>
                </a:solidFill>
              </a:rPr>
              <a:t>, 2015, </a:t>
            </a:r>
            <a:r>
              <a:rPr lang="ru-RU" sz="1000" dirty="0" smtClean="0">
                <a:solidFill>
                  <a:schemeClr val="tx1"/>
                </a:solidFill>
              </a:rPr>
              <a:t>Хургада, Египет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F:\2017 desk Nina\GPPAC 2015\IMG_25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26202" r="23237" b="19952"/>
          <a:stretch/>
        </p:blipFill>
        <p:spPr bwMode="auto">
          <a:xfrm rot="21343885">
            <a:off x="5631251" y="3779536"/>
            <a:ext cx="3349869" cy="19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154862"/>
              </p:ext>
            </p:extLst>
          </p:nvPr>
        </p:nvGraphicFramePr>
        <p:xfrm>
          <a:off x="5422761" y="1314820"/>
          <a:ext cx="1651278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Acrobat Document" r:id="rId7" imgW="5667375" imgH="8020050" progId="AcroExch.Document.11">
                  <p:embed/>
                </p:oleObj>
              </mc:Choice>
              <mc:Fallback>
                <p:oleObj name="Acrobat Document" r:id="rId7" imgW="56673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22761" y="1314820"/>
                        <a:ext cx="1651278" cy="233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4200" y="2055482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ISG GPPAC 2012</a:t>
            </a:r>
            <a:r>
              <a:rPr lang="ru-RU" sz="1100" dirty="0" smtClean="0"/>
              <a:t> г.</a:t>
            </a:r>
            <a:r>
              <a:rPr lang="en-US" sz="1100" dirty="0" smtClean="0"/>
              <a:t>, </a:t>
            </a:r>
            <a:r>
              <a:rPr lang="ru-RU" sz="1100" dirty="0" smtClean="0"/>
              <a:t>Тбилиси, Грузия</a:t>
            </a:r>
            <a:endParaRPr lang="en-US" sz="1100" dirty="0"/>
          </a:p>
        </p:txBody>
      </p:sp>
      <p:pic>
        <p:nvPicPr>
          <p:cNvPr id="9" name="Picture 2" descr="No automatic alt text available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78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315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2016 – </a:t>
            </a:r>
            <a:r>
              <a:rPr lang="ru-RU" sz="2800" dirty="0" smtClean="0">
                <a:solidFill>
                  <a:schemeClr val="tx1"/>
                </a:solidFill>
              </a:rPr>
              <a:t>Семинар стратегического планирования, июнь, 2016 г., Киев, Украина</a:t>
            </a:r>
            <a:r>
              <a:rPr lang="en-US" sz="2800" dirty="0" smtClean="0">
                <a:solidFill>
                  <a:schemeClr val="tx1"/>
                </a:solidFill>
              </a:rPr>
              <a:t>;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</a:t>
            </a:r>
            <a:r>
              <a:rPr lang="ru-RU" sz="2800" dirty="0" smtClean="0">
                <a:solidFill>
                  <a:schemeClr val="tx1"/>
                </a:solidFill>
              </a:rPr>
              <a:t>7</a:t>
            </a:r>
            <a:r>
              <a:rPr lang="en-US" sz="2800" dirty="0" smtClean="0">
                <a:solidFill>
                  <a:schemeClr val="tx1"/>
                </a:solidFill>
              </a:rPr>
              <a:t> – WOSCAP</a:t>
            </a:r>
            <a:r>
              <a:rPr lang="ru-RU" sz="2800" dirty="0" smtClean="0">
                <a:solidFill>
                  <a:schemeClr val="tx1"/>
                </a:solidFill>
              </a:rPr>
              <a:t> -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целевые страны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  <a:r>
              <a:rPr lang="ru-RU" sz="2800" dirty="0" smtClean="0">
                <a:solidFill>
                  <a:schemeClr val="tx1"/>
                </a:solidFill>
              </a:rPr>
              <a:t>Грузия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Украина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Мали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Йемен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ru-RU" sz="2800" dirty="0" smtClean="0">
                <a:solidFill>
                  <a:schemeClr val="tx1"/>
                </a:solidFill>
              </a:rPr>
              <a:t>Оценивая роль ЕС в разрешении и управлении конфликтов, июнь, 2017 г., Тбилиси, Грузия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– </a:t>
            </a:r>
            <a:r>
              <a:rPr lang="ru-RU" sz="2800" dirty="0" smtClean="0">
                <a:solidFill>
                  <a:schemeClr val="tx1"/>
                </a:solidFill>
              </a:rPr>
              <a:t>Грузино-армянский гражданский диалог по нахождению комплементарности между двумя экономическими системами Ассоциации и ГВЗСТ с ЕС и Евразийским Экономическим Союзом (ЕАЭС), весна 2017 г., Тбилиси-Ереван;  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2017 - GPPAC </a:t>
            </a:r>
            <a:r>
              <a:rPr lang="ru-RU" sz="2800" dirty="0" smtClean="0">
                <a:solidFill>
                  <a:schemeClr val="tx1"/>
                </a:solidFill>
              </a:rPr>
              <a:t>Южнокавказская сетевое партнерство</a:t>
            </a:r>
            <a:r>
              <a:rPr lang="en-US" sz="2800" dirty="0" smtClean="0">
                <a:solidFill>
                  <a:schemeClr val="tx1"/>
                </a:solidFill>
              </a:rPr>
              <a:t>,</a:t>
            </a:r>
            <a:r>
              <a:rPr lang="ru-RU" sz="2800" dirty="0" smtClean="0">
                <a:solidFill>
                  <a:schemeClr val="tx1"/>
                </a:solidFill>
              </a:rPr>
              <a:t> ноябрь, 2017 г.,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Стамбул, Турция.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2895600" cy="1457325"/>
          </a:xfrm>
          <a:prstGeom prst="rect">
            <a:avLst/>
          </a:prstGeom>
          <a:noFill/>
        </p:spPr>
      </p:pic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6200"/>
            <a:ext cx="1142999" cy="109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0675"/>
            <a:ext cx="2895600" cy="1457325"/>
          </a:xfrm>
          <a:prstGeom prst="rect">
            <a:avLst/>
          </a:prstGeom>
          <a:noFill/>
        </p:spPr>
      </p:pic>
      <p:pic>
        <p:nvPicPr>
          <p:cNvPr id="5145" name="Picture 25" descr="F:\Documents and Settings\Marion\Desktop\WOSCAP GPPAC ICCN 20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 crackSpacing="26"/>
                    </a14:imgEffect>
                    <a14:imgEffect>
                      <a14:sharpenSoften amount="26000"/>
                    </a14:imgEffect>
                    <a14:imgEffect>
                      <a14:saturation sat="66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002" y="-191952"/>
            <a:ext cx="617220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ru-RU" sz="1000" b="1" dirty="0" smtClean="0">
                <a:solidFill>
                  <a:schemeClr val="tx1"/>
                </a:solidFill>
              </a:rPr>
              <a:t>Диалоговая встреча НПО и СМИ,  Ереван, Армения</a:t>
            </a:r>
            <a:r>
              <a:rPr lang="en-US" sz="1000" b="1" dirty="0" smtClean="0">
                <a:solidFill>
                  <a:schemeClr val="tx1"/>
                </a:solidFill>
              </a:rPr>
              <a:t> 2017</a:t>
            </a:r>
            <a:r>
              <a:rPr lang="ru-RU" sz="1000" b="1" dirty="0" smtClean="0">
                <a:solidFill>
                  <a:schemeClr val="tx1"/>
                </a:solidFill>
              </a:rPr>
              <a:t> г.</a:t>
            </a:r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r>
              <a:rPr lang="ru-RU" sz="1000" b="1" dirty="0">
                <a:solidFill>
                  <a:schemeClr val="tx1"/>
                </a:solidFill>
              </a:rPr>
              <a:t>Диалоговая встреча </a:t>
            </a:r>
            <a:r>
              <a:rPr lang="ru-RU" sz="1000" b="1" dirty="0" smtClean="0">
                <a:solidFill>
                  <a:schemeClr val="tx1"/>
                </a:solidFill>
              </a:rPr>
              <a:t>НПО </a:t>
            </a:r>
            <a:r>
              <a:rPr lang="ru-RU" sz="1000" b="1" dirty="0">
                <a:solidFill>
                  <a:schemeClr val="tx1"/>
                </a:solidFill>
              </a:rPr>
              <a:t>и </a:t>
            </a:r>
            <a:r>
              <a:rPr lang="ru-RU" sz="1000" b="1" dirty="0" smtClean="0">
                <a:solidFill>
                  <a:schemeClr val="tx1"/>
                </a:solidFill>
              </a:rPr>
              <a:t>СМИ</a:t>
            </a:r>
            <a:r>
              <a:rPr lang="en-US" sz="1000" b="1" dirty="0" smtClean="0">
                <a:solidFill>
                  <a:schemeClr val="tx1"/>
                </a:solidFill>
              </a:rPr>
              <a:t>, </a:t>
            </a:r>
            <a:r>
              <a:rPr lang="ru-RU" sz="1000" b="1" dirty="0" smtClean="0">
                <a:solidFill>
                  <a:schemeClr val="tx1"/>
                </a:solidFill>
              </a:rPr>
              <a:t>Тбилиси, Грузия</a:t>
            </a:r>
            <a:r>
              <a:rPr lang="en-US" sz="1000" b="1" dirty="0" smtClean="0">
                <a:solidFill>
                  <a:schemeClr val="tx1"/>
                </a:solidFill>
              </a:rPr>
              <a:t>, 2017</a:t>
            </a:r>
            <a:r>
              <a:rPr lang="ru-RU" sz="1000" b="1" dirty="0" smtClean="0">
                <a:solidFill>
                  <a:schemeClr val="tx1"/>
                </a:solidFill>
              </a:rPr>
              <a:t> г.</a:t>
            </a:r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r>
              <a:rPr lang="ru-RU" sz="1000" b="1" dirty="0" smtClean="0">
                <a:solidFill>
                  <a:schemeClr val="tx1"/>
                </a:solidFill>
              </a:rPr>
              <a:t>Создавая пространство для диалога</a:t>
            </a:r>
            <a:r>
              <a:rPr lang="en-US" sz="1000" b="1" dirty="0" smtClean="0">
                <a:solidFill>
                  <a:schemeClr val="tx1"/>
                </a:solidFill>
              </a:rPr>
              <a:t>, GPPAC 2015</a:t>
            </a:r>
            <a:r>
              <a:rPr lang="ru-RU" sz="1000" b="1" dirty="0" smtClean="0">
                <a:solidFill>
                  <a:schemeClr val="tx1"/>
                </a:solidFill>
              </a:rPr>
              <a:t> г.</a:t>
            </a:r>
            <a:r>
              <a:rPr lang="en-US" sz="1000" b="1" dirty="0" smtClean="0">
                <a:solidFill>
                  <a:schemeClr val="tx1"/>
                </a:solidFill>
              </a:rPr>
              <a:t>		</a:t>
            </a:r>
          </a:p>
          <a:p>
            <a:pPr lvl="7"/>
            <a:endParaRPr lang="en-US" sz="2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2017 desk Nina\GPPAC MAJA 2016\implementation of GPPAC ICCN reports\28 May 2017 EREVAN\IMG_20170528_1520289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b="24007"/>
          <a:stretch/>
        </p:blipFill>
        <p:spPr bwMode="auto">
          <a:xfrm rot="21173292">
            <a:off x="1111313" y="527538"/>
            <a:ext cx="2667000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146502"/>
              </p:ext>
            </p:extLst>
          </p:nvPr>
        </p:nvGraphicFramePr>
        <p:xfrm>
          <a:off x="4689484" y="512503"/>
          <a:ext cx="2891937" cy="378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Acrobat Document" r:id="rId8" imgW="5667375" imgH="8020050" progId="AcroExch.Document.11">
                  <p:embed/>
                </p:oleObj>
              </mc:Choice>
              <mc:Fallback>
                <p:oleObj name="Acrobat Document" r:id="rId8" imgW="56673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89484" y="512503"/>
                        <a:ext cx="2891937" cy="3785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419600" y="527538"/>
            <a:ext cx="2819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19600" y="527538"/>
            <a:ext cx="0" cy="3757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19600" y="4283915"/>
            <a:ext cx="289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46056" y="526669"/>
            <a:ext cx="38100" cy="3757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 descr="F:\2017 desk Nina\GPPAC MAJA 2016\implementation of GPPAC ICCN reports\15 March 2017\Photo 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8" r="10917" b="24566"/>
          <a:stretch/>
        </p:blipFill>
        <p:spPr bwMode="auto">
          <a:xfrm rot="21406811">
            <a:off x="685800" y="2893978"/>
            <a:ext cx="2687515" cy="11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9400" y="4915573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WOSCAP 2016</a:t>
            </a:r>
            <a:endParaRPr lang="en-US" dirty="0"/>
          </a:p>
        </p:txBody>
      </p:sp>
      <p:pic>
        <p:nvPicPr>
          <p:cNvPr id="16" name="Picture 2" descr="No automatic alt text available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F:\Documents and Settings\Marion\Desktop\GPPAC Book 2015.jpg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750"/>
                    </a14:imgEffect>
                    <a14:imgEffect>
                      <a14:saturation sat="375000"/>
                    </a14:imgEffect>
                    <a14:imgEffect>
                      <a14:brightnessContrast bright="-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315">
            <a:off x="1941267" y="4583991"/>
            <a:ext cx="1652015" cy="20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822306">
            <a:off x="6616968" y="3643071"/>
            <a:ext cx="1981200" cy="269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4" name="Picture 24" descr="F:\Documents and Settings\Marion\Desktop\WOSCAP GPPAC ICCN 201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17">
            <a:off x="6662917" y="3687399"/>
            <a:ext cx="1889303" cy="26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1250" y="0"/>
            <a:ext cx="295275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7813" y="1931811"/>
            <a:ext cx="7447987" cy="48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14573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/>
              <a:t>2001-2017</a:t>
            </a:r>
            <a:r>
              <a:rPr lang="ru-RU" sz="2000" dirty="0" smtClean="0"/>
              <a:t> гг.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ICCN – ECCP - GPPAC 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Схема южнокавказской активности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718733" y="2540000"/>
            <a:ext cx="1219200" cy="104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Южный Кавказ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1332" y="2466622"/>
            <a:ext cx="1380067" cy="11147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Кавказ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4028" y="4261673"/>
            <a:ext cx="14732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Эксперты гендерного равенства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67100" y="2540000"/>
            <a:ext cx="21336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GPPAC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Кавказское сетевое партнерство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00699" y="4194403"/>
            <a:ext cx="1790699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Мирная журналистика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33600" y="5769085"/>
            <a:ext cx="5029200" cy="860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Диалог: А  НК  А  Р  Г  А  ЮО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NK A </a:t>
            </a:r>
            <a:r>
              <a:rPr lang="en-US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G A 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817939" y="1828800"/>
            <a:ext cx="35052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Кавказский Регион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33800" y="4261673"/>
            <a:ext cx="16764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рабочая группа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8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600200"/>
          </a:xfrm>
        </p:spPr>
        <p:txBody>
          <a:bodyPr/>
          <a:lstStyle/>
          <a:p>
            <a:r>
              <a:rPr lang="ru-RU" i="1" dirty="0" smtClean="0"/>
              <a:t>Спасибо вам!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53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437444"/>
            <a:ext cx="6629400" cy="558235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2000-2001</a:t>
            </a:r>
            <a:r>
              <a:rPr lang="en-US" dirty="0">
                <a:solidFill>
                  <a:schemeClr val="tx1"/>
                </a:solidFill>
              </a:rPr>
              <a:t> - ICCN-ECCP </a:t>
            </a:r>
            <a:r>
              <a:rPr lang="ru-RU" dirty="0" smtClean="0">
                <a:solidFill>
                  <a:schemeClr val="tx1"/>
                </a:solidFill>
              </a:rPr>
              <a:t>сотрудничество основать базу данных Кавказских НПО, работающих на превенцию, управление конфликтов и установления мира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2002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ECCP</a:t>
            </a:r>
            <a:r>
              <a:rPr lang="ru-RU" dirty="0" smtClean="0">
                <a:solidFill>
                  <a:schemeClr val="tx1"/>
                </a:solidFill>
              </a:rPr>
              <a:t> предложил объединенную глобальную программу, ведущую к международной конференции в штаб-квартире ООН в Нью-Йорке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 smtClean="0"/>
              <a:t>(</a:t>
            </a:r>
            <a:r>
              <a:rPr lang="ru-RU" sz="1500" dirty="0" smtClean="0"/>
              <a:t>Коффи Аннан поддержал инициативу и начались интенсивные консультации среди НПО по превенции конфликтов</a:t>
            </a:r>
            <a:r>
              <a:rPr lang="en-US" sz="1500" dirty="0" smtClean="0"/>
              <a:t>. </a:t>
            </a:r>
            <a:r>
              <a:rPr lang="ru-RU" sz="1500" dirty="0" smtClean="0"/>
              <a:t>60 делегатов со всего мира собрались в голландском городе Состерберге, чтобы планировать программу. Избранная Международная Рабочая Группа </a:t>
            </a:r>
            <a:r>
              <a:rPr lang="en-US" sz="1500" dirty="0" smtClean="0"/>
              <a:t> </a:t>
            </a:r>
            <a:r>
              <a:rPr lang="en-US" sz="1500" dirty="0"/>
              <a:t>(ISG) </a:t>
            </a:r>
            <a:r>
              <a:rPr lang="ru-RU" sz="1500" dirty="0" smtClean="0"/>
              <a:t>и </a:t>
            </a:r>
            <a:r>
              <a:rPr lang="en-US" sz="1500" dirty="0" smtClean="0"/>
              <a:t>ECCP </a:t>
            </a:r>
            <a:r>
              <a:rPr lang="ru-RU" sz="1500" dirty="0" smtClean="0"/>
              <a:t>как секретариат были утверждены).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2003\2004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ru-RU" dirty="0" smtClean="0">
                <a:solidFill>
                  <a:schemeClr val="tx1"/>
                </a:solidFill>
              </a:rPr>
              <a:t>В рамках программы </a:t>
            </a:r>
            <a:r>
              <a:rPr lang="en-US" dirty="0" smtClean="0">
                <a:solidFill>
                  <a:schemeClr val="tx1"/>
                </a:solidFill>
              </a:rPr>
              <a:t>ECCP “</a:t>
            </a:r>
            <a:r>
              <a:rPr lang="ru-RU" dirty="0" smtClean="0">
                <a:solidFill>
                  <a:schemeClr val="tx1"/>
                </a:solidFill>
              </a:rPr>
              <a:t>Роль гражданского общества в предотвращении вооруженных конфликтов» </a:t>
            </a:r>
            <a:r>
              <a:rPr lang="en-US" dirty="0" smtClean="0">
                <a:solidFill>
                  <a:schemeClr val="tx1"/>
                </a:solidFill>
              </a:rPr>
              <a:t>ICCN </a:t>
            </a:r>
            <a:r>
              <a:rPr lang="ru-RU" dirty="0" smtClean="0">
                <a:solidFill>
                  <a:schemeClr val="tx1"/>
                </a:solidFill>
              </a:rPr>
              <a:t>фасилитирует Кавказский региональный  процесс. Подготовка первой региональной конференции началась в 2003 г.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logoECC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7444"/>
            <a:ext cx="1143000" cy="9906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43111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No automatic alt text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66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7556" y="996583"/>
            <a:ext cx="1295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ru-RU" sz="900" dirty="0" smtClean="0"/>
              <a:t>«</a:t>
            </a:r>
            <a:r>
              <a:rPr lang="ru-RU" sz="900" dirty="0"/>
              <a:t>Я призываю НПО с интересом к превенции конфликтов, организовать международную конференцию местных, национальных и международных НПО об их роли в предотвращений конфликтов и будущего взаймодействия с ООН в этой области</a:t>
            </a:r>
            <a:r>
              <a:rPr lang="ru-RU" sz="900" dirty="0" smtClean="0"/>
              <a:t>».</a:t>
            </a:r>
            <a:endParaRPr lang="en-US" sz="900" dirty="0"/>
          </a:p>
          <a:p>
            <a:r>
              <a:rPr lang="ru-RU" sz="900" dirty="0"/>
              <a:t>Доклад Генерального Секретаря ООН о Предотвращений Вооруженных </a:t>
            </a:r>
            <a:r>
              <a:rPr lang="ru-RU" sz="900" dirty="0" smtClean="0"/>
              <a:t>Конфликтов. </a:t>
            </a:r>
            <a:r>
              <a:rPr lang="ru-RU" sz="900" dirty="0"/>
              <a:t>Рекоммендация 27 (Июнь, 2001</a:t>
            </a:r>
            <a:r>
              <a:rPr lang="ru-RU" sz="900" dirty="0" smtClean="0"/>
              <a:t>)</a:t>
            </a:r>
            <a:endParaRPr lang="en-US" sz="900" dirty="0"/>
          </a:p>
        </p:txBody>
      </p:sp>
      <p:pic>
        <p:nvPicPr>
          <p:cNvPr id="7" name="Picture 2" descr="F:\Documents and Settings\Marion\Desktop\GPPAC ICCN HISTORY\GPPAC leaflet 2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39256" r="8767" b="30372"/>
          <a:stretch/>
        </p:blipFill>
        <p:spPr bwMode="auto">
          <a:xfrm>
            <a:off x="273756" y="4800600"/>
            <a:ext cx="1143000" cy="13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Ландшафт объединений НПО </a:t>
            </a:r>
            <a:r>
              <a:rPr lang="en-US" sz="2800" dirty="0" smtClean="0"/>
              <a:t>2002-2003 </a:t>
            </a:r>
            <a:r>
              <a:rPr lang="ru-RU" sz="2800" dirty="0" smtClean="0"/>
              <a:t>гг.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191000" cy="5201424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 smtClean="0"/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Сети Кавказских НПО</a:t>
            </a:r>
            <a:r>
              <a:rPr lang="en-US" sz="1500" dirty="0" smtClean="0">
                <a:solidFill>
                  <a:srgbClr val="FF0000"/>
                </a:solidFill>
              </a:rPr>
              <a:t>: </a:t>
            </a:r>
            <a:endParaRPr lang="en-US" sz="1500" dirty="0" smtClean="0"/>
          </a:p>
          <a:p>
            <a:pPr lvl="1"/>
            <a:r>
              <a:rPr lang="ru-RU" sz="1500" spc="-150" dirty="0" smtClean="0">
                <a:solidFill>
                  <a:schemeClr val="tx1"/>
                </a:solidFill>
              </a:rPr>
              <a:t>Кавказский Форум</a:t>
            </a:r>
            <a:r>
              <a:rPr lang="en-US" sz="1500" spc="-150" dirty="0" smtClean="0">
                <a:solidFill>
                  <a:schemeClr val="tx1"/>
                </a:solidFill>
              </a:rPr>
              <a:t> (</a:t>
            </a:r>
            <a:r>
              <a:rPr lang="ru-RU" sz="1500" spc="-150" dirty="0" smtClean="0">
                <a:solidFill>
                  <a:schemeClr val="tx1"/>
                </a:solidFill>
              </a:rPr>
              <a:t>через</a:t>
            </a:r>
            <a:r>
              <a:rPr lang="en-US" sz="1500" spc="-150" dirty="0" smtClean="0">
                <a:solidFill>
                  <a:schemeClr val="tx1"/>
                </a:solidFill>
              </a:rPr>
              <a:t> </a:t>
            </a:r>
            <a:r>
              <a:rPr lang="en-US" sz="1500" spc="-150" dirty="0">
                <a:solidFill>
                  <a:schemeClr val="tx1"/>
                </a:solidFill>
              </a:rPr>
              <a:t>International Alert), </a:t>
            </a:r>
            <a:endParaRPr lang="en-US" sz="1500" spc="-150" dirty="0" smtClean="0">
              <a:solidFill>
                <a:schemeClr val="tx1"/>
              </a:solidFill>
            </a:endParaRPr>
          </a:p>
          <a:p>
            <a:pPr lvl="1"/>
            <a:r>
              <a:rPr lang="en-US" sz="1500" spc="-150" dirty="0" err="1" smtClean="0">
                <a:solidFill>
                  <a:schemeClr val="tx1"/>
                </a:solidFill>
              </a:rPr>
              <a:t>Cringo</a:t>
            </a:r>
            <a:r>
              <a:rPr lang="en-US" sz="1500" spc="-150" dirty="0" smtClean="0">
                <a:solidFill>
                  <a:schemeClr val="tx1"/>
                </a:solidFill>
              </a:rPr>
              <a:t> (</a:t>
            </a:r>
            <a:r>
              <a:rPr lang="ru-RU" sz="1500" spc="-150" dirty="0" smtClean="0">
                <a:solidFill>
                  <a:schemeClr val="tx1"/>
                </a:solidFill>
              </a:rPr>
              <a:t>через </a:t>
            </a:r>
            <a:r>
              <a:rPr lang="en-US" sz="1500" spc="-150" dirty="0" smtClean="0">
                <a:solidFill>
                  <a:schemeClr val="tx1"/>
                </a:solidFill>
              </a:rPr>
              <a:t>DRC</a:t>
            </a:r>
            <a:r>
              <a:rPr lang="en-US" sz="1500" spc="-150" dirty="0">
                <a:solidFill>
                  <a:schemeClr val="tx1"/>
                </a:solidFill>
              </a:rPr>
              <a:t>), </a:t>
            </a:r>
            <a:r>
              <a:rPr lang="ru-RU" sz="1500" spc="-150" dirty="0" smtClean="0">
                <a:solidFill>
                  <a:schemeClr val="tx1"/>
                </a:solidFill>
              </a:rPr>
              <a:t>Сеть </a:t>
            </a:r>
            <a:r>
              <a:rPr lang="ru-RU" sz="1500" spc="-150" dirty="0">
                <a:solidFill>
                  <a:schemeClr val="tx1"/>
                </a:solidFill>
              </a:rPr>
              <a:t>Кавказских НПО </a:t>
            </a:r>
            <a:r>
              <a:rPr lang="ru-RU" sz="1500" spc="-150" dirty="0" smtClean="0">
                <a:solidFill>
                  <a:schemeClr val="tx1"/>
                </a:solidFill>
              </a:rPr>
              <a:t>по беженцам и ВПЛ </a:t>
            </a:r>
            <a:r>
              <a:rPr lang="en-US" sz="1500" spc="-150" dirty="0" smtClean="0">
                <a:solidFill>
                  <a:schemeClr val="tx1"/>
                </a:solidFill>
              </a:rPr>
              <a:t>(CRINGO</a:t>
            </a:r>
            <a:r>
              <a:rPr lang="en-US" sz="1500" spc="-150" dirty="0">
                <a:solidFill>
                  <a:schemeClr val="tx1"/>
                </a:solidFill>
              </a:rPr>
              <a:t>); </a:t>
            </a:r>
            <a:endParaRPr lang="en-US" sz="1500" spc="-150" dirty="0" smtClean="0">
              <a:solidFill>
                <a:schemeClr val="tx1"/>
              </a:solidFill>
            </a:endParaRPr>
          </a:p>
          <a:p>
            <a:pPr lvl="1"/>
            <a:r>
              <a:rPr lang="ru-RU" sz="1500" spc="-150" dirty="0" smtClean="0">
                <a:solidFill>
                  <a:schemeClr val="tx1"/>
                </a:solidFill>
              </a:rPr>
              <a:t>Кавказская Сеть по СНГ </a:t>
            </a:r>
            <a:r>
              <a:rPr lang="en-US" sz="1500" spc="-150" dirty="0" smtClean="0">
                <a:solidFill>
                  <a:schemeClr val="tx1"/>
                </a:solidFill>
              </a:rPr>
              <a:t>; </a:t>
            </a:r>
          </a:p>
          <a:p>
            <a:pPr lvl="1"/>
            <a:r>
              <a:rPr lang="ru-RU" sz="1500" spc="-150" dirty="0" smtClean="0">
                <a:solidFill>
                  <a:schemeClr val="tx1"/>
                </a:solidFill>
              </a:rPr>
              <a:t>Рабочая группа НПО по превенции и управлению конфликтов; </a:t>
            </a:r>
            <a:r>
              <a:rPr lang="en-US" sz="1500" spc="-15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1500" spc="-150" dirty="0" smtClean="0">
                <a:solidFill>
                  <a:schemeClr val="tx1"/>
                </a:solidFill>
              </a:rPr>
              <a:t>EWEC – </a:t>
            </a:r>
            <a:r>
              <a:rPr lang="ru-RU" sz="1500" spc="-150" dirty="0" smtClean="0">
                <a:solidFill>
                  <a:schemeClr val="tx1"/>
                </a:solidFill>
              </a:rPr>
              <a:t>Сеть раннего предупреждения этнических конфликтов</a:t>
            </a:r>
            <a:r>
              <a:rPr lang="en-US" sz="1500" spc="-150" dirty="0" smtClean="0">
                <a:solidFill>
                  <a:schemeClr val="tx1"/>
                </a:solidFill>
              </a:rPr>
              <a:t> (</a:t>
            </a:r>
            <a:r>
              <a:rPr lang="ru-RU" sz="1500" spc="-150" dirty="0" smtClean="0">
                <a:solidFill>
                  <a:schemeClr val="tx1"/>
                </a:solidFill>
              </a:rPr>
              <a:t>через </a:t>
            </a:r>
            <a:r>
              <a:rPr lang="en-US" sz="1500" spc="-150" dirty="0" smtClean="0">
                <a:solidFill>
                  <a:schemeClr val="tx1"/>
                </a:solidFill>
              </a:rPr>
              <a:t>ICCN)</a:t>
            </a:r>
            <a:r>
              <a:rPr lang="ru-RU" sz="1500" spc="-150" dirty="0">
                <a:solidFill>
                  <a:schemeClr val="tx1"/>
                </a:solidFill>
              </a:rPr>
              <a:t>;</a:t>
            </a:r>
            <a:endParaRPr lang="en-US" sz="1500" spc="-150" dirty="0" smtClean="0">
              <a:solidFill>
                <a:schemeClr val="tx1"/>
              </a:solidFill>
            </a:endParaRPr>
          </a:p>
          <a:p>
            <a:pPr lvl="1"/>
            <a:r>
              <a:rPr lang="ru-RU" sz="1500" spc="-150" dirty="0" smtClean="0">
                <a:solidFill>
                  <a:schemeClr val="tx1"/>
                </a:solidFill>
              </a:rPr>
              <a:t>Региональная суб-сеть НПО рабочей группы из СНГ по предотвращению конфликтов; </a:t>
            </a:r>
            <a:r>
              <a:rPr lang="en-US" sz="1500" spc="-15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1500" spc="-150" dirty="0" smtClean="0">
                <a:solidFill>
                  <a:schemeClr val="tx1"/>
                </a:solidFill>
              </a:rPr>
              <a:t>FEWER </a:t>
            </a:r>
            <a:r>
              <a:rPr lang="ru-RU" sz="1500" spc="-150" dirty="0" smtClean="0">
                <a:solidFill>
                  <a:schemeClr val="tx1"/>
                </a:solidFill>
              </a:rPr>
              <a:t>Форум по раннему выявлению </a:t>
            </a:r>
            <a:r>
              <a:rPr lang="ru-RU" sz="1500" spc="-150" dirty="0">
                <a:solidFill>
                  <a:schemeClr val="tx1"/>
                </a:solidFill>
              </a:rPr>
              <a:t>и раннему предупреждению </a:t>
            </a:r>
            <a:r>
              <a:rPr lang="ru-RU" sz="1500" spc="-150" dirty="0" smtClean="0">
                <a:solidFill>
                  <a:schemeClr val="tx1"/>
                </a:solidFill>
              </a:rPr>
              <a:t>конфликтов </a:t>
            </a:r>
            <a:r>
              <a:rPr lang="en-US" sz="1500" spc="-150" dirty="0" smtClean="0">
                <a:solidFill>
                  <a:schemeClr val="tx1"/>
                </a:solidFill>
              </a:rPr>
              <a:t>–</a:t>
            </a:r>
            <a:r>
              <a:rPr lang="ru-RU" sz="1500" spc="-150" dirty="0" smtClean="0">
                <a:solidFill>
                  <a:schemeClr val="tx1"/>
                </a:solidFill>
              </a:rPr>
              <a:t> сеть СНГ по превенции конфликтов </a:t>
            </a:r>
            <a:r>
              <a:rPr lang="en-US" sz="1500" spc="-150" dirty="0" smtClean="0">
                <a:solidFill>
                  <a:schemeClr val="tx1"/>
                </a:solidFill>
              </a:rPr>
              <a:t>(</a:t>
            </a:r>
            <a:r>
              <a:rPr lang="ru-RU" sz="1500" spc="-150" dirty="0" smtClean="0">
                <a:solidFill>
                  <a:schemeClr val="tx1"/>
                </a:solidFill>
              </a:rPr>
              <a:t>через Институт этнологии, руковдимый В. Тишковым, РФ</a:t>
            </a:r>
            <a:r>
              <a:rPr lang="en-US" sz="1500" spc="-150" dirty="0" smtClean="0">
                <a:solidFill>
                  <a:schemeClr val="tx1"/>
                </a:solidFill>
              </a:rPr>
              <a:t>); </a:t>
            </a:r>
            <a:endParaRPr lang="ru-RU" sz="1500" spc="-150" dirty="0" smtClean="0">
              <a:solidFill>
                <a:schemeClr val="tx1"/>
              </a:solidFill>
            </a:endParaRPr>
          </a:p>
          <a:p>
            <a:pPr lvl="1"/>
            <a:r>
              <a:rPr lang="ru-RU" sz="1500" spc="-150" dirty="0" smtClean="0">
                <a:solidFill>
                  <a:schemeClr val="tx1"/>
                </a:solidFill>
              </a:rPr>
              <a:t>и другие</a:t>
            </a:r>
            <a:endParaRPr lang="en-US" sz="1500" spc="-150" dirty="0"/>
          </a:p>
        </p:txBody>
      </p:sp>
      <p:sp>
        <p:nvSpPr>
          <p:cNvPr id="4" name="Rectangle 3"/>
          <p:cNvSpPr/>
          <p:nvPr/>
        </p:nvSpPr>
        <p:spPr>
          <a:xfrm>
            <a:off x="4572000" y="1066800"/>
            <a:ext cx="4433710" cy="5047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ru-RU" b="1" dirty="0" smtClean="0">
                <a:solidFill>
                  <a:srgbClr val="FF0000"/>
                </a:solidFill>
                <a:latin typeface="+mj-lt"/>
              </a:rPr>
              <a:t>Цель: укрепить НПО и НПО Сети в области превенции конфликтов в регионе:</a:t>
            </a:r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sz="1600" dirty="0" smtClean="0">
                <a:latin typeface="+mj-lt"/>
              </a:rPr>
              <a:t>Укрепить и развивать контакты на Кавказе для социальных исследований по разрешению конфликтов; </a:t>
            </a:r>
            <a:endParaRPr lang="en-US" sz="1600" dirty="0" smtClean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 Развивать Региональную платформу по совместным действиям</a:t>
            </a:r>
            <a:r>
              <a:rPr lang="en-US" sz="1600" dirty="0" smtClean="0">
                <a:latin typeface="+mj-lt"/>
              </a:rPr>
              <a:t>; </a:t>
            </a:r>
            <a:endParaRPr lang="en-US" sz="16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 Помочь в формировании Кавказского регионального процесса с участием НПО</a:t>
            </a:r>
            <a:r>
              <a:rPr lang="en-US" sz="1600" dirty="0" smtClean="0">
                <a:latin typeface="+mj-lt"/>
              </a:rPr>
              <a:t>, </a:t>
            </a:r>
            <a:r>
              <a:rPr lang="ru-RU" sz="1600" dirty="0" smtClean="0">
                <a:latin typeface="+mj-lt"/>
              </a:rPr>
              <a:t>региональных сетей, представителей международных организаций</a:t>
            </a:r>
            <a:r>
              <a:rPr lang="en-US" sz="1600" dirty="0" smtClean="0">
                <a:latin typeface="+mj-lt"/>
              </a:rPr>
              <a:t>,</a:t>
            </a:r>
            <a:r>
              <a:rPr lang="ru-RU" sz="1600" dirty="0" smtClean="0">
                <a:latin typeface="+mj-lt"/>
              </a:rPr>
              <a:t> региональных властей</a:t>
            </a:r>
            <a:r>
              <a:rPr lang="en-US" sz="1600" dirty="0" smtClean="0">
                <a:latin typeface="+mj-lt"/>
              </a:rPr>
              <a:t>. </a:t>
            </a:r>
            <a:endParaRPr lang="en-US" sz="1600" dirty="0">
              <a:latin typeface="+mj-lt"/>
            </a:endParaRPr>
          </a:p>
          <a:p>
            <a:pPr lvl="1"/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3152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2004 </a:t>
            </a:r>
            <a:r>
              <a:rPr lang="en-US" b="1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Подготовка Международной конференции в штаб-квартире ООН  в 2005 г.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- </a:t>
            </a:r>
            <a:r>
              <a:rPr lang="ru-RU" dirty="0" smtClean="0">
                <a:solidFill>
                  <a:schemeClr val="tx1"/>
                </a:solidFill>
              </a:rPr>
              <a:t>Региональная конференция НПО, февраль 25-27, 2004 г., Ликани, Грузия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- </a:t>
            </a:r>
            <a:r>
              <a:rPr lang="ru-RU" dirty="0" smtClean="0">
                <a:solidFill>
                  <a:schemeClr val="tx1"/>
                </a:solidFill>
              </a:rPr>
              <a:t>Евросоюз и Южный Кавказ: возможности для интесивного вовлечения,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ECCP, </a:t>
            </a:r>
            <a:r>
              <a:rPr lang="ru-RU" dirty="0" smtClean="0">
                <a:solidFill>
                  <a:schemeClr val="tx1"/>
                </a:solidFill>
              </a:rPr>
              <a:t>Гаага, Голландия, май</a:t>
            </a:r>
            <a:r>
              <a:rPr lang="en-US" dirty="0" smtClean="0">
                <a:solidFill>
                  <a:schemeClr val="tx1"/>
                </a:solidFill>
              </a:rPr>
              <a:t> 24-26, 2004</a:t>
            </a:r>
            <a:r>
              <a:rPr lang="ru-RU" dirty="0" smtClean="0">
                <a:solidFill>
                  <a:schemeClr val="tx1"/>
                </a:solidFill>
              </a:rPr>
              <a:t> г.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logoECC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7444"/>
            <a:ext cx="1143000" cy="9906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43111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No automatic alt text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66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8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:\Documents and Settings\Marion\Desktop\GPPAC ICCN HISTORY\GPPAC Newsletter 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32000" crackSpacing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254">
            <a:off x="152972" y="275783"/>
            <a:ext cx="5193784" cy="630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Documents and Settings\Marion\Desktop\GPPAC ICCN HISTORY\GPPAC leaflet 2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22000" crackSpacing="36"/>
                    </a14:imgEffect>
                    <a14:imgEffect>
                      <a14:brightnessContrast bright="27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207">
            <a:off x="5376504" y="2038381"/>
            <a:ext cx="34657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Documents and Settings\Marion\Desktop\GPPAC ICCN HISTORY\GPPAC ICCN 2004 workshop Likani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9940">
            <a:off x="853998" y="744821"/>
            <a:ext cx="32944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ocuments and Settings\Marion\Desktop\GPPAC ICCN HISTORY\the EU and South Caucasus GPPAC 2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631">
            <a:off x="4660608" y="3542289"/>
            <a:ext cx="266869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495573" y="3345219"/>
            <a:ext cx="698209" cy="273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89519" y="3345219"/>
            <a:ext cx="2323234" cy="578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12846" y="3923289"/>
            <a:ext cx="699907" cy="273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42006" y="6104239"/>
            <a:ext cx="2270840" cy="552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00"/>
                    </a14:imgEffect>
                    <a14:imgEffect>
                      <a14:brightnessContrast bright="-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0074">
            <a:off x="3902039" y="0"/>
            <a:ext cx="2574961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7961">
            <a:off x="5853112" y="-28709"/>
            <a:ext cx="2619375" cy="315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ocuments and Settings\Marion\Desktop\ICCN GPPAC RSG May 6 2010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13422" r="33168" b="4360"/>
          <a:stretch/>
        </p:blipFill>
        <p:spPr bwMode="auto">
          <a:xfrm>
            <a:off x="7334451" y="1337733"/>
            <a:ext cx="1689892" cy="186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Documents and Settings\Marion\Desktop\ICCN GPPAC Book 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2824" r="2550" b="1969"/>
          <a:stretch/>
        </p:blipFill>
        <p:spPr bwMode="auto">
          <a:xfrm>
            <a:off x="44014" y="3962400"/>
            <a:ext cx="154429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4788"/>
            <a:ext cx="6400800" cy="6527012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 smtClean="0">
                <a:solidFill>
                  <a:schemeClr val="tx1"/>
                </a:solidFill>
              </a:rPr>
              <a:t>2005 – ICCN </a:t>
            </a:r>
            <a:r>
              <a:rPr lang="ru-RU" sz="4300" dirty="0" smtClean="0">
                <a:solidFill>
                  <a:schemeClr val="tx1"/>
                </a:solidFill>
              </a:rPr>
              <a:t>региональный инициатор в партнерстве с Европейским Центром по Превенции Конфликта </a:t>
            </a:r>
            <a:r>
              <a:rPr lang="en-US" sz="4300" dirty="0" smtClean="0">
                <a:solidFill>
                  <a:schemeClr val="tx1"/>
                </a:solidFill>
              </a:rPr>
              <a:t>(</a:t>
            </a:r>
            <a:r>
              <a:rPr lang="en-US" sz="4300" dirty="0">
                <a:solidFill>
                  <a:schemeClr val="tx1"/>
                </a:solidFill>
              </a:rPr>
              <a:t>ECCP</a:t>
            </a:r>
            <a:r>
              <a:rPr lang="en-US" sz="4300" dirty="0" smtClean="0">
                <a:solidFill>
                  <a:schemeClr val="tx1"/>
                </a:solidFill>
              </a:rPr>
              <a:t>);</a:t>
            </a:r>
          </a:p>
          <a:p>
            <a:endParaRPr lang="en-US" sz="43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sz="4300" dirty="0" smtClean="0">
                <a:solidFill>
                  <a:schemeClr val="tx1"/>
                </a:solidFill>
              </a:rPr>
              <a:t>Региональная «Поветска действий» и «План действий», представленные на  конференции в штаб-квартире ООН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Март</a:t>
            </a:r>
            <a:r>
              <a:rPr lang="en-US" sz="4300" dirty="0" smtClean="0">
                <a:solidFill>
                  <a:schemeClr val="tx1"/>
                </a:solidFill>
              </a:rPr>
              <a:t> </a:t>
            </a:r>
            <a:r>
              <a:rPr lang="en-US" sz="4300" dirty="0">
                <a:solidFill>
                  <a:schemeClr val="tx1"/>
                </a:solidFill>
              </a:rPr>
              <a:t>24-25, </a:t>
            </a:r>
            <a:r>
              <a:rPr lang="en-US" sz="4300" dirty="0" smtClean="0">
                <a:solidFill>
                  <a:schemeClr val="tx1"/>
                </a:solidFill>
              </a:rPr>
              <a:t>2005</a:t>
            </a:r>
            <a:r>
              <a:rPr lang="ru-RU" sz="4300" dirty="0" smtClean="0">
                <a:solidFill>
                  <a:schemeClr val="tx1"/>
                </a:solidFill>
              </a:rPr>
              <a:t>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Тбилиси, Грузия</a:t>
            </a:r>
            <a:endParaRPr lang="en-US" sz="430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en-US" sz="4300" dirty="0" smtClean="0">
              <a:solidFill>
                <a:schemeClr val="tx1"/>
              </a:solidFill>
            </a:endParaRPr>
          </a:p>
          <a:p>
            <a:r>
              <a:rPr lang="en-US" sz="4300" dirty="0" smtClean="0">
                <a:solidFill>
                  <a:schemeClr val="tx1"/>
                </a:solidFill>
              </a:rPr>
              <a:t>2006 – RSG </a:t>
            </a:r>
            <a:r>
              <a:rPr lang="ru-RU" sz="4300" dirty="0" smtClean="0">
                <a:solidFill>
                  <a:schemeClr val="tx1"/>
                </a:solidFill>
              </a:rPr>
              <a:t>Региональная встреча Руководящей группы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Май</a:t>
            </a:r>
            <a:r>
              <a:rPr lang="en-US" sz="4300" dirty="0" smtClean="0">
                <a:solidFill>
                  <a:schemeClr val="tx1"/>
                </a:solidFill>
              </a:rPr>
              <a:t>, 2006</a:t>
            </a:r>
            <a:r>
              <a:rPr lang="ru-RU" sz="4300" dirty="0" smtClean="0">
                <a:solidFill>
                  <a:schemeClr val="tx1"/>
                </a:solidFill>
              </a:rPr>
              <a:t>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Тбилиси, Грузия </a:t>
            </a:r>
            <a:endParaRPr lang="en-US" sz="4300" dirty="0" smtClean="0">
              <a:solidFill>
                <a:schemeClr val="tx1"/>
              </a:solidFill>
            </a:endParaRPr>
          </a:p>
          <a:p>
            <a:endParaRPr lang="en-US" sz="4300" dirty="0">
              <a:solidFill>
                <a:schemeClr val="tx1"/>
              </a:solidFill>
            </a:endParaRPr>
          </a:p>
          <a:p>
            <a:r>
              <a:rPr lang="en-US" sz="4300" dirty="0">
                <a:solidFill>
                  <a:schemeClr val="tx1"/>
                </a:solidFill>
              </a:rPr>
              <a:t>2007 – RSG </a:t>
            </a:r>
            <a:r>
              <a:rPr lang="ru-RU" sz="4300" dirty="0">
                <a:solidFill>
                  <a:schemeClr val="tx1"/>
                </a:solidFill>
              </a:rPr>
              <a:t>Встреча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Июнь</a:t>
            </a:r>
            <a:r>
              <a:rPr lang="en-US" sz="4300" dirty="0" smtClean="0">
                <a:solidFill>
                  <a:schemeClr val="tx1"/>
                </a:solidFill>
              </a:rPr>
              <a:t>, 2007</a:t>
            </a:r>
            <a:r>
              <a:rPr lang="ru-RU" sz="4300" dirty="0" smtClean="0">
                <a:solidFill>
                  <a:schemeClr val="tx1"/>
                </a:solidFill>
              </a:rPr>
              <a:t>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>
                <a:solidFill>
                  <a:schemeClr val="tx1"/>
                </a:solidFill>
              </a:rPr>
              <a:t>Тбилиси, Грузия </a:t>
            </a:r>
            <a:endParaRPr lang="ru-RU" sz="43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300" dirty="0" smtClean="0">
              <a:solidFill>
                <a:schemeClr val="tx1"/>
              </a:solidFill>
            </a:endParaRPr>
          </a:p>
          <a:p>
            <a:r>
              <a:rPr lang="en-US" sz="4300" dirty="0" smtClean="0">
                <a:solidFill>
                  <a:schemeClr val="tx1"/>
                </a:solidFill>
              </a:rPr>
              <a:t>2008 – </a:t>
            </a:r>
            <a:r>
              <a:rPr lang="ru-RU" sz="4300" dirty="0" smtClean="0">
                <a:solidFill>
                  <a:schemeClr val="tx1"/>
                </a:solidFill>
              </a:rPr>
              <a:t>Грузино-российский Диалог: встреча экспертов. Пути выхода из кризиса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иниицирование Стамбульского  процесса Ноябрь, 2008 г., Стамбул, Турция</a:t>
            </a:r>
            <a:r>
              <a:rPr lang="en-US" sz="4300" dirty="0" smtClean="0">
                <a:solidFill>
                  <a:schemeClr val="tx1"/>
                </a:solidFill>
              </a:rPr>
              <a:t>;</a:t>
            </a:r>
          </a:p>
          <a:p>
            <a:endParaRPr lang="en-US" sz="4300" dirty="0" smtClean="0">
              <a:solidFill>
                <a:schemeClr val="tx1"/>
              </a:solidFill>
            </a:endParaRPr>
          </a:p>
          <a:p>
            <a:r>
              <a:rPr lang="en-US" sz="4300" dirty="0">
                <a:solidFill>
                  <a:schemeClr val="tx1"/>
                </a:solidFill>
              </a:rPr>
              <a:t>2009 – </a:t>
            </a:r>
            <a:r>
              <a:rPr lang="ru-RU" sz="4300" dirty="0" smtClean="0">
                <a:solidFill>
                  <a:schemeClr val="tx1"/>
                </a:solidFill>
              </a:rPr>
              <a:t>Стамбульский  процесс </a:t>
            </a:r>
            <a:r>
              <a:rPr lang="en-US" sz="4300" dirty="0" smtClean="0">
                <a:solidFill>
                  <a:schemeClr val="tx1"/>
                </a:solidFill>
              </a:rPr>
              <a:t>– </a:t>
            </a:r>
            <a:r>
              <a:rPr lang="ru-RU" sz="4300" dirty="0" smtClean="0">
                <a:solidFill>
                  <a:schemeClr val="tx1"/>
                </a:solidFill>
              </a:rPr>
              <a:t>2 этап российско-грузинского экспертного диалога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Октябрь, 2009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>
                <a:solidFill>
                  <a:schemeClr val="tx1"/>
                </a:solidFill>
              </a:rPr>
              <a:t>Стамбул, Турция</a:t>
            </a:r>
            <a:endParaRPr lang="en-US" sz="4300" dirty="0" smtClean="0">
              <a:solidFill>
                <a:schemeClr val="tx1"/>
              </a:solidFill>
            </a:endParaRPr>
          </a:p>
          <a:p>
            <a:endParaRPr lang="en-US" sz="4300" dirty="0" smtClean="0">
              <a:solidFill>
                <a:schemeClr val="tx1"/>
              </a:solidFill>
            </a:endParaRPr>
          </a:p>
          <a:p>
            <a:r>
              <a:rPr lang="en-US" sz="4300" dirty="0" smtClean="0">
                <a:solidFill>
                  <a:schemeClr val="tx1"/>
                </a:solidFill>
              </a:rPr>
              <a:t>2009 – </a:t>
            </a:r>
            <a:r>
              <a:rPr lang="ru-RU" sz="4300" dirty="0" smtClean="0">
                <a:solidFill>
                  <a:schemeClr val="tx1"/>
                </a:solidFill>
              </a:rPr>
              <a:t>Мирная журналистика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Южнокавказская встреча</a:t>
            </a:r>
            <a:r>
              <a:rPr lang="en-US" sz="4300" dirty="0" smtClean="0">
                <a:solidFill>
                  <a:schemeClr val="tx1"/>
                </a:solidFill>
              </a:rPr>
              <a:t>,  21 </a:t>
            </a:r>
            <a:r>
              <a:rPr lang="ru-RU" sz="4300" dirty="0" smtClean="0">
                <a:solidFill>
                  <a:schemeClr val="tx1"/>
                </a:solidFill>
              </a:rPr>
              <a:t>Сентября, </a:t>
            </a:r>
            <a:r>
              <a:rPr lang="en-US" sz="4300" dirty="0" smtClean="0">
                <a:solidFill>
                  <a:schemeClr val="tx1"/>
                </a:solidFill>
              </a:rPr>
              <a:t>2009</a:t>
            </a:r>
            <a:r>
              <a:rPr lang="ru-RU" sz="4300" dirty="0" smtClean="0">
                <a:solidFill>
                  <a:schemeClr val="tx1"/>
                </a:solidFill>
              </a:rPr>
              <a:t>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>
                <a:solidFill>
                  <a:schemeClr val="tx1"/>
                </a:solidFill>
              </a:rPr>
              <a:t>Тбилиси, Грузия </a:t>
            </a:r>
            <a:endParaRPr lang="ru-RU" sz="4300" dirty="0" smtClean="0">
              <a:solidFill>
                <a:schemeClr val="tx1"/>
              </a:solidFill>
            </a:endParaRPr>
          </a:p>
          <a:p>
            <a:endParaRPr lang="en-US" sz="4300" dirty="0">
              <a:solidFill>
                <a:schemeClr val="tx1"/>
              </a:solidFill>
            </a:endParaRPr>
          </a:p>
          <a:p>
            <a:r>
              <a:rPr lang="en-US" sz="4300" dirty="0" smtClean="0">
                <a:solidFill>
                  <a:schemeClr val="tx1"/>
                </a:solidFill>
              </a:rPr>
              <a:t>2010 - </a:t>
            </a:r>
            <a:r>
              <a:rPr lang="en-US" sz="4300" dirty="0">
                <a:solidFill>
                  <a:schemeClr val="tx1"/>
                </a:solidFill>
              </a:rPr>
              <a:t>RSG </a:t>
            </a:r>
            <a:r>
              <a:rPr lang="ru-RU" sz="4300" dirty="0">
                <a:solidFill>
                  <a:schemeClr val="tx1"/>
                </a:solidFill>
              </a:rPr>
              <a:t>Встреча</a:t>
            </a:r>
            <a:r>
              <a:rPr lang="en-US" sz="4300" dirty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6 Мая</a:t>
            </a:r>
            <a:r>
              <a:rPr lang="en-US" sz="4300" dirty="0" smtClean="0">
                <a:solidFill>
                  <a:schemeClr val="tx1"/>
                </a:solidFill>
              </a:rPr>
              <a:t>, 20</a:t>
            </a:r>
            <a:r>
              <a:rPr lang="ru-RU" sz="4300" dirty="0" smtClean="0">
                <a:solidFill>
                  <a:schemeClr val="tx1"/>
                </a:solidFill>
              </a:rPr>
              <a:t>10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Тбилиси</a:t>
            </a:r>
            <a:r>
              <a:rPr lang="ru-RU" sz="4300" dirty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Грузия</a:t>
            </a:r>
            <a:endParaRPr lang="en-US" sz="4300" dirty="0" smtClean="0">
              <a:solidFill>
                <a:schemeClr val="tx1"/>
              </a:solidFill>
            </a:endParaRPr>
          </a:p>
          <a:p>
            <a:endParaRPr lang="en-US" sz="4300" dirty="0" smtClean="0"/>
          </a:p>
          <a:p>
            <a:r>
              <a:rPr lang="en-US" sz="4300" dirty="0">
                <a:solidFill>
                  <a:schemeClr val="tx1"/>
                </a:solidFill>
              </a:rPr>
              <a:t>2010 </a:t>
            </a:r>
            <a:r>
              <a:rPr lang="en-US" sz="4300" dirty="0" smtClean="0">
                <a:solidFill>
                  <a:schemeClr val="tx1"/>
                </a:solidFill>
              </a:rPr>
              <a:t>– </a:t>
            </a:r>
            <a:r>
              <a:rPr lang="ru-RU" sz="4300" dirty="0" smtClean="0">
                <a:solidFill>
                  <a:schemeClr val="tx1"/>
                </a:solidFill>
              </a:rPr>
              <a:t>Семинар </a:t>
            </a:r>
            <a:r>
              <a:rPr lang="en-US" sz="4300" dirty="0" smtClean="0">
                <a:solidFill>
                  <a:schemeClr val="tx1"/>
                </a:solidFill>
              </a:rPr>
              <a:t>“</a:t>
            </a:r>
            <a:r>
              <a:rPr lang="ru-RU" sz="4300" dirty="0" smtClean="0">
                <a:solidFill>
                  <a:schemeClr val="tx1"/>
                </a:solidFill>
              </a:rPr>
              <a:t>Роль СМИ в превенции конфликтов и миростроительтсве</a:t>
            </a:r>
            <a:r>
              <a:rPr lang="en-US" sz="4300" dirty="0" smtClean="0">
                <a:solidFill>
                  <a:schemeClr val="tx1"/>
                </a:solidFill>
              </a:rPr>
              <a:t> (</a:t>
            </a:r>
            <a:r>
              <a:rPr lang="ru-RU" sz="4300" dirty="0" smtClean="0">
                <a:solidFill>
                  <a:schemeClr val="tx1"/>
                </a:solidFill>
              </a:rPr>
              <a:t>этап</a:t>
            </a:r>
            <a:r>
              <a:rPr lang="en-US" sz="4300" dirty="0" smtClean="0">
                <a:solidFill>
                  <a:schemeClr val="tx1"/>
                </a:solidFill>
              </a:rPr>
              <a:t> </a:t>
            </a:r>
            <a:r>
              <a:rPr lang="en-US" sz="4300" dirty="0">
                <a:solidFill>
                  <a:schemeClr val="tx1"/>
                </a:solidFill>
              </a:rPr>
              <a:t>II)” </a:t>
            </a:r>
            <a:r>
              <a:rPr lang="en-US" sz="4300" dirty="0" smtClean="0">
                <a:solidFill>
                  <a:schemeClr val="tx1"/>
                </a:solidFill>
              </a:rPr>
              <a:t>15-16 </a:t>
            </a:r>
            <a:r>
              <a:rPr lang="ru-RU" sz="4300" dirty="0" smtClean="0">
                <a:solidFill>
                  <a:schemeClr val="tx1"/>
                </a:solidFill>
              </a:rPr>
              <a:t>Июля</a:t>
            </a:r>
            <a:r>
              <a:rPr lang="en-US" sz="4300" dirty="0" smtClean="0">
                <a:solidFill>
                  <a:schemeClr val="tx1"/>
                </a:solidFill>
              </a:rPr>
              <a:t> 2010</a:t>
            </a:r>
            <a:r>
              <a:rPr lang="ru-RU" sz="4300" dirty="0" smtClean="0">
                <a:solidFill>
                  <a:schemeClr val="tx1"/>
                </a:solidFill>
              </a:rPr>
              <a:t>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>
                <a:solidFill>
                  <a:schemeClr val="tx1"/>
                </a:solidFill>
              </a:rPr>
              <a:t>Тбилиси, Грузия </a:t>
            </a:r>
            <a:endParaRPr lang="en-US" sz="4300" dirty="0">
              <a:solidFill>
                <a:schemeClr val="tx1"/>
              </a:solidFill>
            </a:endParaRPr>
          </a:p>
          <a:p>
            <a:endParaRPr lang="en-US" sz="4300" dirty="0" smtClean="0">
              <a:solidFill>
                <a:schemeClr val="tx1"/>
              </a:solidFill>
            </a:endParaRPr>
          </a:p>
          <a:p>
            <a:r>
              <a:rPr lang="en-US" sz="4300" dirty="0">
                <a:solidFill>
                  <a:schemeClr val="tx1"/>
                </a:solidFill>
              </a:rPr>
              <a:t>2010 – </a:t>
            </a:r>
            <a:r>
              <a:rPr lang="ru-RU" sz="4300" dirty="0">
                <a:solidFill>
                  <a:schemeClr val="tx1"/>
                </a:solidFill>
              </a:rPr>
              <a:t>Стамбульский </a:t>
            </a:r>
            <a:r>
              <a:rPr lang="ru-RU" sz="4300" dirty="0" smtClean="0">
                <a:solidFill>
                  <a:schemeClr val="tx1"/>
                </a:solidFill>
              </a:rPr>
              <a:t>процесс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 smtClean="0">
                <a:solidFill>
                  <a:schemeClr val="tx1"/>
                </a:solidFill>
              </a:rPr>
              <a:t>российско-грузинский диалог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en-US" sz="4300" dirty="0">
                <a:solidFill>
                  <a:schemeClr val="tx1"/>
                </a:solidFill>
              </a:rPr>
              <a:t>15 </a:t>
            </a:r>
            <a:r>
              <a:rPr lang="ru-RU" sz="4300" dirty="0" smtClean="0">
                <a:solidFill>
                  <a:schemeClr val="tx1"/>
                </a:solidFill>
              </a:rPr>
              <a:t>Ноября,</a:t>
            </a:r>
            <a:r>
              <a:rPr lang="en-US" sz="4300" dirty="0" smtClean="0">
                <a:solidFill>
                  <a:schemeClr val="tx1"/>
                </a:solidFill>
              </a:rPr>
              <a:t> 2010</a:t>
            </a:r>
            <a:r>
              <a:rPr lang="ru-RU" sz="4300" dirty="0" smtClean="0">
                <a:solidFill>
                  <a:schemeClr val="tx1"/>
                </a:solidFill>
              </a:rPr>
              <a:t> г.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ru-RU" sz="4300" dirty="0">
                <a:solidFill>
                  <a:schemeClr val="tx1"/>
                </a:solidFill>
              </a:rPr>
              <a:t>Стамбул, Турция</a:t>
            </a:r>
            <a:endParaRPr lang="en-US" sz="4300" dirty="0">
              <a:solidFill>
                <a:schemeClr val="tx1"/>
              </a:solidFill>
            </a:endParaRPr>
          </a:p>
          <a:p>
            <a:endParaRPr lang="en-US" sz="4300" dirty="0">
              <a:solidFill>
                <a:schemeClr val="tx1"/>
              </a:solidFill>
            </a:endParaRPr>
          </a:p>
          <a:p>
            <a:r>
              <a:rPr lang="en-US" sz="4300" dirty="0" smtClean="0">
                <a:solidFill>
                  <a:schemeClr val="tx1"/>
                </a:solidFill>
              </a:rPr>
              <a:t>2010 – </a:t>
            </a:r>
            <a:r>
              <a:rPr lang="ru-RU" sz="4300" dirty="0" smtClean="0">
                <a:solidFill>
                  <a:schemeClr val="tx1"/>
                </a:solidFill>
              </a:rPr>
              <a:t>2-я Встреча</a:t>
            </a:r>
            <a:r>
              <a:rPr lang="en-US" sz="4300" dirty="0" smtClean="0">
                <a:solidFill>
                  <a:schemeClr val="tx1"/>
                </a:solidFill>
              </a:rPr>
              <a:t> </a:t>
            </a:r>
            <a:r>
              <a:rPr lang="ru-RU" sz="4300" dirty="0" smtClean="0">
                <a:solidFill>
                  <a:schemeClr val="tx1"/>
                </a:solidFill>
              </a:rPr>
              <a:t>молодых политических лидеров Армении и Азербайджана в Тбилиси</a:t>
            </a:r>
            <a:r>
              <a:rPr lang="en-US" sz="4300" dirty="0" smtClean="0">
                <a:solidFill>
                  <a:schemeClr val="tx1"/>
                </a:solidFill>
              </a:rPr>
              <a:t>, </a:t>
            </a:r>
            <a:r>
              <a:rPr lang="en-US" sz="4300" dirty="0">
                <a:solidFill>
                  <a:schemeClr val="tx1"/>
                </a:solidFill>
              </a:rPr>
              <a:t>18-19 </a:t>
            </a:r>
            <a:r>
              <a:rPr lang="ru-RU" sz="4300" dirty="0" smtClean="0">
                <a:solidFill>
                  <a:schemeClr val="tx1"/>
                </a:solidFill>
              </a:rPr>
              <a:t>Декабря, </a:t>
            </a:r>
            <a:r>
              <a:rPr lang="en-US" sz="4300" dirty="0" smtClean="0">
                <a:solidFill>
                  <a:schemeClr val="tx1"/>
                </a:solidFill>
              </a:rPr>
              <a:t>2010</a:t>
            </a:r>
            <a:r>
              <a:rPr lang="ru-RU" sz="4300" dirty="0" smtClean="0">
                <a:solidFill>
                  <a:schemeClr val="tx1"/>
                </a:solidFill>
              </a:rPr>
              <a:t> г.</a:t>
            </a:r>
            <a:r>
              <a:rPr lang="en-US" sz="4300" dirty="0" smtClean="0">
                <a:solidFill>
                  <a:schemeClr val="tx1"/>
                </a:solidFill>
              </a:rPr>
              <a:t>,</a:t>
            </a:r>
            <a:r>
              <a:rPr lang="ru-RU" sz="4300" dirty="0" smtClean="0">
                <a:solidFill>
                  <a:schemeClr val="tx1"/>
                </a:solidFill>
              </a:rPr>
              <a:t> Грузия</a:t>
            </a:r>
            <a:r>
              <a:rPr lang="en-US" sz="4300" dirty="0" smtClean="0">
                <a:solidFill>
                  <a:schemeClr val="tx1"/>
                </a:solidFill>
              </a:rPr>
              <a:t> </a:t>
            </a:r>
            <a:endParaRPr lang="en-US" sz="4300" dirty="0">
              <a:solidFill>
                <a:schemeClr val="tx1"/>
              </a:solidFill>
            </a:endParaRPr>
          </a:p>
          <a:p>
            <a:endParaRPr lang="en-US" sz="25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97" y="124154"/>
            <a:ext cx="910745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No automatic alt text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4788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ocuments and Settings\Marion\Desktop\ICCN GPPAC Book 2010 e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1786"/>
          <a:stretch/>
        </p:blipFill>
        <p:spPr bwMode="auto">
          <a:xfrm>
            <a:off x="7555248" y="3230234"/>
            <a:ext cx="1588752" cy="23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670893">
            <a:off x="4024180" y="1912848"/>
            <a:ext cx="1546343" cy="16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Documents and Settings\Marion\Desktop\GPPAC ICCN HISTORY\Regional Conference GPPAC ICCN 2005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017">
            <a:off x="464721" y="707216"/>
            <a:ext cx="2799636" cy="34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ocuments and Settings\Marion\Desktop\GPPAC ICCN HISTORY\Regional Conference GPPAC ICCN 2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435">
            <a:off x="5808187" y="159642"/>
            <a:ext cx="1843987" cy="25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Documents and Settings\Marion\Desktop\GPPAC ICCN HISTORY\RSG GPPAC ICCN 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47357"/>
            <a:ext cx="2110593" cy="288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962400" y="3547357"/>
            <a:ext cx="21105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3547357"/>
            <a:ext cx="0" cy="277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72993" y="3547357"/>
            <a:ext cx="0" cy="277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62400" y="6324600"/>
            <a:ext cx="21105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560" y="1098990"/>
            <a:ext cx="1017558" cy="3772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0178" y="3733800"/>
            <a:ext cx="2538096" cy="740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69702" y="436033"/>
            <a:ext cx="868572" cy="3297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8566" y="436033"/>
            <a:ext cx="2617758" cy="66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68203" y="2283175"/>
            <a:ext cx="1870797" cy="645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F:\Documents and Settings\Marion\Desktop\GPPAC ICCN HISTORY\RSG GPPAC ICCN List 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2690007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6324600" y="3733800"/>
            <a:ext cx="0" cy="287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24600" y="6604000"/>
            <a:ext cx="26900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24600" y="3733800"/>
            <a:ext cx="26900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2" name="Straight Connector 3071"/>
          <p:cNvCxnSpPr/>
          <p:nvPr/>
        </p:nvCxnSpPr>
        <p:spPr>
          <a:xfrm>
            <a:off x="9014607" y="3733800"/>
            <a:ext cx="0" cy="287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E:\BUP_26-06-2013\Marion_Documents\My Pictures\pictures roundtable\HPIM26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37551"/>
          <a:stretch/>
        </p:blipFill>
        <p:spPr bwMode="auto">
          <a:xfrm>
            <a:off x="298938" y="4448908"/>
            <a:ext cx="3131202" cy="157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938" y="6019800"/>
            <a:ext cx="3131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GPPAC ICCN 4.10.2010, </a:t>
            </a:r>
            <a:r>
              <a:rPr lang="ru-RU" sz="1200" dirty="0" smtClean="0"/>
              <a:t>Тбилиси, Грузия</a:t>
            </a:r>
            <a:endParaRPr lang="en-US" sz="1200" dirty="0"/>
          </a:p>
        </p:txBody>
      </p:sp>
      <p:pic>
        <p:nvPicPr>
          <p:cNvPr id="24" name="Picture 2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929"/>
            <a:ext cx="1066800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No automatic alt text available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63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Documents and Settings\Marion\Desktop\ICCN GPPAC Ar-Az yout dialogue 2010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8679" r="25780" b="4705"/>
          <a:stretch/>
        </p:blipFill>
        <p:spPr bwMode="auto">
          <a:xfrm>
            <a:off x="2660401" y="166562"/>
            <a:ext cx="2688046" cy="276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Documents and Settings\Marion\Desktop\List of ar-az youth dialogue ICCN GPPAC 2010.bmp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21914" r="31475" b="7855"/>
          <a:stretch/>
        </p:blipFill>
        <p:spPr bwMode="auto">
          <a:xfrm rot="740244">
            <a:off x="4018108" y="1876155"/>
            <a:ext cx="1546343" cy="1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Documents and Settings\Marion\Desktop\ICCN GPPAC RSG May 6 2010.bmp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2596" r="34219" b="5271"/>
          <a:stretch/>
        </p:blipFill>
        <p:spPr bwMode="auto">
          <a:xfrm rot="696705">
            <a:off x="7300335" y="1876155"/>
            <a:ext cx="1742065" cy="20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7111985" y="1721798"/>
            <a:ext cx="431815" cy="2012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11985" y="3733800"/>
            <a:ext cx="1574815" cy="3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F:\Documents and Settings\Marion\Desktop\Георгий_Хуцишвили_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50" y="819176"/>
            <a:ext cx="1382150" cy="10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629400" y="1957958"/>
            <a:ext cx="2743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GPPAC ICCN 21.09.2009, </a:t>
            </a:r>
            <a:r>
              <a:rPr lang="ru-RU" sz="1050" dirty="0" smtClean="0"/>
              <a:t>Тбилиси, Грузия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530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F:\Documents and Settings\Marion\Desktop\when media GPPAC manual 2007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7618" r="37462" b="3198"/>
          <a:stretch/>
        </p:blipFill>
        <p:spPr bwMode="auto">
          <a:xfrm>
            <a:off x="9399" y="1905000"/>
            <a:ext cx="202206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3881803"/>
            <a:ext cx="2667000" cy="2214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:\Documents and Settings\Marion\Desktop\GPPAC Media training manual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3" t="8069" r="37507" b="3053"/>
          <a:stretch/>
        </p:blipFill>
        <p:spPr bwMode="auto">
          <a:xfrm>
            <a:off x="6934200" y="1143000"/>
            <a:ext cx="1752600" cy="24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6563"/>
            <a:ext cx="5029200" cy="6539037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2011 – </a:t>
            </a:r>
            <a:r>
              <a:rPr lang="ru-RU" sz="1800" dirty="0" smtClean="0">
                <a:solidFill>
                  <a:schemeClr val="tx1"/>
                </a:solidFill>
              </a:rPr>
              <a:t>Грузино-российский диалог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Июнь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28, </a:t>
            </a:r>
            <a:r>
              <a:rPr lang="en-US" sz="1800" dirty="0" smtClean="0">
                <a:solidFill>
                  <a:schemeClr val="tx1"/>
                </a:solidFill>
              </a:rPr>
              <a:t>2011</a:t>
            </a:r>
            <a:r>
              <a:rPr lang="ru-RU" sz="1800" dirty="0" smtClean="0">
                <a:solidFill>
                  <a:schemeClr val="tx1"/>
                </a:solidFill>
              </a:rPr>
              <a:t> г.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Стамбул, Турция</a:t>
            </a:r>
            <a:r>
              <a:rPr lang="en-US" sz="1800" dirty="0" smtClean="0">
                <a:solidFill>
                  <a:schemeClr val="tx1"/>
                </a:solidFill>
              </a:rPr>
              <a:t>; 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2011 – </a:t>
            </a:r>
            <a:r>
              <a:rPr lang="ru-RU" sz="1800" dirty="0" smtClean="0">
                <a:solidFill>
                  <a:schemeClr val="tx1"/>
                </a:solidFill>
              </a:rPr>
              <a:t>Армяно-азербайджанские отношения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проблема НКР,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декабрь</a:t>
            </a:r>
            <a:r>
              <a:rPr lang="en-US" sz="1800" dirty="0" smtClean="0">
                <a:solidFill>
                  <a:schemeClr val="tx1"/>
                </a:solidFill>
              </a:rPr>
              <a:t>, 2011</a:t>
            </a:r>
            <a:r>
              <a:rPr lang="ru-RU" sz="1800" dirty="0">
                <a:solidFill>
                  <a:schemeClr val="tx1"/>
                </a:solidFill>
              </a:rPr>
              <a:t> г.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Тбилиси, Грузия</a:t>
            </a:r>
            <a:r>
              <a:rPr lang="en-US" sz="1800" dirty="0" smtClean="0">
                <a:solidFill>
                  <a:schemeClr val="tx1"/>
                </a:solidFill>
              </a:rPr>
              <a:t>;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2012 – </a:t>
            </a:r>
            <a:r>
              <a:rPr lang="ru-RU" sz="1800" dirty="0" smtClean="0">
                <a:solidFill>
                  <a:schemeClr val="tx1"/>
                </a:solidFill>
              </a:rPr>
              <a:t>Встреча Международной рабочей группы ,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7-12 </a:t>
            </a:r>
            <a:r>
              <a:rPr lang="ru-RU" sz="1800" dirty="0" smtClean="0">
                <a:solidFill>
                  <a:schemeClr val="tx1"/>
                </a:solidFill>
              </a:rPr>
              <a:t>мая</a:t>
            </a:r>
            <a:r>
              <a:rPr lang="en-US" sz="1800" dirty="0" smtClean="0">
                <a:solidFill>
                  <a:schemeClr val="tx1"/>
                </a:solidFill>
              </a:rPr>
              <a:t>, 2012</a:t>
            </a:r>
            <a:r>
              <a:rPr lang="ru-RU" sz="1800" dirty="0">
                <a:solidFill>
                  <a:schemeClr val="tx1"/>
                </a:solidFill>
              </a:rPr>
              <a:t> г.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Тбилиси, Грузия</a:t>
            </a:r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2012 </a:t>
            </a:r>
            <a:r>
              <a:rPr lang="en-US" sz="1800" dirty="0" smtClean="0">
                <a:solidFill>
                  <a:schemeClr val="tx1"/>
                </a:solidFill>
              </a:rPr>
              <a:t>– </a:t>
            </a:r>
            <a:r>
              <a:rPr lang="ru-RU" sz="1800" dirty="0" smtClean="0">
                <a:solidFill>
                  <a:schemeClr val="tx1"/>
                </a:solidFill>
              </a:rPr>
              <a:t>Мирная журналистика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Тренинг, журналистов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Июнь</a:t>
            </a:r>
            <a:r>
              <a:rPr lang="en-US" sz="1800" dirty="0" smtClean="0">
                <a:solidFill>
                  <a:schemeClr val="tx1"/>
                </a:solidFill>
              </a:rPr>
              <a:t>, 2012</a:t>
            </a:r>
            <a:r>
              <a:rPr lang="ru-RU" sz="1800" dirty="0">
                <a:solidFill>
                  <a:schemeClr val="tx1"/>
                </a:solidFill>
              </a:rPr>
              <a:t> г.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Кипр</a:t>
            </a:r>
            <a:r>
              <a:rPr lang="en-US" sz="1800" dirty="0" smtClean="0">
                <a:solidFill>
                  <a:schemeClr val="tx1"/>
                </a:solidFill>
              </a:rPr>
              <a:t>;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2013 – </a:t>
            </a:r>
            <a:r>
              <a:rPr lang="ru-RU" sz="1800" dirty="0" smtClean="0">
                <a:solidFill>
                  <a:schemeClr val="tx1"/>
                </a:solidFill>
              </a:rPr>
              <a:t>Креативные методы разрешения конфликта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декабрь</a:t>
            </a:r>
            <a:r>
              <a:rPr lang="en-US" sz="1800" dirty="0" smtClean="0">
                <a:solidFill>
                  <a:schemeClr val="tx1"/>
                </a:solidFill>
              </a:rPr>
              <a:t>, 2013</a:t>
            </a:r>
            <a:r>
              <a:rPr lang="ru-RU" sz="1800" dirty="0">
                <a:solidFill>
                  <a:schemeClr val="tx1"/>
                </a:solidFill>
              </a:rPr>
              <a:t> г.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>
                <a:solidFill>
                  <a:schemeClr val="tx1"/>
                </a:solidFill>
              </a:rPr>
              <a:t>Стамбул, Турция</a:t>
            </a:r>
            <a:r>
              <a:rPr lang="en-US" sz="1800" dirty="0">
                <a:solidFill>
                  <a:schemeClr val="tx1"/>
                </a:solidFill>
              </a:rPr>
              <a:t>; </a:t>
            </a:r>
          </a:p>
          <a:p>
            <a:pPr lvl="0"/>
            <a:endParaRPr lang="en-US" sz="1800" dirty="0">
              <a:solidFill>
                <a:schemeClr val="tx1"/>
              </a:solidFill>
            </a:endParaRPr>
          </a:p>
          <a:p>
            <a:pPr lvl="0"/>
            <a:r>
              <a:rPr lang="en-US" sz="1800" dirty="0" smtClean="0">
                <a:solidFill>
                  <a:schemeClr val="tx1"/>
                </a:solidFill>
              </a:rPr>
              <a:t>2013  - </a:t>
            </a:r>
            <a:r>
              <a:rPr lang="ru-RU" sz="1800" dirty="0" smtClean="0">
                <a:solidFill>
                  <a:schemeClr val="tx1"/>
                </a:solidFill>
              </a:rPr>
              <a:t>Миростроительство </a:t>
            </a:r>
            <a:r>
              <a:rPr lang="ru-RU" sz="1800" dirty="0">
                <a:solidFill>
                  <a:schemeClr val="tx1"/>
                </a:solidFill>
              </a:rPr>
              <a:t>и </a:t>
            </a:r>
            <a:r>
              <a:rPr lang="ru-RU" sz="1800" dirty="0" smtClean="0">
                <a:solidFill>
                  <a:schemeClr val="tx1"/>
                </a:solidFill>
              </a:rPr>
              <a:t>Мирная журналистика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Южнокавказская встреча,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Май </a:t>
            </a:r>
            <a:r>
              <a:rPr lang="en-US" sz="1800" dirty="0" smtClean="0">
                <a:solidFill>
                  <a:schemeClr val="tx1"/>
                </a:solidFill>
              </a:rPr>
              <a:t>2013</a:t>
            </a:r>
            <a:r>
              <a:rPr lang="ru-RU" sz="1800" dirty="0">
                <a:solidFill>
                  <a:schemeClr val="tx1"/>
                </a:solidFill>
              </a:rPr>
              <a:t> г.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>
                <a:solidFill>
                  <a:schemeClr val="tx1"/>
                </a:solidFill>
              </a:rPr>
              <a:t>Тбилиси, Грузия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929"/>
            <a:ext cx="1066800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63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Documents and Settings\Marion\Desktop\GPPAC media training manual rus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10885" r="32687" b="17531"/>
          <a:stretch/>
        </p:blipFill>
        <p:spPr bwMode="auto">
          <a:xfrm>
            <a:off x="6457200" y="3920635"/>
            <a:ext cx="2554199" cy="21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231" y="482293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GPPAC 2007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51511" y="361285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GPPAC 2009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01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4" y="216761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F:\Documents and Settings\Marion\Desktop\GPPAC ICCN HISTORY\RSG GPPAC ICCN 2011 Kyiev, Ukra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826">
            <a:off x="459496" y="327432"/>
            <a:ext cx="2783801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819400" y="82507"/>
            <a:ext cx="736851" cy="334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14400" y="3429000"/>
            <a:ext cx="2641851" cy="54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46542" y="685800"/>
            <a:ext cx="767858" cy="3285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46542" y="82507"/>
            <a:ext cx="2672858" cy="603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F:\Documents and Settings\Marion\Desktop\GPPAC ICCN HISTORY\GPPAC ICCN 2011 workshop tbi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526">
            <a:off x="3031578" y="125514"/>
            <a:ext cx="2330436" cy="21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801815" y="1905000"/>
            <a:ext cx="2286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13538" y="-225447"/>
            <a:ext cx="533400" cy="2130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02823" y="343122"/>
            <a:ext cx="4572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50223" y="-138887"/>
            <a:ext cx="2209800" cy="530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F:\Documents and Settings\Marion\Desktop\GPPAC ICCN HISTORY\GPPAC ICCN 2011 workshop Istanbu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23" y="2438400"/>
            <a:ext cx="19969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3234511" y="2435470"/>
            <a:ext cx="199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34511" y="24765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34511" y="4360985"/>
            <a:ext cx="199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31423" y="24765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6237"/>
            <a:ext cx="910745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E:\BUP_26-06-2013\Marion_Documents\My Pictures\ISG meeting\IMG_42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8" b="5489"/>
          <a:stretch/>
        </p:blipFill>
        <p:spPr bwMode="auto">
          <a:xfrm>
            <a:off x="247651" y="4252547"/>
            <a:ext cx="4261220" cy="199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4091" y="5410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Встреча Международной рабочей группы, Тбилиси, Грузия </a:t>
            </a:r>
            <a:r>
              <a:rPr lang="en-US" dirty="0" smtClean="0"/>
              <a:t>(</a:t>
            </a:r>
            <a:r>
              <a:rPr lang="en-US" dirty="0"/>
              <a:t>7-12 </a:t>
            </a:r>
            <a:r>
              <a:rPr lang="ru-RU" dirty="0" smtClean="0"/>
              <a:t>Мая</a:t>
            </a:r>
            <a:r>
              <a:rPr lang="en-US" dirty="0" smtClean="0"/>
              <a:t>, 2012</a:t>
            </a:r>
            <a:r>
              <a:rPr lang="ru-RU" dirty="0"/>
              <a:t> г.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7171" name="Picture 3" descr="E:\BUP_26-06-2013\Marion_Documents\My Pictures\ISG meeting\IMG_435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5942" r="15114" b="11492"/>
          <a:stretch/>
        </p:blipFill>
        <p:spPr bwMode="auto">
          <a:xfrm rot="928272">
            <a:off x="5149147" y="1548350"/>
            <a:ext cx="3971131" cy="25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1553</TotalTime>
  <Words>847</Words>
  <Application>Microsoft Office PowerPoint</Application>
  <PresentationFormat>On-screen Show (4:3)</PresentationFormat>
  <Paragraphs>131</Paragraphs>
  <Slides>15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Executive</vt:lpstr>
      <vt:lpstr>Acrobat Document</vt:lpstr>
      <vt:lpstr>Развитие партнерства для инициатив  Кавказских региональных процессов  и связь с глобальными процессами для предотвращения конфликтов и развития миростроительства</vt:lpstr>
      <vt:lpstr>PowerPoint Presentation</vt:lpstr>
      <vt:lpstr> Ландшафт объединений НПО 2002-2003 гг.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2001-2017 гг. ICCN – ECCP - GPPAC   Схема южнокавказской активности</vt:lpstr>
      <vt:lpstr>Спасибо вам!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Zurab</dc:creator>
  <cp:lastModifiedBy>Nina T.K. ICCN</cp:lastModifiedBy>
  <cp:revision>109</cp:revision>
  <dcterms:created xsi:type="dcterms:W3CDTF">2017-10-06T12:17:44Z</dcterms:created>
  <dcterms:modified xsi:type="dcterms:W3CDTF">2018-03-23T14:14:44Z</dcterms:modified>
</cp:coreProperties>
</file>