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77" r:id="rId4"/>
    <p:sldId id="276" r:id="rId5"/>
    <p:sldId id="271" r:id="rId6"/>
    <p:sldId id="258" r:id="rId7"/>
    <p:sldId id="269" r:id="rId8"/>
    <p:sldId id="259" r:id="rId9"/>
    <p:sldId id="272" r:id="rId10"/>
    <p:sldId id="260" r:id="rId11"/>
    <p:sldId id="274" r:id="rId12"/>
    <p:sldId id="261" r:id="rId13"/>
    <p:sldId id="273" r:id="rId14"/>
    <p:sldId id="263" r:id="rId15"/>
    <p:sldId id="26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84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7219C-C91E-4ED2-BA7F-5D00E92A31CB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4C5D5-C6D2-4CB9-B2C1-E74FFAC7E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59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4C5D5-C6D2-4CB9-B2C1-E74FFAC7EC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69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3EEBAD2-8A9F-4E03-BDA1-C31BF32A0779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jpeg"/><Relationship Id="rId5" Type="http://schemas.microsoft.com/office/2007/relationships/hdphoto" Target="../media/hdphoto6.wdp"/><Relationship Id="rId4" Type="http://schemas.openxmlformats.org/officeDocument/2006/relationships/image" Target="../media/image34.png"/><Relationship Id="rId9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microsoft.com/office/2007/relationships/hdphoto" Target="../media/hdphoto8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9.jpeg"/><Relationship Id="rId12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microsoft.com/office/2007/relationships/hdphoto" Target="../media/hdphoto7.wdp"/><Relationship Id="rId11" Type="http://schemas.openxmlformats.org/officeDocument/2006/relationships/image" Target="../media/image3.jpeg"/><Relationship Id="rId5" Type="http://schemas.openxmlformats.org/officeDocument/2006/relationships/image" Target="../media/image38.png"/><Relationship Id="rId10" Type="http://schemas.openxmlformats.org/officeDocument/2006/relationships/image" Target="../media/image40.jpeg"/><Relationship Id="rId4" Type="http://schemas.openxmlformats.org/officeDocument/2006/relationships/image" Target="../media/image2.png"/><Relationship Id="rId9" Type="http://schemas.openxmlformats.org/officeDocument/2006/relationships/image" Target="../media/image37.emf"/><Relationship Id="rId1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8.jpe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3.jpeg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7.jpeg"/><Relationship Id="rId7" Type="http://schemas.openxmlformats.org/officeDocument/2006/relationships/image" Target="../media/image5.emf"/><Relationship Id="rId12" Type="http://schemas.openxmlformats.org/officeDocument/2006/relationships/image" Target="../media/image2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3.png"/><Relationship Id="rId5" Type="http://schemas.openxmlformats.org/officeDocument/2006/relationships/image" Target="../media/image19.jpeg"/><Relationship Id="rId10" Type="http://schemas.openxmlformats.org/officeDocument/2006/relationships/image" Target="../media/image22.jpeg"/><Relationship Id="rId4" Type="http://schemas.openxmlformats.org/officeDocument/2006/relationships/image" Target="../media/image18.jpe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5.emf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728661"/>
            <a:ext cx="8436610" cy="3056685"/>
          </a:xfrm>
        </p:spPr>
        <p:txBody>
          <a:bodyPr>
            <a:noAutofit/>
          </a:bodyPr>
          <a:lstStyle/>
          <a:p>
            <a:r>
              <a:rPr lang="en-US" sz="2800" b="1" dirty="0"/>
              <a:t>DEVELOPING </a:t>
            </a:r>
            <a:r>
              <a:rPr lang="en-US" sz="2800" b="1" dirty="0" smtClean="0"/>
              <a:t>PARTNERSHIP </a:t>
            </a:r>
            <a:br>
              <a:rPr lang="en-US" sz="2800" b="1" dirty="0" smtClean="0"/>
            </a:br>
            <a:r>
              <a:rPr lang="en-US" sz="2800" b="1" dirty="0" smtClean="0"/>
              <a:t>TO </a:t>
            </a:r>
            <a:r>
              <a:rPr lang="en-US" sz="2800" b="1" dirty="0"/>
              <a:t>INITIATE </a:t>
            </a:r>
            <a:r>
              <a:rPr lang="en-US" sz="2800" b="1" dirty="0" smtClean="0"/>
              <a:t>&amp;DEVELOP </a:t>
            </a:r>
            <a:br>
              <a:rPr lang="en-US" sz="2800" b="1" dirty="0" smtClean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CAUCASUS </a:t>
            </a:r>
            <a:r>
              <a:rPr lang="en-US" sz="3200" b="1" dirty="0"/>
              <a:t>REGONAL PROCESSES </a:t>
            </a:r>
            <a:r>
              <a:rPr lang="en-US" sz="2100" b="1" dirty="0" smtClean="0"/>
              <a:t/>
            </a:r>
            <a:br>
              <a:rPr lang="en-US" sz="2100" b="1" dirty="0" smtClean="0"/>
            </a:br>
            <a:r>
              <a:rPr lang="en-US" sz="2100" b="1" dirty="0" smtClean="0"/>
              <a:t>&amp;</a:t>
            </a:r>
            <a:r>
              <a:rPr lang="en-US" sz="2100" dirty="0"/>
              <a:t/>
            </a:r>
            <a:br>
              <a:rPr lang="en-US" sz="2100" dirty="0"/>
            </a:br>
            <a:r>
              <a:rPr lang="en-US" sz="2100" b="1" dirty="0"/>
              <a:t>LINK IT TO A GLOBAL </a:t>
            </a:r>
            <a:r>
              <a:rPr lang="en-US" sz="2100" b="1" dirty="0" smtClean="0"/>
              <a:t>PROCESSES 4 </a:t>
            </a:r>
            <a:br>
              <a:rPr lang="en-US" sz="2100" b="1" dirty="0" smtClean="0"/>
            </a:br>
            <a:r>
              <a:rPr lang="en-US" sz="2100" b="1" dirty="0" smtClean="0"/>
              <a:t>CONFLICT </a:t>
            </a:r>
            <a:r>
              <a:rPr lang="en-US" sz="2100" b="1" dirty="0"/>
              <a:t>PREVENTION AND </a:t>
            </a:r>
            <a:r>
              <a:rPr lang="en-US" sz="2100" b="1" dirty="0" smtClean="0"/>
              <a:t>PEACEBUILDING</a:t>
            </a:r>
            <a:endParaRPr lang="en-US" sz="2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1272" y="5029200"/>
            <a:ext cx="6400800" cy="990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The History of</a:t>
            </a: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GPPAC ICCN South Caucasus Networking</a:t>
            </a:r>
          </a:p>
          <a:p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266472" y="95956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emy-RUS" panose="020B7200000000000000" pitchFamily="34" charset="0"/>
              </a:rPr>
              <a:t>International Center on Conflict and Negotiation (ICCN)</a:t>
            </a:r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6204466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3-5 November, 2017		  Istanbul, Turkey</a:t>
            </a:r>
            <a:endParaRPr lang="en-US" i="1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85346"/>
            <a:ext cx="2612390" cy="1304925"/>
          </a:xfrm>
          <a:prstGeom prst="rect">
            <a:avLst/>
          </a:prstGeom>
          <a:noFill/>
        </p:spPr>
      </p:pic>
      <p:pic>
        <p:nvPicPr>
          <p:cNvPr id="2050" name="Picture 2" descr="No automatic alt text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1" y="4098830"/>
            <a:ext cx="685800" cy="6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ECC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11" y="3968002"/>
            <a:ext cx="1143000" cy="990600"/>
          </a:xfrm>
          <a:prstGeom prst="rect">
            <a:avLst/>
          </a:prstGeom>
          <a:noFill/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3971083"/>
            <a:ext cx="933450" cy="933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904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74544"/>
            <a:ext cx="7166455" cy="4953000"/>
          </a:xfrm>
        </p:spPr>
        <p:txBody>
          <a:bodyPr>
            <a:noAutofit/>
          </a:bodyPr>
          <a:lstStyle/>
          <a:p>
            <a:pPr lvl="0"/>
            <a:endParaRPr lang="en-US" sz="2000" dirty="0">
              <a:solidFill>
                <a:schemeClr val="tx1"/>
              </a:solidFill>
            </a:endParaRPr>
          </a:p>
          <a:p>
            <a:pPr lvl="0"/>
            <a:r>
              <a:rPr lang="en-US" sz="2000" dirty="0" smtClean="0">
                <a:solidFill>
                  <a:schemeClr val="tx1"/>
                </a:solidFill>
              </a:rPr>
              <a:t>2015 - </a:t>
            </a:r>
            <a:r>
              <a:rPr lang="en-US" sz="2000" dirty="0">
                <a:solidFill>
                  <a:schemeClr val="tx1"/>
                </a:solidFill>
              </a:rPr>
              <a:t>GPPAC South Caucasian Conflict resolution and Management School of George Khutsishvili – </a:t>
            </a:r>
            <a:r>
              <a:rPr lang="en-US" sz="2000" dirty="0" smtClean="0">
                <a:solidFill>
                  <a:schemeClr val="tx1"/>
                </a:solidFill>
              </a:rPr>
              <a:t>one </a:t>
            </a:r>
            <a:r>
              <a:rPr lang="en-US" sz="2000" dirty="0">
                <a:solidFill>
                  <a:schemeClr val="tx1"/>
                </a:solidFill>
              </a:rPr>
              <a:t>week </a:t>
            </a:r>
            <a:r>
              <a:rPr lang="en-US" sz="2000" dirty="0" smtClean="0">
                <a:solidFill>
                  <a:schemeClr val="tx1"/>
                </a:solidFill>
              </a:rPr>
              <a:t>training of South Caucasus Peace Journalism Participants, July, </a:t>
            </a:r>
            <a:r>
              <a:rPr lang="en-US" sz="2000" dirty="0" err="1">
                <a:solidFill>
                  <a:schemeClr val="tx1"/>
                </a:solidFill>
              </a:rPr>
              <a:t>Misaktsieli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smtClean="0">
                <a:solidFill>
                  <a:schemeClr val="tx1"/>
                </a:solidFill>
              </a:rPr>
              <a:t>Georgia;</a:t>
            </a:r>
          </a:p>
          <a:p>
            <a:pPr lvl="0"/>
            <a:endParaRPr lang="en-US" sz="2000" dirty="0">
              <a:solidFill>
                <a:schemeClr val="tx1"/>
              </a:solidFill>
            </a:endParaRPr>
          </a:p>
          <a:p>
            <a:pPr lvl="0"/>
            <a:r>
              <a:rPr lang="en-US" sz="2000" dirty="0" smtClean="0">
                <a:solidFill>
                  <a:schemeClr val="tx1"/>
                </a:solidFill>
              </a:rPr>
              <a:t>2015 - Gandhi </a:t>
            </a:r>
            <a:r>
              <a:rPr lang="en-US" sz="2000" dirty="0">
                <a:solidFill>
                  <a:schemeClr val="tx1"/>
                </a:solidFill>
              </a:rPr>
              <a:t>Approaches to </a:t>
            </a:r>
            <a:r>
              <a:rPr lang="en-US" sz="2000" dirty="0" smtClean="0">
                <a:solidFill>
                  <a:schemeClr val="tx1"/>
                </a:solidFill>
              </a:rPr>
              <a:t>Peace </a:t>
            </a:r>
            <a:r>
              <a:rPr lang="en-US" sz="2000" dirty="0">
                <a:solidFill>
                  <a:schemeClr val="tx1"/>
                </a:solidFill>
              </a:rPr>
              <a:t>– Peace Journalism, South Caucasus Participation, 30 March-3 April, Tbilisi, Georgia;</a:t>
            </a:r>
          </a:p>
          <a:p>
            <a:pPr lvl="0"/>
            <a:endParaRPr lang="en-US" sz="2000" dirty="0">
              <a:solidFill>
                <a:schemeClr val="tx1"/>
              </a:solidFill>
            </a:endParaRPr>
          </a:p>
          <a:p>
            <a:pPr lvl="0"/>
            <a:r>
              <a:rPr lang="en-US" sz="2000" dirty="0" smtClean="0">
                <a:solidFill>
                  <a:schemeClr val="tx1"/>
                </a:solidFill>
              </a:rPr>
              <a:t>2015 - GPPAC </a:t>
            </a:r>
            <a:r>
              <a:rPr lang="en-US" sz="2000" dirty="0">
                <a:solidFill>
                  <a:schemeClr val="tx1"/>
                </a:solidFill>
              </a:rPr>
              <a:t>South Caucasus Networking </a:t>
            </a:r>
            <a:r>
              <a:rPr lang="en-US" sz="2000" dirty="0" smtClean="0">
                <a:solidFill>
                  <a:schemeClr val="tx1"/>
                </a:solidFill>
              </a:rPr>
              <a:t>Meeting </a:t>
            </a:r>
            <a:r>
              <a:rPr lang="en-US" sz="2000" dirty="0">
                <a:solidFill>
                  <a:schemeClr val="tx1"/>
                </a:solidFill>
              </a:rPr>
              <a:t>to identify strategic plan for the South Caucasus – SWOT analysis of peacebuilding in the region; Sept-October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Hurgada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smtClean="0">
                <a:solidFill>
                  <a:schemeClr val="tx1"/>
                </a:solidFill>
              </a:rPr>
              <a:t>Egypt;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Picture 2" descr="No automatic alt text availabl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54" y="216761"/>
            <a:ext cx="823946" cy="81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26237"/>
            <a:ext cx="910745" cy="939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956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4000" y="1271722"/>
            <a:ext cx="1752600" cy="2385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-23678"/>
            <a:ext cx="2895600" cy="1295400"/>
          </a:xfrm>
          <a:prstGeom prst="rect">
            <a:avLst/>
          </a:prstGeom>
          <a:noFill/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"/>
            <a:ext cx="3733800" cy="4366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sz="1000" dirty="0" smtClean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endParaRPr lang="en-US" sz="1000" dirty="0" smtClean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endParaRPr lang="en-US" sz="1000" dirty="0" smtClean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endParaRPr lang="en-US" sz="1000" dirty="0" smtClean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endParaRPr lang="en-US" sz="1000" dirty="0" smtClean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endParaRPr lang="en-US" sz="1000" dirty="0" smtClean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endParaRPr lang="en-US" sz="1000" dirty="0" smtClean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endParaRPr lang="en-US" sz="1000" dirty="0" smtClean="0">
              <a:solidFill>
                <a:schemeClr val="tx1"/>
              </a:solidFill>
            </a:endParaRPr>
          </a:p>
          <a:p>
            <a:r>
              <a:rPr lang="en-US" sz="1000" dirty="0" smtClean="0">
                <a:solidFill>
                  <a:schemeClr val="tx1"/>
                </a:solidFill>
              </a:rPr>
              <a:t>ICCN GPPAC South Caucasus Networking, October, 2015, </a:t>
            </a:r>
            <a:r>
              <a:rPr lang="en-US" sz="1000" dirty="0" err="1" smtClean="0">
                <a:solidFill>
                  <a:schemeClr val="tx1"/>
                </a:solidFill>
              </a:rPr>
              <a:t>Khugada</a:t>
            </a:r>
            <a:r>
              <a:rPr lang="en-US" sz="1000" dirty="0" smtClean="0">
                <a:solidFill>
                  <a:schemeClr val="tx1"/>
                </a:solidFill>
              </a:rPr>
              <a:t>, Egypt</a:t>
            </a:r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6146" name="Picture 2" descr="F:\2017 desk Nina\GPPAC 2015\IMG_258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5" t="26202" r="23237" b="19952"/>
          <a:stretch/>
        </p:blipFill>
        <p:spPr bwMode="auto">
          <a:xfrm rot="21343885">
            <a:off x="5631251" y="3779536"/>
            <a:ext cx="3349869" cy="196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154862"/>
              </p:ext>
            </p:extLst>
          </p:nvPr>
        </p:nvGraphicFramePr>
        <p:xfrm>
          <a:off x="5422761" y="1314820"/>
          <a:ext cx="1651278" cy="233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8" name="Acrobat Document" r:id="rId7" imgW="5667375" imgH="8020050" progId="AcroExch.Document.11">
                  <p:embed/>
                </p:oleObj>
              </mc:Choice>
              <mc:Fallback>
                <p:oleObj name="Acrobat Document" r:id="rId7" imgW="5667375" imgH="802005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22761" y="1314820"/>
                        <a:ext cx="1651278" cy="233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34200" y="2055482"/>
            <a:ext cx="1752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ISG GPPAC 2012, Tbilisi, </a:t>
            </a:r>
            <a:r>
              <a:rPr lang="en-US" sz="1100" dirty="0"/>
              <a:t>G</a:t>
            </a:r>
            <a:r>
              <a:rPr lang="en-US" sz="1100" dirty="0" smtClean="0"/>
              <a:t>eorgia</a:t>
            </a:r>
            <a:endParaRPr lang="en-US" sz="1100" dirty="0"/>
          </a:p>
        </p:txBody>
      </p:sp>
      <p:pic>
        <p:nvPicPr>
          <p:cNvPr id="9" name="Picture 2" descr="No automatic alt text available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578"/>
            <a:ext cx="823946" cy="81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4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676400"/>
            <a:ext cx="73152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2016 - </a:t>
            </a:r>
            <a:r>
              <a:rPr lang="en-US" sz="2800" dirty="0">
                <a:solidFill>
                  <a:schemeClr val="tx1"/>
                </a:solidFill>
              </a:rPr>
              <a:t>Strategic Planning </a:t>
            </a:r>
            <a:r>
              <a:rPr lang="en-US" sz="2800" dirty="0" smtClean="0">
                <a:solidFill>
                  <a:schemeClr val="tx1"/>
                </a:solidFill>
              </a:rPr>
              <a:t>workshop, June 2016, </a:t>
            </a:r>
            <a:r>
              <a:rPr lang="en-US" sz="2800" dirty="0" err="1" smtClean="0">
                <a:solidFill>
                  <a:schemeClr val="tx1"/>
                </a:solidFill>
              </a:rPr>
              <a:t>Kyiev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smtClean="0">
                <a:solidFill>
                  <a:schemeClr val="tx1"/>
                </a:solidFill>
              </a:rPr>
              <a:t>Ukraine;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2017 – WOSCAP target countries: Georgia, Ukraine, Mali, Yemen – Assessing the EU’s Role in Conflict Resolution/Management, June 2017, Tbilisi, Georgia 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2017 - </a:t>
            </a:r>
            <a:r>
              <a:rPr lang="en-US" sz="2800" dirty="0">
                <a:solidFill>
                  <a:schemeClr val="tx1"/>
                </a:solidFill>
              </a:rPr>
              <a:t>Geo-Armenian Dialogue to find compatibilities between 2 trade and economic systems: of the EU and </a:t>
            </a:r>
            <a:r>
              <a:rPr lang="en-US" sz="2800" dirty="0" err="1" smtClean="0">
                <a:solidFill>
                  <a:schemeClr val="tx1"/>
                </a:solidFill>
              </a:rPr>
              <a:t>EaEU</a:t>
            </a:r>
            <a:r>
              <a:rPr lang="en-US" sz="2800" dirty="0" smtClean="0">
                <a:solidFill>
                  <a:schemeClr val="tx1"/>
                </a:solidFill>
              </a:rPr>
              <a:t>, Spring 2017, Tbilisi/Yerevan;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2017 - GPPAC </a:t>
            </a:r>
            <a:r>
              <a:rPr lang="en-US" sz="2800" dirty="0">
                <a:solidFill>
                  <a:schemeClr val="tx1"/>
                </a:solidFill>
              </a:rPr>
              <a:t>South Caucasus Networking</a:t>
            </a:r>
            <a:r>
              <a:rPr lang="en-US" sz="2800" dirty="0" smtClean="0">
                <a:solidFill>
                  <a:schemeClr val="tx1"/>
                </a:solidFill>
              </a:rPr>
              <a:t>, November 2017, </a:t>
            </a:r>
            <a:r>
              <a:rPr lang="en-US" sz="2800" dirty="0">
                <a:solidFill>
                  <a:schemeClr val="tx1"/>
                </a:solidFill>
              </a:rPr>
              <a:t>Istanbul, </a:t>
            </a:r>
            <a:r>
              <a:rPr lang="en-US" sz="2800" dirty="0" smtClean="0">
                <a:solidFill>
                  <a:schemeClr val="tx1"/>
                </a:solidFill>
              </a:rPr>
              <a:t>Turkey. 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" y="0"/>
            <a:ext cx="2895600" cy="1457325"/>
          </a:xfrm>
          <a:prstGeom prst="rect">
            <a:avLst/>
          </a:prstGeom>
          <a:noFill/>
        </p:spPr>
      </p:pic>
      <p:pic>
        <p:nvPicPr>
          <p:cNvPr id="5" name="Picture 2" descr="No automatic alt text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76200"/>
            <a:ext cx="1142999" cy="109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76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0675"/>
            <a:ext cx="2895600" cy="1457325"/>
          </a:xfrm>
          <a:prstGeom prst="rect">
            <a:avLst/>
          </a:prstGeom>
          <a:noFill/>
        </p:spPr>
      </p:pic>
      <p:pic>
        <p:nvPicPr>
          <p:cNvPr id="5145" name="Picture 25" descr="F:\Documents and Settings\Marion\Desktop\WOSCAP GPPAC ICCN 201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ement crackSpacing="26"/>
                    </a14:imgEffect>
                    <a14:imgEffect>
                      <a14:sharpenSoften amount="26000"/>
                    </a14:imgEffect>
                    <a14:imgEffect>
                      <a14:saturation sat="66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002" y="-191952"/>
            <a:ext cx="6172201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sz="1000" b="1" dirty="0" smtClean="0">
                <a:solidFill>
                  <a:schemeClr val="tx1"/>
                </a:solidFill>
              </a:rPr>
              <a:t>CSO &amp; Media Dialogue </a:t>
            </a:r>
            <a:r>
              <a:rPr lang="en-US" sz="1000" b="1" dirty="0">
                <a:solidFill>
                  <a:schemeClr val="tx1"/>
                </a:solidFill>
              </a:rPr>
              <a:t>M</a:t>
            </a:r>
            <a:r>
              <a:rPr lang="en-US" sz="1000" b="1" dirty="0" smtClean="0">
                <a:solidFill>
                  <a:schemeClr val="tx1"/>
                </a:solidFill>
              </a:rPr>
              <a:t>eeting, Yerevan, Armenia, 2017</a:t>
            </a:r>
          </a:p>
          <a:p>
            <a:endParaRPr lang="en-US" sz="1000" b="1" dirty="0">
              <a:solidFill>
                <a:schemeClr val="tx1"/>
              </a:solidFill>
            </a:endParaRPr>
          </a:p>
          <a:p>
            <a:endParaRPr lang="en-US" sz="1000" b="1" dirty="0" smtClean="0">
              <a:solidFill>
                <a:schemeClr val="tx1"/>
              </a:solidFill>
            </a:endParaRPr>
          </a:p>
          <a:p>
            <a:r>
              <a:rPr lang="en-US" sz="1000" b="1" dirty="0" smtClean="0">
                <a:solidFill>
                  <a:schemeClr val="tx1"/>
                </a:solidFill>
              </a:rPr>
              <a:t>CSOs &amp; Media Dialogue Meeting, Tbilisi, Georgia, 2017</a:t>
            </a:r>
          </a:p>
          <a:p>
            <a:endParaRPr lang="en-US" sz="1000" b="1" dirty="0">
              <a:solidFill>
                <a:schemeClr val="tx1"/>
              </a:solidFill>
            </a:endParaRPr>
          </a:p>
          <a:p>
            <a:endParaRPr lang="en-US" sz="1000" b="1" dirty="0" smtClean="0">
              <a:solidFill>
                <a:schemeClr val="tx1"/>
              </a:solidFill>
            </a:endParaRPr>
          </a:p>
          <a:p>
            <a:endParaRPr lang="en-US" sz="1000" b="1" dirty="0">
              <a:solidFill>
                <a:schemeClr val="tx1"/>
              </a:solidFill>
            </a:endParaRPr>
          </a:p>
          <a:p>
            <a:endParaRPr lang="en-US" sz="1000" b="1" dirty="0" smtClean="0">
              <a:solidFill>
                <a:schemeClr val="tx1"/>
              </a:solidFill>
            </a:endParaRPr>
          </a:p>
          <a:p>
            <a:endParaRPr lang="en-US" sz="1000" b="1" dirty="0">
              <a:solidFill>
                <a:schemeClr val="tx1"/>
              </a:solidFill>
            </a:endParaRPr>
          </a:p>
          <a:p>
            <a:endParaRPr lang="en-US" sz="1000" b="1" dirty="0" smtClean="0">
              <a:solidFill>
                <a:schemeClr val="tx1"/>
              </a:solidFill>
            </a:endParaRPr>
          </a:p>
          <a:p>
            <a:endParaRPr lang="en-US" sz="1000" b="1" dirty="0">
              <a:solidFill>
                <a:schemeClr val="tx1"/>
              </a:solidFill>
            </a:endParaRPr>
          </a:p>
          <a:p>
            <a:endParaRPr lang="en-US" sz="1000" b="1" dirty="0" smtClean="0">
              <a:solidFill>
                <a:schemeClr val="tx1"/>
              </a:solidFill>
            </a:endParaRPr>
          </a:p>
          <a:p>
            <a:r>
              <a:rPr lang="en-US" sz="1000" b="1" dirty="0" smtClean="0">
                <a:solidFill>
                  <a:schemeClr val="tx1"/>
                </a:solidFill>
              </a:rPr>
              <a:t>Creating Spaces for Dialogue, GPPAC 2015		</a:t>
            </a:r>
          </a:p>
          <a:p>
            <a:pPr lvl="7"/>
            <a:endParaRPr lang="en-US" sz="200" b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F:\2017 desk Nina\GPPAC MAJA 2016\implementation of GPPAC ICCN reports\28 May 2017 EREVAN\IMG_20170528_15202898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" b="24007"/>
          <a:stretch/>
        </p:blipFill>
        <p:spPr bwMode="auto">
          <a:xfrm rot="21173292">
            <a:off x="1111313" y="527538"/>
            <a:ext cx="2667000" cy="133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5076437"/>
              </p:ext>
            </p:extLst>
          </p:nvPr>
        </p:nvGraphicFramePr>
        <p:xfrm>
          <a:off x="4419600" y="527538"/>
          <a:ext cx="2891937" cy="3785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name="Acrobat Document" r:id="rId8" imgW="5667375" imgH="8020050" progId="AcroExch.Document.11">
                  <p:embed/>
                </p:oleObj>
              </mc:Choice>
              <mc:Fallback>
                <p:oleObj name="Acrobat Document" r:id="rId8" imgW="5667375" imgH="802005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19600" y="527538"/>
                        <a:ext cx="2891937" cy="3785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4419600" y="527538"/>
            <a:ext cx="2819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419600" y="527538"/>
            <a:ext cx="0" cy="37572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19600" y="4283915"/>
            <a:ext cx="289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246056" y="526669"/>
            <a:ext cx="38100" cy="37572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5" name="Picture 5" descr="F:\2017 desk Nina\GPPAC MAJA 2016\implementation of GPPAC ICCN reports\15 March 2017\Photo 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8" r="10917" b="24566"/>
          <a:stretch/>
        </p:blipFill>
        <p:spPr bwMode="auto">
          <a:xfrm rot="21406811">
            <a:off x="685800" y="2893978"/>
            <a:ext cx="2687515" cy="113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629400" y="4915573"/>
            <a:ext cx="195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WOSCAP 2016</a:t>
            </a:r>
            <a:endParaRPr lang="en-US" dirty="0"/>
          </a:p>
        </p:txBody>
      </p:sp>
      <p:pic>
        <p:nvPicPr>
          <p:cNvPr id="16" name="Picture 2" descr="No automatic alt text available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23946" cy="81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9" name="Picture 29" descr="F:\Documents and Settings\Marion\Desktop\GPPAC Book 2015.jpg"/>
          <p:cNvPicPr>
            <a:picLocks noChangeAspect="1" noChangeArrowheads="1"/>
          </p:cNvPicPr>
          <p:nvPr/>
        </p:nvPicPr>
        <p:blipFill>
          <a:blip r:embed="rId12" cstate="print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6750"/>
                    </a14:imgEffect>
                    <a14:imgEffect>
                      <a14:saturation sat="375000"/>
                    </a14:imgEffect>
                    <a14:imgEffect>
                      <a14:brightnessContrast bright="-10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6315">
            <a:off x="1941267" y="4583991"/>
            <a:ext cx="1652015" cy="207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1822306">
            <a:off x="6616968" y="3643071"/>
            <a:ext cx="1981200" cy="2696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44" name="Picture 24" descr="F:\Documents and Settings\Marion\Desktop\WOSCAP GPPAC ICCN 201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2517">
            <a:off x="6662917" y="3687399"/>
            <a:ext cx="1889303" cy="260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9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91250" y="0"/>
            <a:ext cx="295275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57813" y="1931811"/>
            <a:ext cx="7447987" cy="480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895600" cy="145732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28600"/>
            <a:ext cx="8229600" cy="1219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smtClean="0"/>
              <a:t>2001-2017</a:t>
            </a:r>
            <a:br>
              <a:rPr lang="en-US" sz="2000" dirty="0" smtClean="0"/>
            </a:br>
            <a:r>
              <a:rPr lang="en-US" sz="2000" dirty="0" smtClean="0"/>
              <a:t>ICCN – ECCP - GPPAC </a:t>
            </a:r>
            <a:br>
              <a:rPr lang="en-US" sz="2000" dirty="0" smtClean="0"/>
            </a:br>
            <a:r>
              <a:rPr lang="en-US" sz="2000" dirty="0" smtClean="0"/>
              <a:t>South Caucasus </a:t>
            </a:r>
            <a:br>
              <a:rPr lang="en-US" sz="2000" dirty="0" smtClean="0"/>
            </a:br>
            <a:r>
              <a:rPr lang="en-US" sz="2000" dirty="0" smtClean="0"/>
              <a:t>Activity Mapping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1718733" y="2540000"/>
            <a:ext cx="1219200" cy="1041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Caucasus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11333" y="2466622"/>
            <a:ext cx="1219200" cy="990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 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Caucasus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69066" y="4251909"/>
            <a:ext cx="1337734" cy="990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Gender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ocal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oints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67100" y="2540000"/>
            <a:ext cx="2133600" cy="990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GPPAC Caucasus Networking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600700" y="4194403"/>
            <a:ext cx="1409700" cy="990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Peace Journalis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133600" y="5769085"/>
            <a:ext cx="5029200" cy="8603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Dialogue: </a:t>
            </a:r>
          </a:p>
          <a:p>
            <a:pPr algn="ctr"/>
            <a:r>
              <a:rPr lang="en-US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NK A </a:t>
            </a:r>
            <a:r>
              <a:rPr lang="en-US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 G A SO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817939" y="1828800"/>
            <a:ext cx="3505200" cy="5334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Caucasus Region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" descr="No automatic alt text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3946" cy="81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76511" y="4261673"/>
            <a:ext cx="12192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 Steering Group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288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600200"/>
          </a:xfrm>
        </p:spPr>
        <p:txBody>
          <a:bodyPr/>
          <a:lstStyle/>
          <a:p>
            <a:r>
              <a:rPr lang="en-US" i="1" dirty="0" smtClean="0"/>
              <a:t>Thank you!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4532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Documents and Settings\Marion\Desktop\GPPAC ICCN HISTORY\GPPAC leaflet 20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9" t="39256" r="8767" b="30372"/>
          <a:stretch/>
        </p:blipFill>
        <p:spPr bwMode="auto">
          <a:xfrm>
            <a:off x="0" y="1066800"/>
            <a:ext cx="1730022" cy="201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437444"/>
            <a:ext cx="6629400" cy="5582355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2000-2001</a:t>
            </a:r>
            <a:r>
              <a:rPr lang="en-US" dirty="0">
                <a:solidFill>
                  <a:schemeClr val="tx1"/>
                </a:solidFill>
              </a:rPr>
              <a:t> - ICCN-ECCP cooperation to set a conflict prevention, conflict management and peacebuilding </a:t>
            </a:r>
            <a:r>
              <a:rPr lang="en-US" dirty="0" smtClean="0">
                <a:solidFill>
                  <a:schemeClr val="tx1"/>
                </a:solidFill>
              </a:rPr>
              <a:t>profile </a:t>
            </a:r>
            <a:r>
              <a:rPr lang="en-US" dirty="0">
                <a:solidFill>
                  <a:schemeClr val="tx1"/>
                </a:solidFill>
              </a:rPr>
              <a:t>CSOs database in the Caucasus. 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2002</a:t>
            </a:r>
            <a:r>
              <a:rPr lang="en-US" dirty="0" smtClean="0">
                <a:solidFill>
                  <a:schemeClr val="tx1"/>
                </a:solidFill>
              </a:rPr>
              <a:t> - An </a:t>
            </a:r>
            <a:r>
              <a:rPr lang="en-US" dirty="0">
                <a:solidFill>
                  <a:schemeClr val="tx1"/>
                </a:solidFill>
              </a:rPr>
              <a:t>integrated global </a:t>
            </a:r>
            <a:r>
              <a:rPr lang="en-US" dirty="0" err="1">
                <a:solidFill>
                  <a:schemeClr val="tx1"/>
                </a:solidFill>
              </a:rPr>
              <a:t>programme</a:t>
            </a:r>
            <a:r>
              <a:rPr lang="en-US" dirty="0">
                <a:solidFill>
                  <a:schemeClr val="tx1"/>
                </a:solidFill>
              </a:rPr>
              <a:t> leading to an international conference at UN Headquarters in New </a:t>
            </a:r>
            <a:r>
              <a:rPr lang="en-US" dirty="0" smtClean="0">
                <a:solidFill>
                  <a:schemeClr val="tx1"/>
                </a:solidFill>
              </a:rPr>
              <a:t>York was proposed by ECCP; </a:t>
            </a:r>
          </a:p>
          <a:p>
            <a:r>
              <a:rPr lang="en-US" sz="1500" dirty="0" smtClean="0"/>
              <a:t>(Kofi </a:t>
            </a:r>
            <a:r>
              <a:rPr lang="en-US" sz="1500" dirty="0"/>
              <a:t>Annan supported the initiative and intensive consultations within the conflict prevention community began. Sixty delegates from all over the world met in the Dutch town of </a:t>
            </a:r>
            <a:r>
              <a:rPr lang="en-US" sz="1500" dirty="0" err="1"/>
              <a:t>Soesterberg</a:t>
            </a:r>
            <a:r>
              <a:rPr lang="en-US" sz="1500" dirty="0"/>
              <a:t> to plan the </a:t>
            </a:r>
            <a:r>
              <a:rPr lang="en-US" sz="1500" dirty="0" err="1"/>
              <a:t>programme</a:t>
            </a:r>
            <a:r>
              <a:rPr lang="en-US" sz="1500" dirty="0"/>
              <a:t>. The selected ISG – International Steering Group (ISG) and the ECCP as </a:t>
            </a:r>
            <a:r>
              <a:rPr lang="en-US" sz="1500" dirty="0" smtClean="0"/>
              <a:t>a secretariat </a:t>
            </a:r>
            <a:r>
              <a:rPr lang="en-US" sz="1500" dirty="0"/>
              <a:t>was </a:t>
            </a:r>
            <a:r>
              <a:rPr lang="en-US" sz="1500" dirty="0" smtClean="0"/>
              <a:t>accepted)</a:t>
            </a:r>
            <a:r>
              <a:rPr lang="en-US" dirty="0" smtClean="0"/>
              <a:t>. </a:t>
            </a:r>
            <a:endParaRPr lang="en-US" dirty="0"/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2003\2004</a:t>
            </a:r>
            <a:r>
              <a:rPr lang="en-US" dirty="0" smtClean="0">
                <a:solidFill>
                  <a:schemeClr val="tx1"/>
                </a:solidFill>
              </a:rPr>
              <a:t> - </a:t>
            </a:r>
            <a:r>
              <a:rPr lang="en-US" dirty="0">
                <a:solidFill>
                  <a:schemeClr val="tx1"/>
                </a:solidFill>
              </a:rPr>
              <a:t>Under the </a:t>
            </a:r>
            <a:r>
              <a:rPr lang="en-US" dirty="0" err="1">
                <a:solidFill>
                  <a:schemeClr val="tx1"/>
                </a:solidFill>
              </a:rPr>
              <a:t>programme</a:t>
            </a:r>
            <a:r>
              <a:rPr lang="en-US" dirty="0">
                <a:solidFill>
                  <a:schemeClr val="tx1"/>
                </a:solidFill>
              </a:rPr>
              <a:t> of ECCP “The Role of Civil Society in the Prevention of Armed Conflict” ICCN has facilitated the Caucasus Regional Process. The </a:t>
            </a:r>
            <a:r>
              <a:rPr lang="en-US" dirty="0" smtClean="0">
                <a:solidFill>
                  <a:schemeClr val="tx1"/>
                </a:solidFill>
              </a:rPr>
              <a:t>First </a:t>
            </a:r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dirty="0" smtClean="0">
                <a:solidFill>
                  <a:schemeClr val="tx1"/>
                </a:solidFill>
              </a:rPr>
              <a:t>egional Conference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preparations started in 2003;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4" name="Picture 3" descr="logoECC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437444"/>
            <a:ext cx="1143000" cy="990600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43111"/>
            <a:ext cx="933450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No automatic alt text available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8466"/>
            <a:ext cx="685800" cy="6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84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200" dirty="0" smtClean="0"/>
              <a:t>Networking landscape of CSO 2002-2003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4191000" cy="5201424"/>
          </a:xfrm>
          <a:solidFill>
            <a:schemeClr val="bg2">
              <a:lumMod val="75000"/>
            </a:schemeClr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Caucasus NGO Networks</a:t>
            </a:r>
            <a:r>
              <a:rPr lang="en-US" dirty="0"/>
              <a:t>: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Caucasus </a:t>
            </a:r>
            <a:r>
              <a:rPr lang="en-US" sz="1800" dirty="0">
                <a:solidFill>
                  <a:schemeClr val="tx1"/>
                </a:solidFill>
              </a:rPr>
              <a:t>Forum (through International Alert), </a:t>
            </a:r>
            <a:endParaRPr lang="en-US" sz="1800" dirty="0" smtClean="0">
              <a:solidFill>
                <a:schemeClr val="tx1"/>
              </a:solidFill>
            </a:endParaRPr>
          </a:p>
          <a:p>
            <a:pPr lvl="1"/>
            <a:r>
              <a:rPr lang="en-US" sz="1800" dirty="0" err="1" smtClean="0">
                <a:solidFill>
                  <a:schemeClr val="tx1"/>
                </a:solidFill>
              </a:rPr>
              <a:t>Cringo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(through DRC), The Caucasus Refugee NGO Network (CRINGO); </a:t>
            </a:r>
            <a:endParaRPr lang="en-US" sz="1800" dirty="0" smtClean="0">
              <a:solidFill>
                <a:schemeClr val="tx1"/>
              </a:solidFill>
            </a:endParaRP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Caucasus </a:t>
            </a:r>
            <a:r>
              <a:rPr lang="en-US" sz="1800" dirty="0">
                <a:solidFill>
                  <a:schemeClr val="tx1"/>
                </a:solidFill>
              </a:rPr>
              <a:t>Network of the </a:t>
            </a:r>
            <a:r>
              <a:rPr lang="en-US" sz="1800" dirty="0" smtClean="0">
                <a:solidFill>
                  <a:schemeClr val="tx1"/>
                </a:solidFill>
              </a:rPr>
              <a:t>CIS; 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NGO </a:t>
            </a:r>
            <a:r>
              <a:rPr lang="en-US" sz="1800" dirty="0">
                <a:solidFill>
                  <a:schemeClr val="tx1"/>
                </a:solidFill>
              </a:rPr>
              <a:t>Working Group on Conflict Management and </a:t>
            </a:r>
            <a:r>
              <a:rPr lang="en-US" sz="1800" dirty="0" smtClean="0">
                <a:solidFill>
                  <a:schemeClr val="tx1"/>
                </a:solidFill>
              </a:rPr>
              <a:t>Prevention; 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EWEC – Early Warning of Ethnic Conflict Network (Through ICCN)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the </a:t>
            </a:r>
            <a:r>
              <a:rPr lang="en-US" sz="1800" dirty="0" smtClean="0">
                <a:solidFill>
                  <a:schemeClr val="tx1"/>
                </a:solidFill>
              </a:rPr>
              <a:t>Regional Rub-Network </a:t>
            </a:r>
            <a:r>
              <a:rPr lang="en-US" sz="1800" dirty="0">
                <a:solidFill>
                  <a:schemeClr val="tx1"/>
                </a:solidFill>
              </a:rPr>
              <a:t>of the CIS NGO Working Group on Conflict engagement and Prevention; </a:t>
            </a:r>
            <a:endParaRPr lang="en-US" sz="1800" dirty="0" smtClean="0">
              <a:solidFill>
                <a:schemeClr val="tx1"/>
              </a:solidFill>
            </a:endParaRP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FEWER </a:t>
            </a:r>
            <a:r>
              <a:rPr lang="en-US" sz="1800" dirty="0">
                <a:solidFill>
                  <a:schemeClr val="tx1"/>
                </a:solidFill>
              </a:rPr>
              <a:t>Forum on Early Warning and Early Response</a:t>
            </a:r>
            <a:r>
              <a:rPr lang="en-US" sz="1800" dirty="0" smtClean="0">
                <a:solidFill>
                  <a:schemeClr val="tx1"/>
                </a:solidFill>
              </a:rPr>
              <a:t> – CIS conflict prevention network (Through Institute of Ethnology, lead by </a:t>
            </a:r>
            <a:r>
              <a:rPr lang="en-US" sz="1800" dirty="0" err="1" smtClean="0">
                <a:solidFill>
                  <a:schemeClr val="tx1"/>
                </a:solidFill>
              </a:rPr>
              <a:t>V.Tishkov</a:t>
            </a:r>
            <a:r>
              <a:rPr lang="en-US" sz="1800" dirty="0" smtClean="0">
                <a:solidFill>
                  <a:schemeClr val="tx1"/>
                </a:solidFill>
              </a:rPr>
              <a:t>, RF); </a:t>
            </a:r>
          </a:p>
          <a:p>
            <a:pPr lvl="1"/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0" y="1066800"/>
            <a:ext cx="4433710" cy="5170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Strengthen of NGOs and NGO Networks in the field of Conflict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Prevention in region:</a:t>
            </a: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>
                <a:latin typeface="+mj-lt"/>
              </a:rPr>
              <a:t>to strengthen and develop the Caucasus networking for Social research and conflict </a:t>
            </a:r>
            <a:r>
              <a:rPr lang="en-US" dirty="0" smtClean="0">
                <a:latin typeface="+mj-lt"/>
              </a:rPr>
              <a:t>resolution;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to </a:t>
            </a:r>
            <a:r>
              <a:rPr lang="en-US" dirty="0">
                <a:latin typeface="+mj-lt"/>
              </a:rPr>
              <a:t>develop Regional Platform on Effective Action;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to </a:t>
            </a:r>
            <a:r>
              <a:rPr lang="en-US" dirty="0">
                <a:latin typeface="+mj-lt"/>
              </a:rPr>
              <a:t>help in shaping the Caucasian Regional Process with participation of NGOs, regional networks, representatives of international </a:t>
            </a:r>
            <a:r>
              <a:rPr lang="en-US" dirty="0" err="1">
                <a:latin typeface="+mj-lt"/>
              </a:rPr>
              <a:t>organisations</a:t>
            </a:r>
            <a:r>
              <a:rPr lang="en-US" dirty="0">
                <a:latin typeface="+mj-lt"/>
              </a:rPr>
              <a:t>, regional authorities. </a:t>
            </a:r>
          </a:p>
          <a:p>
            <a:pPr lvl="1"/>
            <a:endParaRPr lang="en-US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5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315200" cy="47545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2004 -</a:t>
            </a:r>
            <a:r>
              <a:rPr lang="en-US" dirty="0">
                <a:solidFill>
                  <a:schemeClr val="tx1"/>
                </a:solidFill>
              </a:rPr>
              <a:t> Preparing the 2005 International Conference at the UN Headquarters: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	- Regional Conference of CSOs, February 25-27, </a:t>
            </a:r>
            <a:r>
              <a:rPr lang="en-US" dirty="0" smtClean="0">
                <a:solidFill>
                  <a:schemeClr val="tx1"/>
                </a:solidFill>
              </a:rPr>
              <a:t>2004</a:t>
            </a:r>
            <a:r>
              <a:rPr lang="en-US" dirty="0">
                <a:solidFill>
                  <a:schemeClr val="tx1"/>
                </a:solidFill>
              </a:rPr>
              <a:t>,  </a:t>
            </a:r>
            <a:r>
              <a:rPr lang="en-US" dirty="0" err="1">
                <a:solidFill>
                  <a:schemeClr val="tx1"/>
                </a:solidFill>
              </a:rPr>
              <a:t>Likani</a:t>
            </a:r>
            <a:r>
              <a:rPr lang="en-US" dirty="0">
                <a:solidFill>
                  <a:schemeClr val="tx1"/>
                </a:solidFill>
              </a:rPr>
              <a:t>, Georgia;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	- EU and the South Caucasus: opportunities for </a:t>
            </a:r>
            <a:r>
              <a:rPr lang="en-US" dirty="0" smtClean="0">
                <a:solidFill>
                  <a:schemeClr val="tx1"/>
                </a:solidFill>
              </a:rPr>
              <a:t>intensified </a:t>
            </a:r>
            <a:r>
              <a:rPr lang="en-US" dirty="0">
                <a:solidFill>
                  <a:schemeClr val="tx1"/>
                </a:solidFill>
              </a:rPr>
              <a:t>engagement – ECCP, The Hague, </a:t>
            </a:r>
            <a:r>
              <a:rPr lang="en-US" dirty="0" smtClean="0">
                <a:solidFill>
                  <a:schemeClr val="tx1"/>
                </a:solidFill>
              </a:rPr>
              <a:t>Netherlands</a:t>
            </a:r>
            <a:r>
              <a:rPr lang="en-US" dirty="0">
                <a:solidFill>
                  <a:schemeClr val="tx1"/>
                </a:solidFill>
              </a:rPr>
              <a:t>, May </a:t>
            </a:r>
            <a:r>
              <a:rPr lang="en-US" dirty="0" smtClean="0">
                <a:solidFill>
                  <a:schemeClr val="tx1"/>
                </a:solidFill>
              </a:rPr>
              <a:t>24-26, 2004; 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logoECC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437444"/>
            <a:ext cx="1143000" cy="990600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43111"/>
            <a:ext cx="933450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No automatic alt text available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8466"/>
            <a:ext cx="685800" cy="6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80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:\Documents and Settings\Marion\Desktop\GPPAC ICCN HISTORY\GPPAC Newsletter 2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32000" crackSpacing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1254">
            <a:off x="152972" y="275783"/>
            <a:ext cx="5193784" cy="630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F:\Documents and Settings\Marion\Desktop\GPPAC ICCN HISTORY\GPPAC leaflet 2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 trans="22000" crackSpacing="36"/>
                    </a14:imgEffect>
                    <a14:imgEffect>
                      <a14:brightnessContrast bright="27000"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1207">
            <a:off x="5376504" y="2038381"/>
            <a:ext cx="346572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F:\Documents and Settings\Marion\Desktop\GPPAC ICCN HISTORY\GPPAC ICCN 2004 workshop Likani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9940">
            <a:off x="853998" y="744821"/>
            <a:ext cx="329446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Documents and Settings\Marion\Desktop\GPPAC ICCN HISTORY\the EU and South Caucasus GPPAC 20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2631">
            <a:off x="4660608" y="3542289"/>
            <a:ext cx="266869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>
            <a:off x="4495573" y="3345219"/>
            <a:ext cx="698209" cy="2733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189519" y="3345219"/>
            <a:ext cx="2323234" cy="578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812846" y="3923289"/>
            <a:ext cx="699907" cy="2733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42006" y="6104239"/>
            <a:ext cx="2270840" cy="5527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500"/>
                    </a14:imgEffect>
                    <a14:imgEffect>
                      <a14:brightnessContrast bright="-8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0074">
            <a:off x="3902039" y="0"/>
            <a:ext cx="2574961" cy="287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47961">
            <a:off x="5853112" y="-28709"/>
            <a:ext cx="2619375" cy="315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23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Documents and Settings\Marion\Desktop\ICCN GPPAC RSG May 6 2010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9" t="13422" r="33168" b="4360"/>
          <a:stretch/>
        </p:blipFill>
        <p:spPr bwMode="auto">
          <a:xfrm>
            <a:off x="7334451" y="1337733"/>
            <a:ext cx="1689892" cy="186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Documents and Settings\Marion\Desktop\ICCN GPPAC Book 20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t="2824" r="2550" b="1969"/>
          <a:stretch/>
        </p:blipFill>
        <p:spPr bwMode="auto">
          <a:xfrm>
            <a:off x="44014" y="3962400"/>
            <a:ext cx="154429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54788"/>
            <a:ext cx="6400800" cy="6374612"/>
          </a:xfrm>
        </p:spPr>
        <p:txBody>
          <a:bodyPr>
            <a:normAutofit fontScale="40000" lnSpcReduction="20000"/>
          </a:bodyPr>
          <a:lstStyle/>
          <a:p>
            <a:r>
              <a:rPr lang="en-US" sz="3500" dirty="0" smtClean="0">
                <a:solidFill>
                  <a:schemeClr val="tx1"/>
                </a:solidFill>
              </a:rPr>
              <a:t>2005 - </a:t>
            </a:r>
            <a:r>
              <a:rPr lang="en-US" sz="3500" dirty="0">
                <a:solidFill>
                  <a:schemeClr val="tx1"/>
                </a:solidFill>
              </a:rPr>
              <a:t>ICCN </a:t>
            </a:r>
            <a:r>
              <a:rPr lang="en-US" sz="3500" dirty="0" smtClean="0">
                <a:solidFill>
                  <a:schemeClr val="tx1"/>
                </a:solidFill>
              </a:rPr>
              <a:t>the </a:t>
            </a:r>
            <a:r>
              <a:rPr lang="en-US" sz="3500" dirty="0">
                <a:solidFill>
                  <a:schemeClr val="tx1"/>
                </a:solidFill>
              </a:rPr>
              <a:t>Regional initiator in partnership with The European Centre for Conflict Prevention (ECCP</a:t>
            </a:r>
            <a:r>
              <a:rPr lang="en-US" sz="3500" dirty="0" smtClean="0">
                <a:solidFill>
                  <a:schemeClr val="tx1"/>
                </a:solidFill>
              </a:rPr>
              <a:t>);</a:t>
            </a:r>
          </a:p>
          <a:p>
            <a:endParaRPr lang="en-US" sz="3500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en-US" sz="3500" dirty="0" smtClean="0">
                <a:solidFill>
                  <a:schemeClr val="tx1"/>
                </a:solidFill>
              </a:rPr>
              <a:t>A </a:t>
            </a:r>
            <a:r>
              <a:rPr lang="en-US" sz="3500" dirty="0">
                <a:solidFill>
                  <a:schemeClr val="tx1"/>
                </a:solidFill>
              </a:rPr>
              <a:t>regional “Action Agenda” and “Action Plan” </a:t>
            </a:r>
            <a:r>
              <a:rPr lang="en-US" sz="3500" dirty="0" smtClean="0">
                <a:solidFill>
                  <a:schemeClr val="tx1"/>
                </a:solidFill>
              </a:rPr>
              <a:t>presented </a:t>
            </a:r>
            <a:r>
              <a:rPr lang="en-US" sz="3500" dirty="0">
                <a:solidFill>
                  <a:schemeClr val="tx1"/>
                </a:solidFill>
              </a:rPr>
              <a:t>at the Conference at </a:t>
            </a:r>
            <a:r>
              <a:rPr lang="en-US" sz="3500" dirty="0" smtClean="0">
                <a:solidFill>
                  <a:schemeClr val="tx1"/>
                </a:solidFill>
              </a:rPr>
              <a:t>the UN headquarters, </a:t>
            </a:r>
            <a:r>
              <a:rPr lang="en-US" sz="3500" dirty="0">
                <a:solidFill>
                  <a:schemeClr val="tx1"/>
                </a:solidFill>
              </a:rPr>
              <a:t>March 24-25, 2005, Tbilisi, </a:t>
            </a:r>
            <a:r>
              <a:rPr lang="en-US" sz="3500" dirty="0" smtClean="0">
                <a:solidFill>
                  <a:schemeClr val="tx1"/>
                </a:solidFill>
              </a:rPr>
              <a:t>Georgia</a:t>
            </a:r>
          </a:p>
          <a:p>
            <a:pPr>
              <a:buFontTx/>
              <a:buChar char="-"/>
            </a:pPr>
            <a:endParaRPr lang="en-US" sz="3500" dirty="0" smtClean="0">
              <a:solidFill>
                <a:schemeClr val="tx1"/>
              </a:solidFill>
            </a:endParaRPr>
          </a:p>
          <a:p>
            <a:r>
              <a:rPr lang="en-US" sz="3500" dirty="0">
                <a:solidFill>
                  <a:schemeClr val="tx1"/>
                </a:solidFill>
              </a:rPr>
              <a:t>2006 – RSG Meeting, May, 2006, Tbilisi, </a:t>
            </a:r>
            <a:r>
              <a:rPr lang="en-US" sz="3500" dirty="0" smtClean="0">
                <a:solidFill>
                  <a:schemeClr val="tx1"/>
                </a:solidFill>
              </a:rPr>
              <a:t>Georgia</a:t>
            </a:r>
          </a:p>
          <a:p>
            <a:endParaRPr lang="en-US" sz="3500" dirty="0">
              <a:solidFill>
                <a:schemeClr val="tx1"/>
              </a:solidFill>
            </a:endParaRPr>
          </a:p>
          <a:p>
            <a:r>
              <a:rPr lang="en-US" sz="3500" dirty="0">
                <a:solidFill>
                  <a:schemeClr val="tx1"/>
                </a:solidFill>
              </a:rPr>
              <a:t>2007 – RSG Meeting, June, 2007, Tbilisi, Georgia</a:t>
            </a:r>
          </a:p>
          <a:p>
            <a:endParaRPr lang="en-US" sz="3500" dirty="0" smtClean="0">
              <a:solidFill>
                <a:schemeClr val="tx1"/>
              </a:solidFill>
            </a:endParaRPr>
          </a:p>
          <a:p>
            <a:r>
              <a:rPr lang="en-US" sz="3500" dirty="0" smtClean="0">
                <a:solidFill>
                  <a:schemeClr val="tx1"/>
                </a:solidFill>
              </a:rPr>
              <a:t>2008 - Geo-Russian </a:t>
            </a:r>
            <a:r>
              <a:rPr lang="en-US" sz="3500" dirty="0">
                <a:solidFill>
                  <a:schemeClr val="tx1"/>
                </a:solidFill>
              </a:rPr>
              <a:t>Dialogue – expert meeting to find ways out of the crisis, </a:t>
            </a:r>
            <a:r>
              <a:rPr lang="en-US" sz="3500" dirty="0" smtClean="0">
                <a:solidFill>
                  <a:schemeClr val="tx1"/>
                </a:solidFill>
              </a:rPr>
              <a:t>The Istanbul Process was initiated; November, Istanbul</a:t>
            </a:r>
            <a:r>
              <a:rPr lang="en-US" sz="3500" dirty="0">
                <a:solidFill>
                  <a:schemeClr val="tx1"/>
                </a:solidFill>
              </a:rPr>
              <a:t>, </a:t>
            </a:r>
            <a:r>
              <a:rPr lang="en-US" sz="3500" dirty="0" smtClean="0">
                <a:solidFill>
                  <a:schemeClr val="tx1"/>
                </a:solidFill>
              </a:rPr>
              <a:t>Turkey;</a:t>
            </a:r>
          </a:p>
          <a:p>
            <a:endParaRPr lang="en-US" sz="3500" dirty="0" smtClean="0">
              <a:solidFill>
                <a:schemeClr val="tx1"/>
              </a:solidFill>
            </a:endParaRPr>
          </a:p>
          <a:p>
            <a:r>
              <a:rPr lang="en-US" sz="3500" dirty="0">
                <a:solidFill>
                  <a:schemeClr val="tx1"/>
                </a:solidFill>
              </a:rPr>
              <a:t>2009 – Istanbul Process – Track 2 of the Dialogue between experts from Georgia and Russia, October, Istanbul, </a:t>
            </a:r>
            <a:r>
              <a:rPr lang="en-US" sz="3500" dirty="0" smtClean="0">
                <a:solidFill>
                  <a:schemeClr val="tx1"/>
                </a:solidFill>
              </a:rPr>
              <a:t>Turkey</a:t>
            </a:r>
          </a:p>
          <a:p>
            <a:endParaRPr lang="en-US" sz="3500" dirty="0" smtClean="0">
              <a:solidFill>
                <a:schemeClr val="tx1"/>
              </a:solidFill>
            </a:endParaRPr>
          </a:p>
          <a:p>
            <a:r>
              <a:rPr lang="en-US" sz="3500" dirty="0" smtClean="0">
                <a:solidFill>
                  <a:schemeClr val="tx1"/>
                </a:solidFill>
              </a:rPr>
              <a:t>2009 – Peace Journalism, South </a:t>
            </a:r>
            <a:r>
              <a:rPr lang="en-US" sz="3500" dirty="0">
                <a:solidFill>
                  <a:schemeClr val="tx1"/>
                </a:solidFill>
              </a:rPr>
              <a:t>C</a:t>
            </a:r>
            <a:r>
              <a:rPr lang="en-US" sz="3500" dirty="0" smtClean="0">
                <a:solidFill>
                  <a:schemeClr val="tx1"/>
                </a:solidFill>
              </a:rPr>
              <a:t>aucasian Meeting,  21 September, Tbilisi, </a:t>
            </a:r>
            <a:r>
              <a:rPr lang="en-US" sz="3500" dirty="0">
                <a:solidFill>
                  <a:schemeClr val="tx1"/>
                </a:solidFill>
              </a:rPr>
              <a:t>G</a:t>
            </a:r>
            <a:r>
              <a:rPr lang="en-US" sz="3500" dirty="0" smtClean="0">
                <a:solidFill>
                  <a:schemeClr val="tx1"/>
                </a:solidFill>
              </a:rPr>
              <a:t>eorgia</a:t>
            </a:r>
            <a:endParaRPr lang="en-US" sz="3500" dirty="0">
              <a:solidFill>
                <a:schemeClr val="tx1"/>
              </a:solidFill>
            </a:endParaRPr>
          </a:p>
          <a:p>
            <a:endParaRPr lang="en-US" sz="3500" dirty="0">
              <a:solidFill>
                <a:schemeClr val="tx1"/>
              </a:solidFill>
            </a:endParaRPr>
          </a:p>
          <a:p>
            <a:r>
              <a:rPr lang="en-US" sz="3500" dirty="0" smtClean="0">
                <a:solidFill>
                  <a:schemeClr val="tx1"/>
                </a:solidFill>
              </a:rPr>
              <a:t>2010 - </a:t>
            </a:r>
            <a:r>
              <a:rPr lang="en-US" sz="3500" dirty="0">
                <a:solidFill>
                  <a:schemeClr val="tx1"/>
                </a:solidFill>
              </a:rPr>
              <a:t>RSG Meeting – 6</a:t>
            </a:r>
            <a:r>
              <a:rPr lang="en-US" sz="3500" baseline="30000" dirty="0">
                <a:solidFill>
                  <a:schemeClr val="tx1"/>
                </a:solidFill>
              </a:rPr>
              <a:t>th</a:t>
            </a:r>
            <a:r>
              <a:rPr lang="en-US" sz="3500" dirty="0">
                <a:solidFill>
                  <a:schemeClr val="tx1"/>
                </a:solidFill>
              </a:rPr>
              <a:t> of May, 2010, Tbilisi, </a:t>
            </a:r>
            <a:r>
              <a:rPr lang="en-US" sz="3500" dirty="0" smtClean="0">
                <a:solidFill>
                  <a:schemeClr val="tx1"/>
                </a:solidFill>
              </a:rPr>
              <a:t>Georgia;</a:t>
            </a:r>
          </a:p>
          <a:p>
            <a:endParaRPr lang="en-US" sz="3500" dirty="0" smtClean="0"/>
          </a:p>
          <a:p>
            <a:r>
              <a:rPr lang="en-US" sz="3500" dirty="0">
                <a:solidFill>
                  <a:schemeClr val="tx1"/>
                </a:solidFill>
              </a:rPr>
              <a:t>2010 - Workshop on “The Role of Media in Conflict Prevention Peacemaking (Stage II)” on 15-16 July 2010, Tbilisi, Georgia </a:t>
            </a:r>
          </a:p>
          <a:p>
            <a:endParaRPr lang="en-US" sz="3500" dirty="0" smtClean="0">
              <a:solidFill>
                <a:schemeClr val="tx1"/>
              </a:solidFill>
            </a:endParaRPr>
          </a:p>
          <a:p>
            <a:r>
              <a:rPr lang="en-US" sz="3500" dirty="0">
                <a:solidFill>
                  <a:schemeClr val="tx1"/>
                </a:solidFill>
              </a:rPr>
              <a:t>2010 – Istanbul Process, Geo-Ru Dialogue, 15 November,   2010, Istanbul, </a:t>
            </a:r>
            <a:r>
              <a:rPr lang="en-US" sz="3500" dirty="0" smtClean="0">
                <a:solidFill>
                  <a:schemeClr val="tx1"/>
                </a:solidFill>
              </a:rPr>
              <a:t>Turkey</a:t>
            </a:r>
          </a:p>
          <a:p>
            <a:endParaRPr lang="en-US" sz="3500" dirty="0">
              <a:solidFill>
                <a:schemeClr val="tx1"/>
              </a:solidFill>
            </a:endParaRPr>
          </a:p>
          <a:p>
            <a:r>
              <a:rPr lang="en-US" sz="3500" dirty="0" smtClean="0">
                <a:solidFill>
                  <a:schemeClr val="tx1"/>
                </a:solidFill>
              </a:rPr>
              <a:t>2010 </a:t>
            </a:r>
            <a:r>
              <a:rPr lang="en-US" sz="3500" dirty="0">
                <a:solidFill>
                  <a:schemeClr val="tx1"/>
                </a:solidFill>
              </a:rPr>
              <a:t>- Second meeting of young political leaders from Armenia and Azerbaijan in Tbilisi, 18-19 December 2010, Tbilisi, Georgia </a:t>
            </a:r>
          </a:p>
          <a:p>
            <a:endParaRPr lang="en-US" sz="25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5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397" y="124154"/>
            <a:ext cx="910745" cy="93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No automatic alt text available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4788"/>
            <a:ext cx="685800" cy="6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Documents and Settings\Marion\Desktop\ICCN GPPAC Book 2010 en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t="1786"/>
          <a:stretch/>
        </p:blipFill>
        <p:spPr bwMode="auto">
          <a:xfrm>
            <a:off x="7478812" y="3925711"/>
            <a:ext cx="1588752" cy="23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70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670893">
            <a:off x="4024180" y="1912848"/>
            <a:ext cx="1546343" cy="1671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F:\Documents and Settings\Marion\Desktop\GPPAC ICCN HISTORY\Regional Conference GPPAC ICCN 2005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7017">
            <a:off x="464721" y="707216"/>
            <a:ext cx="2799636" cy="349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Documents and Settings\Marion\Desktop\GPPAC ICCN HISTORY\Regional Conference GPPAC ICCN 20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1435">
            <a:off x="5808187" y="159642"/>
            <a:ext cx="1843987" cy="252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Documents and Settings\Marion\Desktop\GPPAC ICCN HISTORY\RSG GPPAC ICCN 2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547357"/>
            <a:ext cx="2110593" cy="288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3962400" y="3547357"/>
            <a:ext cx="21105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62400" y="3547357"/>
            <a:ext cx="0" cy="27772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72993" y="3547357"/>
            <a:ext cx="0" cy="27772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962400" y="6324600"/>
            <a:ext cx="21105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0560" y="1098990"/>
            <a:ext cx="1017558" cy="37720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100178" y="3733800"/>
            <a:ext cx="2538096" cy="7405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769702" y="436033"/>
            <a:ext cx="868572" cy="32977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8566" y="436033"/>
            <a:ext cx="2617758" cy="662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368203" y="2283175"/>
            <a:ext cx="1870797" cy="6453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F:\Documents and Settings\Marion\Desktop\GPPAC ICCN HISTORY\RSG GPPAC ICCN List 2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733800"/>
            <a:ext cx="2690007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6324600" y="3733800"/>
            <a:ext cx="0" cy="287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324600" y="6604000"/>
            <a:ext cx="26900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324600" y="3733800"/>
            <a:ext cx="26900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2" name="Straight Connector 3071"/>
          <p:cNvCxnSpPr/>
          <p:nvPr/>
        </p:nvCxnSpPr>
        <p:spPr>
          <a:xfrm>
            <a:off x="9014607" y="3733800"/>
            <a:ext cx="0" cy="287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E:\BUP_26-06-2013\Marion_Documents\My Pictures\pictures roundtable\HPIM265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" t="37551"/>
          <a:stretch/>
        </p:blipFill>
        <p:spPr bwMode="auto">
          <a:xfrm>
            <a:off x="298938" y="4448908"/>
            <a:ext cx="3131202" cy="157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8938" y="6019800"/>
            <a:ext cx="3131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GPPAC ICCN 4.10.2010, Tbilisi, Georgia</a:t>
            </a:r>
            <a:endParaRPr lang="en-US" sz="1200" dirty="0"/>
          </a:p>
        </p:txBody>
      </p:sp>
      <p:pic>
        <p:nvPicPr>
          <p:cNvPr id="24" name="Picture 2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5929"/>
            <a:ext cx="1066800" cy="93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" descr="No automatic alt text available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6563"/>
            <a:ext cx="685800" cy="6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F:\Documents and Settings\Marion\Desktop\ICCN GPPAC Ar-Az yout dialogue 2010.bmp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3" t="18679" r="25780" b="4705"/>
          <a:stretch/>
        </p:blipFill>
        <p:spPr bwMode="auto">
          <a:xfrm>
            <a:off x="2660401" y="166562"/>
            <a:ext cx="2688046" cy="276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Documents and Settings\Marion\Desktop\List of ar-az youth dialogue ICCN GPPAC 2010.bmp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1" t="21914" r="31475" b="7855"/>
          <a:stretch/>
        </p:blipFill>
        <p:spPr bwMode="auto">
          <a:xfrm rot="740244">
            <a:off x="4018108" y="1876155"/>
            <a:ext cx="1546343" cy="167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F:\Documents and Settings\Marion\Desktop\ICCN GPPAC RSG May 6 2010.bmp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4" t="12596" r="34219" b="5271"/>
          <a:stretch/>
        </p:blipFill>
        <p:spPr bwMode="auto">
          <a:xfrm rot="696705">
            <a:off x="7300335" y="1876155"/>
            <a:ext cx="1742065" cy="204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 flipH="1">
            <a:off x="7111985" y="1721798"/>
            <a:ext cx="431815" cy="20120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111985" y="3733800"/>
            <a:ext cx="1574815" cy="3453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F:\Documents and Settings\Marion\Desktop\Георгий_Хуцишвили_(5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850" y="819176"/>
            <a:ext cx="1382150" cy="104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629400" y="1957958"/>
            <a:ext cx="2743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GPPAC ICCN 21.09.2009, Tbilisi, Georgia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45300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F:\Documents and Settings\Marion\Desktop\when media GPPAC manual 2007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8" t="7618" r="37462" b="3198"/>
          <a:stretch/>
        </p:blipFill>
        <p:spPr bwMode="auto">
          <a:xfrm>
            <a:off x="9399" y="1905000"/>
            <a:ext cx="202206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00800" y="3881803"/>
            <a:ext cx="2667000" cy="2214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F:\Documents and Settings\Marion\Desktop\GPPAC Media training manual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83" t="8069" r="37507" b="3053"/>
          <a:stretch/>
        </p:blipFill>
        <p:spPr bwMode="auto">
          <a:xfrm>
            <a:off x="6934200" y="1143000"/>
            <a:ext cx="1752600" cy="245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66563"/>
            <a:ext cx="4876800" cy="6539037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2011 - </a:t>
            </a:r>
            <a:r>
              <a:rPr lang="en-US" sz="1800" dirty="0">
                <a:solidFill>
                  <a:schemeClr val="tx1"/>
                </a:solidFill>
              </a:rPr>
              <a:t>Geo-Russian Dialogue, June 28, </a:t>
            </a:r>
            <a:r>
              <a:rPr lang="en-US" sz="1800" dirty="0" smtClean="0">
                <a:solidFill>
                  <a:schemeClr val="tx1"/>
                </a:solidFill>
              </a:rPr>
              <a:t>2011, Istanbul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smtClean="0">
                <a:solidFill>
                  <a:schemeClr val="tx1"/>
                </a:solidFill>
              </a:rPr>
              <a:t>Turkey; 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2011 - </a:t>
            </a:r>
            <a:r>
              <a:rPr lang="en-US" sz="1800" dirty="0">
                <a:solidFill>
                  <a:schemeClr val="tx1"/>
                </a:solidFill>
              </a:rPr>
              <a:t>Armenian-Azerbaijani Relations, problem of NKR, </a:t>
            </a:r>
            <a:r>
              <a:rPr lang="en-US" sz="1800" dirty="0" smtClean="0">
                <a:solidFill>
                  <a:schemeClr val="tx1"/>
                </a:solidFill>
              </a:rPr>
              <a:t>December, 2011, Tbilisi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smtClean="0">
                <a:solidFill>
                  <a:schemeClr val="tx1"/>
                </a:solidFill>
              </a:rPr>
              <a:t>Georgia;</a:t>
            </a:r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2012 - </a:t>
            </a:r>
            <a:r>
              <a:rPr lang="en-US" sz="1800" dirty="0">
                <a:solidFill>
                  <a:schemeClr val="tx1"/>
                </a:solidFill>
              </a:rPr>
              <a:t>International Steering Group </a:t>
            </a:r>
            <a:r>
              <a:rPr lang="en-US" sz="1800" dirty="0" smtClean="0">
                <a:solidFill>
                  <a:schemeClr val="tx1"/>
                </a:solidFill>
              </a:rPr>
              <a:t>Meeting, </a:t>
            </a:r>
            <a:r>
              <a:rPr lang="en-US" sz="1800" dirty="0">
                <a:solidFill>
                  <a:schemeClr val="tx1"/>
                </a:solidFill>
              </a:rPr>
              <a:t>7-12 </a:t>
            </a:r>
            <a:r>
              <a:rPr lang="en-US" sz="1800" dirty="0" smtClean="0">
                <a:solidFill>
                  <a:schemeClr val="tx1"/>
                </a:solidFill>
              </a:rPr>
              <a:t>May, 2012, Tbilisi, Georgia;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2012 - Peace Journalism, Peace Journalism </a:t>
            </a:r>
            <a:r>
              <a:rPr lang="en-US" sz="1800" dirty="0" smtClean="0">
                <a:solidFill>
                  <a:schemeClr val="tx1"/>
                </a:solidFill>
              </a:rPr>
              <a:t>training</a:t>
            </a:r>
            <a:r>
              <a:rPr lang="en-US" sz="1800" dirty="0">
                <a:solidFill>
                  <a:schemeClr val="tx1"/>
                </a:solidFill>
              </a:rPr>
              <a:t>, June, </a:t>
            </a:r>
            <a:r>
              <a:rPr lang="en-US" sz="1800" dirty="0" smtClean="0">
                <a:solidFill>
                  <a:schemeClr val="tx1"/>
                </a:solidFill>
              </a:rPr>
              <a:t>2012, Cyprus;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pPr lvl="0"/>
            <a:r>
              <a:rPr lang="en-US" sz="1800" dirty="0" smtClean="0">
                <a:solidFill>
                  <a:schemeClr val="tx1"/>
                </a:solidFill>
              </a:rPr>
              <a:t>2013 - </a:t>
            </a:r>
            <a:r>
              <a:rPr lang="en-US" sz="1800" dirty="0">
                <a:solidFill>
                  <a:schemeClr val="tx1"/>
                </a:solidFill>
              </a:rPr>
              <a:t>Creative methods for conflict </a:t>
            </a:r>
            <a:r>
              <a:rPr lang="en-US" sz="1800" dirty="0" smtClean="0">
                <a:solidFill>
                  <a:schemeClr val="tx1"/>
                </a:solidFill>
              </a:rPr>
              <a:t>resolution</a:t>
            </a:r>
            <a:r>
              <a:rPr lang="en-US" sz="1800" dirty="0">
                <a:solidFill>
                  <a:schemeClr val="tx1"/>
                </a:solidFill>
              </a:rPr>
              <a:t>, December, </a:t>
            </a:r>
            <a:r>
              <a:rPr lang="en-US" sz="1800" dirty="0" smtClean="0">
                <a:solidFill>
                  <a:schemeClr val="tx1"/>
                </a:solidFill>
              </a:rPr>
              <a:t>2013, Istanbul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smtClean="0">
                <a:solidFill>
                  <a:schemeClr val="tx1"/>
                </a:solidFill>
              </a:rPr>
              <a:t>Turkey; </a:t>
            </a:r>
          </a:p>
          <a:p>
            <a:pPr lvl="0"/>
            <a:endParaRPr lang="en-US" sz="1800" dirty="0">
              <a:solidFill>
                <a:schemeClr val="tx1"/>
              </a:solidFill>
            </a:endParaRPr>
          </a:p>
          <a:p>
            <a:pPr lvl="0"/>
            <a:r>
              <a:rPr lang="en-US" sz="1800" dirty="0" smtClean="0">
                <a:solidFill>
                  <a:schemeClr val="tx1"/>
                </a:solidFill>
              </a:rPr>
              <a:t>2013  - Peacebuilding </a:t>
            </a:r>
            <a:r>
              <a:rPr lang="en-US" sz="1800" dirty="0">
                <a:solidFill>
                  <a:schemeClr val="tx1"/>
                </a:solidFill>
              </a:rPr>
              <a:t>and Peace Journalism South Caucasus </a:t>
            </a:r>
            <a:r>
              <a:rPr lang="en-US" sz="1800" dirty="0" smtClean="0">
                <a:solidFill>
                  <a:schemeClr val="tx1"/>
                </a:solidFill>
              </a:rPr>
              <a:t>meeting, </a:t>
            </a:r>
            <a:r>
              <a:rPr lang="en-US" sz="1800" dirty="0">
                <a:solidFill>
                  <a:schemeClr val="tx1"/>
                </a:solidFill>
              </a:rPr>
              <a:t>May </a:t>
            </a:r>
            <a:r>
              <a:rPr lang="en-US" sz="1800" dirty="0" smtClean="0">
                <a:solidFill>
                  <a:schemeClr val="tx1"/>
                </a:solidFill>
              </a:rPr>
              <a:t>2013, Tbilisi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smtClean="0">
                <a:solidFill>
                  <a:schemeClr val="tx1"/>
                </a:solidFill>
              </a:rPr>
              <a:t>Georgia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5929"/>
            <a:ext cx="1066800" cy="93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No automatic alt text available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6563"/>
            <a:ext cx="685800" cy="6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Documents and Settings\Marion\Desktop\GPPAC media training manual rus.bmp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5" t="10885" r="32687" b="17531"/>
          <a:stretch/>
        </p:blipFill>
        <p:spPr bwMode="auto">
          <a:xfrm>
            <a:off x="6457200" y="3920635"/>
            <a:ext cx="2554199" cy="213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2231" y="4822935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GPPAC 2007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151511" y="3612858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GPPAC 2009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8014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No automatic alt text availabl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54" y="216761"/>
            <a:ext cx="823946" cy="81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F:\Documents and Settings\Marion\Desktop\GPPAC ICCN HISTORY\RSG GPPAC ICCN 2011 Kyiev, Ukra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4826">
            <a:off x="459496" y="327432"/>
            <a:ext cx="2783801" cy="339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819400" y="82507"/>
            <a:ext cx="736851" cy="3346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914400" y="3429000"/>
            <a:ext cx="2641851" cy="542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146542" y="685800"/>
            <a:ext cx="767858" cy="32853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46542" y="82507"/>
            <a:ext cx="2672858" cy="603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 descr="F:\Documents and Settings\Marion\Desktop\GPPAC ICCN HISTORY\GPPAC ICCN 2011 workshop tbil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8526">
            <a:off x="3031578" y="125514"/>
            <a:ext cx="2330436" cy="215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2801815" y="1905000"/>
            <a:ext cx="22860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813538" y="-225447"/>
            <a:ext cx="533400" cy="21304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002823" y="343122"/>
            <a:ext cx="457200" cy="213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250223" y="-138887"/>
            <a:ext cx="2209800" cy="5302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F:\Documents and Settings\Marion\Desktop\GPPAC ICCN HISTORY\GPPAC ICCN 2011 workshop Istanbu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223" y="2438400"/>
            <a:ext cx="199691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3234511" y="2435470"/>
            <a:ext cx="1996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34511" y="2476500"/>
            <a:ext cx="0" cy="190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234511" y="4360985"/>
            <a:ext cx="1996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231423" y="2476500"/>
            <a:ext cx="0" cy="190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26237"/>
            <a:ext cx="910745" cy="93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E:\BUP_26-06-2013\Marion_Documents\My Pictures\ISG meeting\IMG_428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8" b="5489"/>
          <a:stretch/>
        </p:blipFill>
        <p:spPr bwMode="auto">
          <a:xfrm>
            <a:off x="247651" y="4252547"/>
            <a:ext cx="4261220" cy="199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14091" y="54102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International Steering Group Meeting </a:t>
            </a:r>
            <a:r>
              <a:rPr lang="en-US" dirty="0" smtClean="0"/>
              <a:t>Tbilisi, </a:t>
            </a:r>
            <a:r>
              <a:rPr lang="en-US" dirty="0"/>
              <a:t>G</a:t>
            </a:r>
            <a:r>
              <a:rPr lang="en-US" dirty="0" smtClean="0"/>
              <a:t>eorgia </a:t>
            </a:r>
            <a:r>
              <a:rPr lang="en-US" dirty="0"/>
              <a:t>(7-12 </a:t>
            </a:r>
            <a:r>
              <a:rPr lang="en-US" dirty="0" smtClean="0"/>
              <a:t>May, 2012);</a:t>
            </a:r>
            <a:endParaRPr lang="en-US" dirty="0"/>
          </a:p>
          <a:p>
            <a:endParaRPr lang="en-US" dirty="0"/>
          </a:p>
        </p:txBody>
      </p:sp>
      <p:pic>
        <p:nvPicPr>
          <p:cNvPr id="7171" name="Picture 3" descr="E:\BUP_26-06-2013\Marion_Documents\My Pictures\ISG meeting\IMG_435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6" t="15942" r="15114" b="11492"/>
          <a:stretch/>
        </p:blipFill>
        <p:spPr bwMode="auto">
          <a:xfrm rot="928272">
            <a:off x="5149147" y="1548350"/>
            <a:ext cx="3971131" cy="258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92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1323</TotalTime>
  <Words>904</Words>
  <Application>Microsoft Office PowerPoint</Application>
  <PresentationFormat>On-screen Show (4:3)</PresentationFormat>
  <Paragraphs>129</Paragraphs>
  <Slides>15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Executive</vt:lpstr>
      <vt:lpstr>Acrobat Document</vt:lpstr>
      <vt:lpstr>DEVELOPING PARTNERSHIP  TO INITIATE &amp;DEVELOP   CAUCASUS REGONAL PROCESSES  &amp; LINK IT TO A GLOBAL PROCESSES 4  CONFLICT PREVENTION AND PEACEBUILDING</vt:lpstr>
      <vt:lpstr>PowerPoint Presentation</vt:lpstr>
      <vt:lpstr> Networking landscape of CSO 2002-2003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2001-2017 ICCN – ECCP - GPPAC  South Caucasus  Activity Mapping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Zurab</dc:creator>
  <cp:lastModifiedBy>Nina T.K. ICCN</cp:lastModifiedBy>
  <cp:revision>81</cp:revision>
  <dcterms:created xsi:type="dcterms:W3CDTF">2017-10-06T12:17:44Z</dcterms:created>
  <dcterms:modified xsi:type="dcterms:W3CDTF">2018-03-23T14:15:00Z</dcterms:modified>
</cp:coreProperties>
</file>