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392"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E7FEA86-3F29-45D6-AA31-7989B9FA87DD}" type="datetimeFigureOut">
              <a:rPr lang="en-US" smtClean="0"/>
              <a:t>11/30/2018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667347-E765-4AB7-888E-3AED920AC8AD}" type="slidenum">
              <a:rPr lang="en-US" smtClean="0"/>
              <a:t>‹#›</a:t>
            </a:fld>
            <a:endParaRPr lang="en-US"/>
          </a:p>
        </p:txBody>
      </p:sp>
    </p:spTree>
    <p:extLst>
      <p:ext uri="{BB962C8B-B14F-4D97-AF65-F5344CB8AC3E}">
        <p14:creationId xmlns:p14="http://schemas.microsoft.com/office/powerpoint/2010/main" val="42925892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8607FDC-B67E-4634-B3F3-2C00BB3A048A}" type="datetime1">
              <a:rPr lang="en-US" smtClean="0"/>
              <a:t>11/30/2018</a:t>
            </a:fld>
            <a:endParaRPr lang="en-US"/>
          </a:p>
        </p:txBody>
      </p:sp>
      <p:sp>
        <p:nvSpPr>
          <p:cNvPr id="5" name="Footer Placeholder 4"/>
          <p:cNvSpPr>
            <a:spLocks noGrp="1"/>
          </p:cNvSpPr>
          <p:nvPr>
            <p:ph type="ftr" sz="quarter" idx="11"/>
          </p:nvPr>
        </p:nvSpPr>
        <p:spPr/>
        <p:txBody>
          <a:bodyPr/>
          <a:lstStyle/>
          <a:p>
            <a:r>
              <a:rPr lang="en-US" smtClean="0"/>
              <a:t>International Center on Conflict and Negotiation (ICCN) 2014</a:t>
            </a:r>
            <a:endParaRPr lang="en-US"/>
          </a:p>
        </p:txBody>
      </p:sp>
      <p:sp>
        <p:nvSpPr>
          <p:cNvPr id="6" name="Slide Number Placeholder 5"/>
          <p:cNvSpPr>
            <a:spLocks noGrp="1"/>
          </p:cNvSpPr>
          <p:nvPr>
            <p:ph type="sldNum" sz="quarter" idx="12"/>
          </p:nvPr>
        </p:nvSpPr>
        <p:spPr/>
        <p:txBody>
          <a:bodyPr/>
          <a:lstStyle/>
          <a:p>
            <a:fld id="{29C590EA-F93C-4C8F-B050-4550FEE24EC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587264-81AF-4408-BB72-26A47D525AF7}" type="datetime1">
              <a:rPr lang="en-US" smtClean="0"/>
              <a:t>11/30/2018</a:t>
            </a:fld>
            <a:endParaRPr lang="en-US"/>
          </a:p>
        </p:txBody>
      </p:sp>
      <p:sp>
        <p:nvSpPr>
          <p:cNvPr id="5" name="Footer Placeholder 4"/>
          <p:cNvSpPr>
            <a:spLocks noGrp="1"/>
          </p:cNvSpPr>
          <p:nvPr>
            <p:ph type="ftr" sz="quarter" idx="11"/>
          </p:nvPr>
        </p:nvSpPr>
        <p:spPr/>
        <p:txBody>
          <a:bodyPr/>
          <a:lstStyle/>
          <a:p>
            <a:r>
              <a:rPr lang="en-US" smtClean="0"/>
              <a:t>International Center on Conflict and Negotiation (ICCN) 2014</a:t>
            </a:r>
            <a:endParaRPr lang="en-US"/>
          </a:p>
        </p:txBody>
      </p:sp>
      <p:sp>
        <p:nvSpPr>
          <p:cNvPr id="6" name="Slide Number Placeholder 5"/>
          <p:cNvSpPr>
            <a:spLocks noGrp="1"/>
          </p:cNvSpPr>
          <p:nvPr>
            <p:ph type="sldNum" sz="quarter" idx="12"/>
          </p:nvPr>
        </p:nvSpPr>
        <p:spPr/>
        <p:txBody>
          <a:bodyPr/>
          <a:lstStyle/>
          <a:p>
            <a:fld id="{29C590EA-F93C-4C8F-B050-4550FEE24EC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8CE66B-E252-4F90-B2A0-81654DADA692}" type="datetime1">
              <a:rPr lang="en-US" smtClean="0"/>
              <a:t>11/30/2018</a:t>
            </a:fld>
            <a:endParaRPr lang="en-US"/>
          </a:p>
        </p:txBody>
      </p:sp>
      <p:sp>
        <p:nvSpPr>
          <p:cNvPr id="5" name="Footer Placeholder 4"/>
          <p:cNvSpPr>
            <a:spLocks noGrp="1"/>
          </p:cNvSpPr>
          <p:nvPr>
            <p:ph type="ftr" sz="quarter" idx="11"/>
          </p:nvPr>
        </p:nvSpPr>
        <p:spPr/>
        <p:txBody>
          <a:bodyPr/>
          <a:lstStyle/>
          <a:p>
            <a:r>
              <a:rPr lang="en-US" smtClean="0"/>
              <a:t>International Center on Conflict and Negotiation (ICCN) 2014</a:t>
            </a:r>
            <a:endParaRPr lang="en-US"/>
          </a:p>
        </p:txBody>
      </p:sp>
      <p:sp>
        <p:nvSpPr>
          <p:cNvPr id="6" name="Slide Number Placeholder 5"/>
          <p:cNvSpPr>
            <a:spLocks noGrp="1"/>
          </p:cNvSpPr>
          <p:nvPr>
            <p:ph type="sldNum" sz="quarter" idx="12"/>
          </p:nvPr>
        </p:nvSpPr>
        <p:spPr/>
        <p:txBody>
          <a:bodyPr/>
          <a:lstStyle/>
          <a:p>
            <a:fld id="{29C590EA-F93C-4C8F-B050-4550FEE24EC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C3BA0B-21FC-43D1-AD1C-67D9D1CE0096}" type="datetime1">
              <a:rPr lang="en-US" smtClean="0"/>
              <a:t>11/30/2018</a:t>
            </a:fld>
            <a:endParaRPr lang="en-US"/>
          </a:p>
        </p:txBody>
      </p:sp>
      <p:sp>
        <p:nvSpPr>
          <p:cNvPr id="5" name="Footer Placeholder 4"/>
          <p:cNvSpPr>
            <a:spLocks noGrp="1"/>
          </p:cNvSpPr>
          <p:nvPr>
            <p:ph type="ftr" sz="quarter" idx="11"/>
          </p:nvPr>
        </p:nvSpPr>
        <p:spPr/>
        <p:txBody>
          <a:bodyPr/>
          <a:lstStyle/>
          <a:p>
            <a:r>
              <a:rPr lang="en-US" smtClean="0"/>
              <a:t>International Center on Conflict and Negotiation (ICCN) 2014</a:t>
            </a:r>
            <a:endParaRPr lang="en-US"/>
          </a:p>
        </p:txBody>
      </p:sp>
      <p:sp>
        <p:nvSpPr>
          <p:cNvPr id="6" name="Slide Number Placeholder 5"/>
          <p:cNvSpPr>
            <a:spLocks noGrp="1"/>
          </p:cNvSpPr>
          <p:nvPr>
            <p:ph type="sldNum" sz="quarter" idx="12"/>
          </p:nvPr>
        </p:nvSpPr>
        <p:spPr/>
        <p:txBody>
          <a:bodyPr/>
          <a:lstStyle/>
          <a:p>
            <a:fld id="{29C590EA-F93C-4C8F-B050-4550FEE24EC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C12FE08-28BC-43BA-B69D-A830BB2528A6}" type="datetime1">
              <a:rPr lang="en-US" smtClean="0"/>
              <a:t>11/30/2018</a:t>
            </a:fld>
            <a:endParaRPr lang="en-US"/>
          </a:p>
        </p:txBody>
      </p:sp>
      <p:sp>
        <p:nvSpPr>
          <p:cNvPr id="5" name="Footer Placeholder 4"/>
          <p:cNvSpPr>
            <a:spLocks noGrp="1"/>
          </p:cNvSpPr>
          <p:nvPr>
            <p:ph type="ftr" sz="quarter" idx="11"/>
          </p:nvPr>
        </p:nvSpPr>
        <p:spPr/>
        <p:txBody>
          <a:bodyPr/>
          <a:lstStyle/>
          <a:p>
            <a:r>
              <a:rPr lang="en-US" smtClean="0"/>
              <a:t>International Center on Conflict and Negotiation (ICCN) 2014</a:t>
            </a:r>
            <a:endParaRPr lang="en-US"/>
          </a:p>
        </p:txBody>
      </p:sp>
      <p:sp>
        <p:nvSpPr>
          <p:cNvPr id="6" name="Slide Number Placeholder 5"/>
          <p:cNvSpPr>
            <a:spLocks noGrp="1"/>
          </p:cNvSpPr>
          <p:nvPr>
            <p:ph type="sldNum" sz="quarter" idx="12"/>
          </p:nvPr>
        </p:nvSpPr>
        <p:spPr/>
        <p:txBody>
          <a:bodyPr/>
          <a:lstStyle/>
          <a:p>
            <a:fld id="{29C590EA-F93C-4C8F-B050-4550FEE24EC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F017C12-8D5A-48A3-BC0A-043CE561B796}" type="datetime1">
              <a:rPr lang="en-US" smtClean="0"/>
              <a:t>11/30/2018</a:t>
            </a:fld>
            <a:endParaRPr lang="en-US"/>
          </a:p>
        </p:txBody>
      </p:sp>
      <p:sp>
        <p:nvSpPr>
          <p:cNvPr id="6" name="Footer Placeholder 5"/>
          <p:cNvSpPr>
            <a:spLocks noGrp="1"/>
          </p:cNvSpPr>
          <p:nvPr>
            <p:ph type="ftr" sz="quarter" idx="11"/>
          </p:nvPr>
        </p:nvSpPr>
        <p:spPr/>
        <p:txBody>
          <a:bodyPr/>
          <a:lstStyle/>
          <a:p>
            <a:r>
              <a:rPr lang="en-US" smtClean="0"/>
              <a:t>International Center on Conflict and Negotiation (ICCN) 2014</a:t>
            </a:r>
            <a:endParaRPr lang="en-US"/>
          </a:p>
        </p:txBody>
      </p:sp>
      <p:sp>
        <p:nvSpPr>
          <p:cNvPr id="7" name="Slide Number Placeholder 6"/>
          <p:cNvSpPr>
            <a:spLocks noGrp="1"/>
          </p:cNvSpPr>
          <p:nvPr>
            <p:ph type="sldNum" sz="quarter" idx="12"/>
          </p:nvPr>
        </p:nvSpPr>
        <p:spPr/>
        <p:txBody>
          <a:bodyPr/>
          <a:lstStyle/>
          <a:p>
            <a:fld id="{29C590EA-F93C-4C8F-B050-4550FEE24EC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72E40E9-CA78-47F0-928C-211B7D313CF6}" type="datetime1">
              <a:rPr lang="en-US" smtClean="0"/>
              <a:t>11/30/2018</a:t>
            </a:fld>
            <a:endParaRPr lang="en-US"/>
          </a:p>
        </p:txBody>
      </p:sp>
      <p:sp>
        <p:nvSpPr>
          <p:cNvPr id="8" name="Footer Placeholder 7"/>
          <p:cNvSpPr>
            <a:spLocks noGrp="1"/>
          </p:cNvSpPr>
          <p:nvPr>
            <p:ph type="ftr" sz="quarter" idx="11"/>
          </p:nvPr>
        </p:nvSpPr>
        <p:spPr/>
        <p:txBody>
          <a:bodyPr/>
          <a:lstStyle/>
          <a:p>
            <a:r>
              <a:rPr lang="en-US" smtClean="0"/>
              <a:t>International Center on Conflict and Negotiation (ICCN) 2014</a:t>
            </a:r>
            <a:endParaRPr lang="en-US"/>
          </a:p>
        </p:txBody>
      </p:sp>
      <p:sp>
        <p:nvSpPr>
          <p:cNvPr id="9" name="Slide Number Placeholder 8"/>
          <p:cNvSpPr>
            <a:spLocks noGrp="1"/>
          </p:cNvSpPr>
          <p:nvPr>
            <p:ph type="sldNum" sz="quarter" idx="12"/>
          </p:nvPr>
        </p:nvSpPr>
        <p:spPr/>
        <p:txBody>
          <a:bodyPr/>
          <a:lstStyle/>
          <a:p>
            <a:fld id="{29C590EA-F93C-4C8F-B050-4550FEE24EC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63705A5-67C1-4D65-9460-B2BF5F04C682}" type="datetime1">
              <a:rPr lang="en-US" smtClean="0"/>
              <a:t>11/30/2018</a:t>
            </a:fld>
            <a:endParaRPr lang="en-US"/>
          </a:p>
        </p:txBody>
      </p:sp>
      <p:sp>
        <p:nvSpPr>
          <p:cNvPr id="4" name="Footer Placeholder 3"/>
          <p:cNvSpPr>
            <a:spLocks noGrp="1"/>
          </p:cNvSpPr>
          <p:nvPr>
            <p:ph type="ftr" sz="quarter" idx="11"/>
          </p:nvPr>
        </p:nvSpPr>
        <p:spPr/>
        <p:txBody>
          <a:bodyPr/>
          <a:lstStyle/>
          <a:p>
            <a:r>
              <a:rPr lang="en-US" smtClean="0"/>
              <a:t>International Center on Conflict and Negotiation (ICCN) 2014</a:t>
            </a:r>
            <a:endParaRPr lang="en-US"/>
          </a:p>
        </p:txBody>
      </p:sp>
      <p:sp>
        <p:nvSpPr>
          <p:cNvPr id="5" name="Slide Number Placeholder 4"/>
          <p:cNvSpPr>
            <a:spLocks noGrp="1"/>
          </p:cNvSpPr>
          <p:nvPr>
            <p:ph type="sldNum" sz="quarter" idx="12"/>
          </p:nvPr>
        </p:nvSpPr>
        <p:spPr/>
        <p:txBody>
          <a:bodyPr/>
          <a:lstStyle/>
          <a:p>
            <a:fld id="{29C590EA-F93C-4C8F-B050-4550FEE24EC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5C2C33-7F20-4478-8C8F-AF6F50CFC76B}" type="datetime1">
              <a:rPr lang="en-US" smtClean="0"/>
              <a:t>11/30/2018</a:t>
            </a:fld>
            <a:endParaRPr lang="en-US"/>
          </a:p>
        </p:txBody>
      </p:sp>
      <p:sp>
        <p:nvSpPr>
          <p:cNvPr id="3" name="Footer Placeholder 2"/>
          <p:cNvSpPr>
            <a:spLocks noGrp="1"/>
          </p:cNvSpPr>
          <p:nvPr>
            <p:ph type="ftr" sz="quarter" idx="11"/>
          </p:nvPr>
        </p:nvSpPr>
        <p:spPr/>
        <p:txBody>
          <a:bodyPr/>
          <a:lstStyle/>
          <a:p>
            <a:r>
              <a:rPr lang="en-US" smtClean="0"/>
              <a:t>International Center on Conflict and Negotiation (ICCN) 2014</a:t>
            </a:r>
            <a:endParaRPr lang="en-US"/>
          </a:p>
        </p:txBody>
      </p:sp>
      <p:sp>
        <p:nvSpPr>
          <p:cNvPr id="4" name="Slide Number Placeholder 3"/>
          <p:cNvSpPr>
            <a:spLocks noGrp="1"/>
          </p:cNvSpPr>
          <p:nvPr>
            <p:ph type="sldNum" sz="quarter" idx="12"/>
          </p:nvPr>
        </p:nvSpPr>
        <p:spPr/>
        <p:txBody>
          <a:bodyPr/>
          <a:lstStyle/>
          <a:p>
            <a:fld id="{29C590EA-F93C-4C8F-B050-4550FEE24EC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DB21DA-1212-4FB1-B970-007E026C0FB5}" type="datetime1">
              <a:rPr lang="en-US" smtClean="0"/>
              <a:t>11/30/2018</a:t>
            </a:fld>
            <a:endParaRPr lang="en-US"/>
          </a:p>
        </p:txBody>
      </p:sp>
      <p:sp>
        <p:nvSpPr>
          <p:cNvPr id="6" name="Footer Placeholder 5"/>
          <p:cNvSpPr>
            <a:spLocks noGrp="1"/>
          </p:cNvSpPr>
          <p:nvPr>
            <p:ph type="ftr" sz="quarter" idx="11"/>
          </p:nvPr>
        </p:nvSpPr>
        <p:spPr/>
        <p:txBody>
          <a:bodyPr/>
          <a:lstStyle/>
          <a:p>
            <a:r>
              <a:rPr lang="en-US" smtClean="0"/>
              <a:t>International Center on Conflict and Negotiation (ICCN) 2014</a:t>
            </a:r>
            <a:endParaRPr lang="en-US"/>
          </a:p>
        </p:txBody>
      </p:sp>
      <p:sp>
        <p:nvSpPr>
          <p:cNvPr id="7" name="Slide Number Placeholder 6"/>
          <p:cNvSpPr>
            <a:spLocks noGrp="1"/>
          </p:cNvSpPr>
          <p:nvPr>
            <p:ph type="sldNum" sz="quarter" idx="12"/>
          </p:nvPr>
        </p:nvSpPr>
        <p:spPr/>
        <p:txBody>
          <a:bodyPr/>
          <a:lstStyle/>
          <a:p>
            <a:fld id="{29C590EA-F93C-4C8F-B050-4550FEE24EC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69E8CB-7D27-4D07-89F5-38D936A6B684}" type="datetime1">
              <a:rPr lang="en-US" smtClean="0"/>
              <a:t>11/30/2018</a:t>
            </a:fld>
            <a:endParaRPr lang="en-US"/>
          </a:p>
        </p:txBody>
      </p:sp>
      <p:sp>
        <p:nvSpPr>
          <p:cNvPr id="6" name="Footer Placeholder 5"/>
          <p:cNvSpPr>
            <a:spLocks noGrp="1"/>
          </p:cNvSpPr>
          <p:nvPr>
            <p:ph type="ftr" sz="quarter" idx="11"/>
          </p:nvPr>
        </p:nvSpPr>
        <p:spPr/>
        <p:txBody>
          <a:bodyPr/>
          <a:lstStyle/>
          <a:p>
            <a:r>
              <a:rPr lang="en-US" smtClean="0"/>
              <a:t>International Center on Conflict and Negotiation (ICCN) 2014</a:t>
            </a:r>
            <a:endParaRPr lang="en-US"/>
          </a:p>
        </p:txBody>
      </p:sp>
      <p:sp>
        <p:nvSpPr>
          <p:cNvPr id="7" name="Slide Number Placeholder 6"/>
          <p:cNvSpPr>
            <a:spLocks noGrp="1"/>
          </p:cNvSpPr>
          <p:nvPr>
            <p:ph type="sldNum" sz="quarter" idx="12"/>
          </p:nvPr>
        </p:nvSpPr>
        <p:spPr/>
        <p:txBody>
          <a:bodyPr/>
          <a:lstStyle/>
          <a:p>
            <a:fld id="{29C590EA-F93C-4C8F-B050-4550FEE24EC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375770-EB24-4520-8EE7-B2913DCBEE81}" type="datetime1">
              <a:rPr lang="en-US" smtClean="0"/>
              <a:t>11/30/2018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International Center on Conflict and Negotiation (ICCN) 2014</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C590EA-F93C-4C8F-B050-4550FEE24EC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fundsforngos.org/concept-note/how-to-write-a-concept-not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Training seminar on</a:t>
            </a:r>
            <a:r>
              <a:rPr lang="en-US" dirty="0"/>
              <a:t/>
            </a:r>
            <a:br>
              <a:rPr lang="en-US" dirty="0"/>
            </a:br>
            <a:r>
              <a:rPr lang="en-US" sz="3600" b="1" dirty="0"/>
              <a:t>Strengthening technical and </a:t>
            </a:r>
            <a:r>
              <a:rPr lang="en-US" sz="3600" b="1" dirty="0" err="1"/>
              <a:t>organisational</a:t>
            </a:r>
            <a:r>
              <a:rPr lang="en-US" sz="3600" b="1" dirty="0"/>
              <a:t> aspects of civil society </a:t>
            </a:r>
            <a:r>
              <a:rPr lang="en-US" sz="3600" b="1" dirty="0" err="1"/>
              <a:t>organisations</a:t>
            </a:r>
            <a:r>
              <a:rPr lang="en-US" sz="3600" dirty="0"/>
              <a:t/>
            </a:r>
            <a:br>
              <a:rPr lang="en-US" sz="3600" dirty="0"/>
            </a:br>
            <a:r>
              <a:rPr lang="pt-BR" sz="3600" b="1" dirty="0"/>
              <a:t>Lopota, Georgia</a:t>
            </a:r>
            <a:r>
              <a:rPr lang="en-US" sz="3600" dirty="0"/>
              <a:t/>
            </a:r>
            <a:br>
              <a:rPr lang="en-US" sz="3600" dirty="0"/>
            </a:br>
            <a:r>
              <a:rPr lang="pt-BR" sz="3600" b="1" dirty="0"/>
              <a:t>15-18 July, 2014</a:t>
            </a:r>
            <a:r>
              <a:rPr lang="en-US" sz="3600" dirty="0"/>
              <a:t/>
            </a:r>
            <a:br>
              <a:rPr lang="en-US" sz="3600" dirty="0"/>
            </a:br>
            <a:r>
              <a:rPr lang="pt-BR" sz="3600" b="1" dirty="0"/>
              <a:t>Experts: Nana Berekashvili, Shorena Lortkipanidze</a:t>
            </a:r>
            <a:r>
              <a:rPr lang="en-US" dirty="0"/>
              <a:t/>
            </a:r>
            <a:br>
              <a:rPr lang="en-US" dirty="0"/>
            </a:br>
            <a:r>
              <a:rPr lang="en-US" b="1" dirty="0"/>
              <a:t> </a:t>
            </a:r>
            <a:r>
              <a:rPr lang="en-US" dirty="0"/>
              <a:t/>
            </a:r>
            <a:br>
              <a:rPr lang="en-US" dirty="0"/>
            </a:br>
            <a:r>
              <a:rPr lang="en-US" dirty="0"/>
              <a:t/>
            </a:r>
            <a:br>
              <a:rPr lang="en-US" dirty="0"/>
            </a:br>
            <a:endParaRPr lang="en-US" dirty="0"/>
          </a:p>
        </p:txBody>
      </p:sp>
      <p:sp>
        <p:nvSpPr>
          <p:cNvPr id="3" name="Subtitle 2"/>
          <p:cNvSpPr>
            <a:spLocks noGrp="1"/>
          </p:cNvSpPr>
          <p:nvPr>
            <p:ph type="subTitle" idx="1"/>
          </p:nvPr>
        </p:nvSpPr>
        <p:spPr>
          <a:xfrm>
            <a:off x="1447800" y="3962400"/>
            <a:ext cx="6400800" cy="1752600"/>
          </a:xfrm>
        </p:spPr>
        <p:txBody>
          <a:bodyPr>
            <a:normAutofit fontScale="92500"/>
          </a:bodyPr>
          <a:lstStyle/>
          <a:p>
            <a:r>
              <a:rPr lang="en-US" b="1" dirty="0" err="1" smtClean="0">
                <a:latin typeface="AcadMtavr" pitchFamily="2" charset="0"/>
              </a:rPr>
              <a:t>strategiuli</a:t>
            </a:r>
            <a:r>
              <a:rPr lang="en-US" b="1" dirty="0" smtClean="0">
                <a:latin typeface="AcadMtavr" pitchFamily="2" charset="0"/>
              </a:rPr>
              <a:t> </a:t>
            </a:r>
            <a:r>
              <a:rPr lang="en-US" b="1" dirty="0" err="1" smtClean="0">
                <a:latin typeface="AcadMtavr" pitchFamily="2" charset="0"/>
              </a:rPr>
              <a:t>dagegmva</a:t>
            </a:r>
            <a:r>
              <a:rPr lang="en-US" b="1" dirty="0" smtClean="0">
                <a:latin typeface="AcadMtavr" pitchFamily="2" charset="0"/>
              </a:rPr>
              <a:t> </a:t>
            </a:r>
            <a:r>
              <a:rPr lang="en-US" b="1" dirty="0" err="1" smtClean="0">
                <a:latin typeface="AcadMtavr" pitchFamily="2" charset="0"/>
              </a:rPr>
              <a:t>da</a:t>
            </a:r>
            <a:r>
              <a:rPr lang="en-US" b="1" dirty="0" smtClean="0">
                <a:latin typeface="AcadMtavr" pitchFamily="2" charset="0"/>
              </a:rPr>
              <a:t> </a:t>
            </a:r>
            <a:r>
              <a:rPr lang="en-US" b="1" dirty="0" err="1" smtClean="0">
                <a:latin typeface="AcadMtavr" pitchFamily="2" charset="0"/>
              </a:rPr>
              <a:t>proeqtis</a:t>
            </a:r>
            <a:r>
              <a:rPr lang="en-US" b="1" dirty="0" smtClean="0">
                <a:latin typeface="AcadMtavr" pitchFamily="2" charset="0"/>
              </a:rPr>
              <a:t> </a:t>
            </a:r>
            <a:r>
              <a:rPr lang="en-US" b="1" dirty="0" err="1" smtClean="0">
                <a:latin typeface="AcadMtavr" pitchFamily="2" charset="0"/>
              </a:rPr>
              <a:t>wera</a:t>
            </a:r>
            <a:r>
              <a:rPr lang="en-US" dirty="0" smtClean="0"/>
              <a:t/>
            </a:r>
            <a:br>
              <a:rPr lang="en-US" dirty="0" smtClean="0"/>
            </a:br>
            <a:r>
              <a:rPr lang="ka-GE" b="1" dirty="0" smtClean="0"/>
              <a:t>(დამხმარე მასალა ტრენინგისთვის)</a:t>
            </a:r>
            <a:endParaRPr lang="en-US" dirty="0"/>
          </a:p>
        </p:txBody>
      </p:sp>
      <p:pic>
        <p:nvPicPr>
          <p:cNvPr id="1026" name="Picture 2" descr="C:\Users\Nino\Desktop\ICCN_logo (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36415" y="5867400"/>
            <a:ext cx="774706" cy="82369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C:\Users\Nino\Desktop\ICCN_logo (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685800" cy="729163"/>
          </a:xfrm>
          <a:prstGeom prst="rect">
            <a:avLst/>
          </a:prstGeom>
          <a:noFill/>
          <a:extLst>
            <a:ext uri="{909E8E84-426E-40DD-AFC4-6F175D3DCCD1}">
              <a14:hiddenFill xmlns:a14="http://schemas.microsoft.com/office/drawing/2010/main">
                <a:solidFill>
                  <a:srgbClr val="FFFFFF"/>
                </a:solidFill>
              </a14:hiddenFill>
            </a:ext>
          </a:extLst>
        </p:spPr>
      </p:pic>
      <p:sp>
        <p:nvSpPr>
          <p:cNvPr id="4" name="Footer Placeholder 3"/>
          <p:cNvSpPr>
            <a:spLocks noGrp="1"/>
          </p:cNvSpPr>
          <p:nvPr>
            <p:ph type="ftr" sz="quarter" idx="11"/>
          </p:nvPr>
        </p:nvSpPr>
        <p:spPr/>
        <p:txBody>
          <a:bodyPr/>
          <a:lstStyle/>
          <a:p>
            <a:r>
              <a:rPr lang="en-US" dirty="0" smtClean="0"/>
              <a:t>International Center on Conflict and Negotiation (ICCN) 2014</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ka-GE" b="1" dirty="0" smtClean="0"/>
              <a:t>პროექტის ამოცანები </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ka-GE" dirty="0"/>
              <a:t>პირდაპირ უნდა </a:t>
            </a:r>
            <a:r>
              <a:rPr lang="ka-GE" dirty="0" smtClean="0"/>
              <a:t>ეხმიანებოდეს პრობლემებს</a:t>
            </a:r>
          </a:p>
          <a:p>
            <a:r>
              <a:rPr lang="ka-GE" dirty="0" smtClean="0"/>
              <a:t>უნდა იყვნენ:</a:t>
            </a:r>
            <a:endParaRPr lang="ka-GE" dirty="0"/>
          </a:p>
          <a:p>
            <a:r>
              <a:rPr lang="ka-GE" dirty="0" smtClean="0"/>
              <a:t>სპეციფიკური</a:t>
            </a:r>
            <a:r>
              <a:rPr lang="ka-GE" dirty="0"/>
              <a:t>, გაზომვადი, მიღწევადი, რელევანტური, დროში შემოსაზღვრული</a:t>
            </a:r>
            <a:endParaRPr lang="en-US" dirty="0"/>
          </a:p>
          <a:p>
            <a:r>
              <a:rPr lang="en-US" b="1" dirty="0"/>
              <a:t>SMART: Specific, Measurable, Achievable, Relevant and Time-bound.</a:t>
            </a:r>
            <a:endParaRPr lang="en-US" dirty="0"/>
          </a:p>
          <a:p>
            <a:endParaRPr lang="en-US" dirty="0"/>
          </a:p>
        </p:txBody>
      </p:sp>
      <p:sp>
        <p:nvSpPr>
          <p:cNvPr id="4" name="Footer Placeholder 3"/>
          <p:cNvSpPr>
            <a:spLocks noGrp="1"/>
          </p:cNvSpPr>
          <p:nvPr>
            <p:ph type="ftr" sz="quarter" idx="11"/>
          </p:nvPr>
        </p:nvSpPr>
        <p:spPr/>
        <p:txBody>
          <a:bodyPr/>
          <a:lstStyle/>
          <a:p>
            <a:r>
              <a:rPr lang="en-US" smtClean="0"/>
              <a:t>International Center on Conflict and Negotiation (ICCN) 2014</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fontScale="90000"/>
          </a:bodyPr>
          <a:lstStyle/>
          <a:p>
            <a:r>
              <a:rPr lang="ka-GE" dirty="0" smtClean="0"/>
              <a:t>რჩევები ამოცანების ჩამოყალიბებისთვის</a:t>
            </a:r>
            <a:endParaRPr lang="en-US" dirty="0"/>
          </a:p>
        </p:txBody>
      </p:sp>
      <p:sp>
        <p:nvSpPr>
          <p:cNvPr id="3" name="Content Placeholder 2"/>
          <p:cNvSpPr>
            <a:spLocks noGrp="1"/>
          </p:cNvSpPr>
          <p:nvPr>
            <p:ph idx="1"/>
          </p:nvPr>
        </p:nvSpPr>
        <p:spPr>
          <a:xfrm>
            <a:off x="457200" y="1371600"/>
            <a:ext cx="8229600" cy="4953000"/>
          </a:xfrm>
        </p:spPr>
        <p:txBody>
          <a:bodyPr>
            <a:normAutofit fontScale="70000" lnSpcReduction="20000"/>
          </a:bodyPr>
          <a:lstStyle/>
          <a:p>
            <a:pPr>
              <a:buNone/>
            </a:pPr>
            <a:endParaRPr lang="en-US" dirty="0"/>
          </a:p>
          <a:p>
            <a:pPr lvl="0"/>
            <a:r>
              <a:rPr lang="ka-GE" dirty="0"/>
              <a:t>იფიქრეთ, რას ნიშნავს წარმატები თქვენი პროექტისთვის და როგორ აპირებთ მის ჩვენებას;</a:t>
            </a:r>
            <a:endParaRPr lang="en-US" dirty="0"/>
          </a:p>
          <a:p>
            <a:pPr lvl="0"/>
            <a:r>
              <a:rPr lang="ka-GE" dirty="0"/>
              <a:t>იფიქრეთ შედეგებზე რომელსაც ელით;</a:t>
            </a:r>
            <a:endParaRPr lang="en-US" dirty="0"/>
          </a:p>
          <a:p>
            <a:pPr lvl="0"/>
            <a:r>
              <a:rPr lang="ka-GE" dirty="0"/>
              <a:t>აღწერეთ მიზნობრივი მოსახლეობა და ცვლილებები ამ მოსახლეობაში;</a:t>
            </a:r>
            <a:endParaRPr lang="en-US" dirty="0"/>
          </a:p>
          <a:p>
            <a:pPr lvl="0"/>
            <a:r>
              <a:rPr lang="ka-GE" dirty="0"/>
              <a:t>აუცილებლად დააფიქსირე ადგილი და დრო ყოველი თქვენი ამოცანისთვის;</a:t>
            </a:r>
            <a:endParaRPr lang="en-US" dirty="0"/>
          </a:p>
          <a:p>
            <a:pPr lvl="0"/>
            <a:r>
              <a:rPr lang="ka-GE" dirty="0"/>
              <a:t>ასახეთ სასურველი ცვლილებები პირობების, ქცევის ტერმინებში;</a:t>
            </a:r>
            <a:endParaRPr lang="en-US" dirty="0"/>
          </a:p>
          <a:p>
            <a:pPr lvl="0"/>
            <a:r>
              <a:rPr lang="ka-GE" dirty="0"/>
              <a:t>ყველა ამოცანას უნდა ჰქონდეს თავსი ინდიკატორი, რომელიც უჩვენებს რა, როდის, და როგორ შეიცვლება (პირობების, ქცვეა, პრაქტიკა);</a:t>
            </a:r>
            <a:endParaRPr lang="en-US" dirty="0"/>
          </a:p>
          <a:p>
            <a:pPr lvl="0"/>
            <a:r>
              <a:rPr lang="ka-GE" dirty="0"/>
              <a:t>ამოცანები რაღაცნაირად უნდა გადამოწმდეს პროექტის განხორციელების მსვლელობაში</a:t>
            </a:r>
            <a:endParaRPr lang="en-US" dirty="0"/>
          </a:p>
          <a:p>
            <a:endParaRPr lang="en-US" dirty="0"/>
          </a:p>
        </p:txBody>
      </p:sp>
      <p:sp>
        <p:nvSpPr>
          <p:cNvPr id="4" name="Footer Placeholder 3"/>
          <p:cNvSpPr>
            <a:spLocks noGrp="1"/>
          </p:cNvSpPr>
          <p:nvPr>
            <p:ph type="ftr" sz="quarter" idx="11"/>
          </p:nvPr>
        </p:nvSpPr>
        <p:spPr/>
        <p:txBody>
          <a:bodyPr/>
          <a:lstStyle/>
          <a:p>
            <a:r>
              <a:rPr lang="en-US" smtClean="0"/>
              <a:t>International Center on Conflict and Negotiation (ICCN) 2014</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dirty="0" smtClean="0"/>
              <a:t>პროექტის ამოცანები</a:t>
            </a:r>
            <a:endParaRPr lang="en-US" dirty="0"/>
          </a:p>
        </p:txBody>
      </p:sp>
      <p:sp>
        <p:nvSpPr>
          <p:cNvPr id="3" name="Content Placeholder 2"/>
          <p:cNvSpPr>
            <a:spLocks noGrp="1"/>
          </p:cNvSpPr>
          <p:nvPr>
            <p:ph idx="1"/>
          </p:nvPr>
        </p:nvSpPr>
        <p:spPr/>
        <p:txBody>
          <a:bodyPr/>
          <a:lstStyle/>
          <a:p>
            <a:r>
              <a:rPr lang="ka-GE" dirty="0"/>
              <a:t>რა სიტყვების გამოყენება შეიძლება : </a:t>
            </a:r>
            <a:endParaRPr lang="en-US" dirty="0"/>
          </a:p>
          <a:p>
            <a:r>
              <a:rPr lang="ka-GE" b="1" i="1" dirty="0"/>
              <a:t>გაზრდა, შემცირება, გაძლიერება, გაუმჯობესება, ხელისშეწყობა</a:t>
            </a:r>
            <a:endParaRPr lang="en-US" dirty="0"/>
          </a:p>
          <a:p>
            <a:r>
              <a:rPr lang="ka-GE" dirty="0"/>
              <a:t>რა სიტყვების გამოყენება არ არის მიზანშეწონილი:</a:t>
            </a:r>
            <a:endParaRPr lang="en-US" dirty="0"/>
          </a:p>
          <a:p>
            <a:r>
              <a:rPr lang="ka-GE" b="1" i="1" dirty="0"/>
              <a:t>გაწვრთნა, უზრუნველყოფა,შექმნა, დაფუძნება, წარმოება</a:t>
            </a:r>
            <a:endParaRPr lang="en-US" dirty="0"/>
          </a:p>
          <a:p>
            <a:endParaRPr lang="en-US" dirty="0"/>
          </a:p>
        </p:txBody>
      </p:sp>
      <p:sp>
        <p:nvSpPr>
          <p:cNvPr id="4" name="Footer Placeholder 3"/>
          <p:cNvSpPr>
            <a:spLocks noGrp="1"/>
          </p:cNvSpPr>
          <p:nvPr>
            <p:ph type="ftr" sz="quarter" idx="11"/>
          </p:nvPr>
        </p:nvSpPr>
        <p:spPr/>
        <p:txBody>
          <a:bodyPr/>
          <a:lstStyle/>
          <a:p>
            <a:r>
              <a:rPr lang="en-US" smtClean="0"/>
              <a:t>International Center on Conflict and Negotiation (ICCN) 2014</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ka-GE" b="1" dirty="0" smtClean="0"/>
              <a:t>სტრატეგია და აქტივობები</a:t>
            </a:r>
            <a:r>
              <a:rPr lang="en-US" dirty="0" smtClean="0"/>
              <a:t/>
            </a:r>
            <a:br>
              <a:rPr lang="en-US" dirty="0" smtClean="0"/>
            </a:br>
            <a:r>
              <a:rPr lang="ka-GE" b="1" dirty="0" smtClean="0"/>
              <a:t> </a:t>
            </a:r>
            <a:r>
              <a:rPr lang="en-US" dirty="0" smtClean="0"/>
              <a:t/>
            </a:r>
            <a:br>
              <a:rPr lang="en-US" dirty="0" smtClean="0"/>
            </a:br>
            <a:endParaRPr lang="en-US" dirty="0"/>
          </a:p>
        </p:txBody>
      </p:sp>
      <p:sp>
        <p:nvSpPr>
          <p:cNvPr id="3" name="Content Placeholder 2"/>
          <p:cNvSpPr>
            <a:spLocks noGrp="1"/>
          </p:cNvSpPr>
          <p:nvPr>
            <p:ph idx="1"/>
          </p:nvPr>
        </p:nvSpPr>
        <p:spPr>
          <a:xfrm>
            <a:off x="457200" y="1066800"/>
            <a:ext cx="8229600" cy="5410200"/>
          </a:xfrm>
        </p:spPr>
        <p:txBody>
          <a:bodyPr>
            <a:normAutofit fontScale="70000" lnSpcReduction="20000"/>
          </a:bodyPr>
          <a:lstStyle/>
          <a:p>
            <a:pPr>
              <a:buNone/>
            </a:pPr>
            <a:endParaRPr lang="en-US" dirty="0"/>
          </a:p>
          <a:p>
            <a:r>
              <a:rPr lang="ka-GE" dirty="0"/>
              <a:t>საპოექტო განაცხადში ხზი უნდა გაესვას, როგორ მიიღწევა ამოცანები. აქ უნდა შევეხოთ </a:t>
            </a:r>
            <a:r>
              <a:rPr lang="ka-GE" b="1" u="sng" dirty="0"/>
              <a:t>სტრატეგიას და აქტივობებს,</a:t>
            </a:r>
            <a:r>
              <a:rPr lang="ka-GE" dirty="0"/>
              <a:t> რომლებიც განხორციელდება პროექტში. დიდი განსხვავებაა სტრატეგიასა და აქტვობებს შორის, სტრატეგია ფართო კონცეფციაა, რომლის შიგნით მოთავდება აქტივობები. </a:t>
            </a:r>
            <a:endParaRPr lang="en-US" dirty="0"/>
          </a:p>
          <a:p>
            <a:r>
              <a:rPr lang="ka-GE" dirty="0"/>
              <a:t>სტრატეგია პროექტში შეიძლება მოიცავდეს შემდეგს:</a:t>
            </a:r>
            <a:endParaRPr lang="en-US" dirty="0"/>
          </a:p>
          <a:p>
            <a:pPr lvl="0"/>
            <a:r>
              <a:rPr lang="ka-GE" dirty="0"/>
              <a:t>შესაძლებლობების განვითარება</a:t>
            </a:r>
            <a:endParaRPr lang="en-US" dirty="0"/>
          </a:p>
          <a:p>
            <a:pPr lvl="0"/>
            <a:r>
              <a:rPr lang="ka-GE" dirty="0"/>
              <a:t>ცნობიერების ამაღლება</a:t>
            </a:r>
            <a:endParaRPr lang="en-US" dirty="0"/>
          </a:p>
          <a:p>
            <a:pPr lvl="0"/>
            <a:r>
              <a:rPr lang="ka-GE" dirty="0"/>
              <a:t>ორგანიზაციული განვითარება</a:t>
            </a:r>
            <a:endParaRPr lang="en-US" dirty="0"/>
          </a:p>
          <a:p>
            <a:pPr lvl="0"/>
            <a:r>
              <a:rPr lang="ka-GE" dirty="0"/>
              <a:t>კვლევა და განვითარება</a:t>
            </a:r>
            <a:endParaRPr lang="en-US" dirty="0"/>
          </a:p>
          <a:p>
            <a:pPr lvl="0"/>
            <a:r>
              <a:rPr lang="ka-GE" dirty="0"/>
              <a:t>ადვოკატირება</a:t>
            </a:r>
            <a:endParaRPr lang="en-US" dirty="0"/>
          </a:p>
          <a:p>
            <a:pPr lvl="0"/>
            <a:r>
              <a:rPr lang="ka-GE" dirty="0"/>
              <a:t>დაზარალებულთა დაცვა</a:t>
            </a:r>
            <a:endParaRPr lang="en-US" dirty="0"/>
          </a:p>
          <a:p>
            <a:pPr lvl="0"/>
            <a:r>
              <a:rPr lang="ka-GE" dirty="0"/>
              <a:t>მიკროფინანსირება და სოფ;ის თემების განვითარება</a:t>
            </a:r>
            <a:endParaRPr lang="en-US" dirty="0"/>
          </a:p>
          <a:p>
            <a:pPr lvl="0"/>
            <a:r>
              <a:rPr lang="ka-GE" dirty="0"/>
              <a:t>მონაწილეობითი ინფრასტრუქტურის განვითარება</a:t>
            </a:r>
            <a:endParaRPr lang="en-US" dirty="0"/>
          </a:p>
          <a:p>
            <a:pPr lvl="0"/>
            <a:r>
              <a:rPr lang="ka-GE" dirty="0"/>
              <a:t>და ა.შ</a:t>
            </a:r>
            <a:endParaRPr lang="en-US" dirty="0"/>
          </a:p>
          <a:p>
            <a:endParaRPr lang="en-US" dirty="0"/>
          </a:p>
        </p:txBody>
      </p:sp>
      <p:sp>
        <p:nvSpPr>
          <p:cNvPr id="4" name="Footer Placeholder 3"/>
          <p:cNvSpPr>
            <a:spLocks noGrp="1"/>
          </p:cNvSpPr>
          <p:nvPr>
            <p:ph type="ftr" sz="quarter" idx="11"/>
          </p:nvPr>
        </p:nvSpPr>
        <p:spPr/>
        <p:txBody>
          <a:bodyPr/>
          <a:lstStyle/>
          <a:p>
            <a:r>
              <a:rPr lang="en-US" smtClean="0"/>
              <a:t>International Center on Conflict and Negotiation (ICCN) 2014</a:t>
            </a: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dirty="0" smtClean="0"/>
              <a:t>პროექტის აქტივობები</a:t>
            </a:r>
            <a:endParaRPr lang="en-US" dirty="0"/>
          </a:p>
        </p:txBody>
      </p:sp>
      <p:sp>
        <p:nvSpPr>
          <p:cNvPr id="3" name="Content Placeholder 2"/>
          <p:cNvSpPr>
            <a:spLocks noGrp="1"/>
          </p:cNvSpPr>
          <p:nvPr>
            <p:ph idx="1"/>
          </p:nvPr>
        </p:nvSpPr>
        <p:spPr/>
        <p:txBody>
          <a:bodyPr>
            <a:normAutofit fontScale="85000" lnSpcReduction="20000"/>
          </a:bodyPr>
          <a:lstStyle/>
          <a:p>
            <a:r>
              <a:rPr lang="ka-GE" dirty="0"/>
              <a:t>აქტივობები შეიძლება მოიცავდეს:</a:t>
            </a:r>
            <a:endParaRPr lang="en-US" dirty="0"/>
          </a:p>
          <a:p>
            <a:pPr lvl="0"/>
            <a:r>
              <a:rPr lang="ka-GE" dirty="0"/>
              <a:t>ტრენინგების ჩატარება, ქუჩის აქცია;</a:t>
            </a:r>
            <a:endParaRPr lang="en-US" dirty="0"/>
          </a:p>
          <a:p>
            <a:pPr lvl="0"/>
            <a:r>
              <a:rPr lang="ka-GE" dirty="0"/>
              <a:t>თანამშრომელთა შერჩევა/ტრენინგი,</a:t>
            </a:r>
            <a:endParaRPr lang="en-US" dirty="0"/>
          </a:p>
          <a:p>
            <a:pPr lvl="0"/>
            <a:r>
              <a:rPr lang="ka-GE" dirty="0"/>
              <a:t>ბეისლაინი, </a:t>
            </a:r>
            <a:r>
              <a:rPr lang="en-US" dirty="0"/>
              <a:t>PRA, FGD</a:t>
            </a:r>
          </a:p>
          <a:p>
            <a:pPr lvl="0"/>
            <a:r>
              <a:rPr lang="ka-GE" dirty="0"/>
              <a:t>კონფერენციის ჩატარება, სტატიების წერა, შეხვედრების ორგანიზება</a:t>
            </a:r>
            <a:endParaRPr lang="en-US" dirty="0"/>
          </a:p>
          <a:p>
            <a:pPr lvl="0"/>
            <a:r>
              <a:rPr lang="ka-GE" dirty="0"/>
              <a:t>თავშესაფრების ორგანიზება, კონსულტირება, იურიდიული დახმარება</a:t>
            </a:r>
            <a:endParaRPr lang="en-US" dirty="0"/>
          </a:p>
          <a:p>
            <a:pPr lvl="0"/>
            <a:r>
              <a:rPr lang="ka-GE" dirty="0"/>
              <a:t>კოოპერატივების ჩამოყალიბება</a:t>
            </a:r>
            <a:endParaRPr lang="en-US" dirty="0"/>
          </a:p>
          <a:p>
            <a:pPr lvl="0"/>
            <a:r>
              <a:rPr lang="ka-GE" dirty="0"/>
              <a:t>სარწყავი ავზების აგება, სადემონსტრაციო ნაკვეთების შექმნა და ა.შ.</a:t>
            </a:r>
            <a:endParaRPr lang="en-US" dirty="0"/>
          </a:p>
          <a:p>
            <a:endParaRPr lang="en-US" dirty="0"/>
          </a:p>
        </p:txBody>
      </p:sp>
      <p:sp>
        <p:nvSpPr>
          <p:cNvPr id="4" name="Footer Placeholder 3"/>
          <p:cNvSpPr>
            <a:spLocks noGrp="1"/>
          </p:cNvSpPr>
          <p:nvPr>
            <p:ph type="ftr" sz="quarter" idx="11"/>
          </p:nvPr>
        </p:nvSpPr>
        <p:spPr/>
        <p:txBody>
          <a:bodyPr/>
          <a:lstStyle/>
          <a:p>
            <a:r>
              <a:rPr lang="en-US" smtClean="0"/>
              <a:t>International Center on Conflict and Negotiation (ICCN) 2014</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dirty="0" smtClean="0"/>
              <a:t>პროექტის აქტივობები</a:t>
            </a:r>
            <a:endParaRPr lang="en-US" dirty="0"/>
          </a:p>
        </p:txBody>
      </p:sp>
      <p:sp>
        <p:nvSpPr>
          <p:cNvPr id="3" name="Content Placeholder 2"/>
          <p:cNvSpPr>
            <a:spLocks noGrp="1"/>
          </p:cNvSpPr>
          <p:nvPr>
            <p:ph idx="1"/>
          </p:nvPr>
        </p:nvSpPr>
        <p:spPr/>
        <p:txBody>
          <a:bodyPr/>
          <a:lstStyle/>
          <a:p>
            <a:r>
              <a:rPr lang="en-US" dirty="0"/>
              <a:t>Gantt Chart </a:t>
            </a:r>
            <a:r>
              <a:rPr lang="ka-GE" dirty="0"/>
              <a:t>არის დროის განრიგი ყველა სპროექტო აქტივობისთვის </a:t>
            </a:r>
            <a:r>
              <a:rPr lang="ka-GE" dirty="0" smtClean="0"/>
              <a:t>პასუხისმგებელი </a:t>
            </a:r>
            <a:r>
              <a:rPr lang="ka-GE" dirty="0"/>
              <a:t>პირის მითითებით.</a:t>
            </a:r>
            <a:endParaRPr lang="en-US" dirty="0"/>
          </a:p>
        </p:txBody>
      </p:sp>
      <p:pic>
        <p:nvPicPr>
          <p:cNvPr id="4" name="Picture 3" descr="http://mechanicalsympathy.files.wordpress.com/2010/10/gantt-chart-02.jpg"/>
          <p:cNvPicPr/>
          <p:nvPr/>
        </p:nvPicPr>
        <p:blipFill>
          <a:blip r:embed="rId2" cstate="print"/>
          <a:srcRect/>
          <a:stretch>
            <a:fillRect/>
          </a:stretch>
        </p:blipFill>
        <p:spPr bwMode="auto">
          <a:xfrm>
            <a:off x="1884429" y="3200400"/>
            <a:ext cx="5375142" cy="3276600"/>
          </a:xfrm>
          <a:prstGeom prst="rect">
            <a:avLst/>
          </a:prstGeom>
          <a:noFill/>
          <a:ln w="9525">
            <a:noFill/>
            <a:miter lim="800000"/>
            <a:headEnd/>
            <a:tailEnd/>
          </a:ln>
        </p:spPr>
      </p:pic>
      <p:sp>
        <p:nvSpPr>
          <p:cNvPr id="5" name="Footer Placeholder 4"/>
          <p:cNvSpPr>
            <a:spLocks noGrp="1"/>
          </p:cNvSpPr>
          <p:nvPr>
            <p:ph type="ftr" sz="quarter" idx="11"/>
          </p:nvPr>
        </p:nvSpPr>
        <p:spPr/>
        <p:txBody>
          <a:bodyPr/>
          <a:lstStyle/>
          <a:p>
            <a:r>
              <a:rPr lang="en-US" smtClean="0"/>
              <a:t>International Center on Conflict and Negotiation (ICCN) 2014</a:t>
            </a: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dirty="0" smtClean="0"/>
              <a:t>შესრულების ინდიკატორები</a:t>
            </a:r>
            <a:endParaRPr lang="en-US" dirty="0"/>
          </a:p>
        </p:txBody>
      </p:sp>
      <p:sp>
        <p:nvSpPr>
          <p:cNvPr id="3" name="Content Placeholder 2"/>
          <p:cNvSpPr>
            <a:spLocks noGrp="1"/>
          </p:cNvSpPr>
          <p:nvPr>
            <p:ph idx="1"/>
          </p:nvPr>
        </p:nvSpPr>
        <p:spPr/>
        <p:txBody>
          <a:bodyPr>
            <a:normAutofit fontScale="77500" lnSpcReduction="20000"/>
          </a:bodyPr>
          <a:lstStyle/>
          <a:p>
            <a:r>
              <a:rPr lang="ka-GE" dirty="0"/>
              <a:t>შესრულების ინდიკატორები  შედეგები გაზომვისთვისაა. ისინი გვაძლევენ წარმოდგენას, თუ რა მიიღწა და რა არის მისაღწევი.  მაგალითად, ”ოჯახების რაოდენობა, რომლებიც იცავენ სისუფთავეს საკუთარი სახლის გარშემო” ან </a:t>
            </a:r>
            <a:r>
              <a:rPr lang="ka-GE" b="1" i="1" dirty="0"/>
              <a:t>”ტრენინგებში მონაწილე ქალების რაოდენობა”.</a:t>
            </a:r>
            <a:endParaRPr lang="en-US" dirty="0"/>
          </a:p>
          <a:p>
            <a:r>
              <a:rPr lang="ka-GE" dirty="0"/>
              <a:t>არსებობს ორი ტიპის ინდიკატორები:</a:t>
            </a:r>
            <a:endParaRPr lang="en-US" dirty="0"/>
          </a:p>
          <a:p>
            <a:r>
              <a:rPr lang="ka-GE" b="1" dirty="0"/>
              <a:t>”პროცესის ინდიკატორები” </a:t>
            </a:r>
            <a:r>
              <a:rPr lang="ka-GE" dirty="0"/>
              <a:t>არიან მაჩვენებლები</a:t>
            </a:r>
            <a:r>
              <a:rPr lang="ka-GE" b="1" dirty="0"/>
              <a:t> </a:t>
            </a:r>
            <a:r>
              <a:rPr lang="ka-GE" dirty="0"/>
              <a:t> პროცესებისა ან აქტივობებისთვის, მაგალითად,  </a:t>
            </a:r>
            <a:r>
              <a:rPr lang="ka-GE" i="1" dirty="0"/>
              <a:t>”ტრენინგებში მონაწილე ქალების რაოდენობა”.</a:t>
            </a:r>
            <a:endParaRPr lang="en-US" dirty="0"/>
          </a:p>
          <a:p>
            <a:r>
              <a:rPr lang="ka-GE" dirty="0"/>
              <a:t> </a:t>
            </a:r>
            <a:r>
              <a:rPr lang="ka-GE" b="1" dirty="0"/>
              <a:t>”შედეგების ინდიკატორები”</a:t>
            </a:r>
            <a:r>
              <a:rPr lang="ka-GE" dirty="0"/>
              <a:t>უჩვენებს მიღწეულ შედეგებს, მაგ. ”ქალთა რაოდენობა, რომლებმაც იციან ქალთა უფლებების შესახებ</a:t>
            </a:r>
            <a:r>
              <a:rPr lang="en-US" dirty="0"/>
              <a:t>”</a:t>
            </a:r>
            <a:r>
              <a:rPr lang="ka-GE" dirty="0"/>
              <a:t>. </a:t>
            </a:r>
            <a:endParaRPr lang="en-US" dirty="0"/>
          </a:p>
          <a:p>
            <a:endParaRPr lang="en-US" dirty="0"/>
          </a:p>
        </p:txBody>
      </p:sp>
      <p:sp>
        <p:nvSpPr>
          <p:cNvPr id="4" name="Footer Placeholder 3"/>
          <p:cNvSpPr>
            <a:spLocks noGrp="1"/>
          </p:cNvSpPr>
          <p:nvPr>
            <p:ph type="ftr" sz="quarter" idx="11"/>
          </p:nvPr>
        </p:nvSpPr>
        <p:spPr/>
        <p:txBody>
          <a:bodyPr/>
          <a:lstStyle/>
          <a:p>
            <a:r>
              <a:rPr lang="en-US" smtClean="0"/>
              <a:t>International Center on Conflict and Negotiation (ICCN) 2014</a:t>
            </a: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dirty="0" smtClean="0"/>
              <a:t>შედეგები</a:t>
            </a:r>
            <a:endParaRPr lang="en-US" dirty="0"/>
          </a:p>
        </p:txBody>
      </p:sp>
      <p:sp>
        <p:nvSpPr>
          <p:cNvPr id="3" name="Content Placeholder 2"/>
          <p:cNvSpPr>
            <a:spLocks noGrp="1"/>
          </p:cNvSpPr>
          <p:nvPr>
            <p:ph idx="1"/>
          </p:nvPr>
        </p:nvSpPr>
        <p:spPr/>
        <p:txBody>
          <a:bodyPr>
            <a:normAutofit fontScale="92500" lnSpcReduction="20000"/>
          </a:bodyPr>
          <a:lstStyle/>
          <a:p>
            <a:r>
              <a:rPr lang="ka-GE" b="1" dirty="0"/>
              <a:t>შედეგები</a:t>
            </a:r>
            <a:r>
              <a:rPr lang="ka-GE" dirty="0"/>
              <a:t> არის ის ცვლილებები, რომლებსაც ველით რომ მოხდება პროექტის აქტივობების განხორციელების შედეგად. შედეგები არის პოზოტიური გამოცდილებები, რომლებიც მიიღეს ბენეფიციარებმა.  </a:t>
            </a:r>
            <a:endParaRPr lang="en-US" dirty="0"/>
          </a:p>
          <a:p>
            <a:r>
              <a:rPr lang="ka-GE" dirty="0"/>
              <a:t>შედეგები 3 ტიპისაა:</a:t>
            </a:r>
            <a:endParaRPr lang="en-US" dirty="0"/>
          </a:p>
          <a:p>
            <a:r>
              <a:rPr lang="en-US" dirty="0"/>
              <a:t>1. Outputs</a:t>
            </a:r>
          </a:p>
          <a:p>
            <a:r>
              <a:rPr lang="en-US" dirty="0"/>
              <a:t>2. Outcomes</a:t>
            </a:r>
          </a:p>
          <a:p>
            <a:r>
              <a:rPr lang="en-US" dirty="0"/>
              <a:t>3. Impact</a:t>
            </a:r>
          </a:p>
        </p:txBody>
      </p:sp>
      <p:sp>
        <p:nvSpPr>
          <p:cNvPr id="4" name="Footer Placeholder 3"/>
          <p:cNvSpPr>
            <a:spLocks noGrp="1"/>
          </p:cNvSpPr>
          <p:nvPr>
            <p:ph type="ftr" sz="quarter" idx="11"/>
          </p:nvPr>
        </p:nvSpPr>
        <p:spPr/>
        <p:txBody>
          <a:bodyPr/>
          <a:lstStyle/>
          <a:p>
            <a:r>
              <a:rPr lang="en-US" smtClean="0"/>
              <a:t>International Center on Conflict and Negotiation (ICCN) 2014</a:t>
            </a: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dirty="0" smtClean="0"/>
              <a:t>შედეგები</a:t>
            </a:r>
            <a:endParaRPr lang="en-US" dirty="0"/>
          </a:p>
        </p:txBody>
      </p:sp>
      <p:sp>
        <p:nvSpPr>
          <p:cNvPr id="3" name="Content Placeholder 2"/>
          <p:cNvSpPr>
            <a:spLocks noGrp="1"/>
          </p:cNvSpPr>
          <p:nvPr>
            <p:ph idx="1"/>
          </p:nvPr>
        </p:nvSpPr>
        <p:spPr>
          <a:xfrm>
            <a:off x="457200" y="1295400"/>
            <a:ext cx="8229600" cy="5181600"/>
          </a:xfrm>
        </p:spPr>
        <p:txBody>
          <a:bodyPr>
            <a:normAutofit fontScale="70000" lnSpcReduction="20000"/>
          </a:bodyPr>
          <a:lstStyle/>
          <a:p>
            <a:r>
              <a:rPr lang="en-US" dirty="0"/>
              <a:t>Outputs </a:t>
            </a:r>
            <a:r>
              <a:rPr lang="ka-GE" dirty="0"/>
              <a:t>- არის მყისიერი შედეგი რომელსაც ვიღებთ მალევე პროექტის ან რომელიმე აქტივობის განხორციელების შემდეგ.მაგალითად, თუ პროექტში ტარდება ტრენინგი ადამიანის უფლებებზე მყისიერი შედეგია ” მონაილეებს უკეთ ესმით ადამიანის უფლებები” </a:t>
            </a:r>
            <a:endParaRPr lang="ka-GE" dirty="0" smtClean="0"/>
          </a:p>
          <a:p>
            <a:endParaRPr lang="en-US" dirty="0"/>
          </a:p>
          <a:p>
            <a:r>
              <a:rPr lang="en-US" dirty="0"/>
              <a:t>Outcomes  </a:t>
            </a:r>
            <a:r>
              <a:rPr lang="ka-GE" dirty="0"/>
              <a:t>არის შედეგი რომელიც გარკვეული პერიოდის მერე მიიღება. წინა მაგალითით ეს იქნებოდა ” მონაწილეებმა გაავრცელეს ადამიანის უფლებების შესახებ ცოდნა თავიან თემებში და/ან დაიწყეს პოლიტიკის ადვოკატირება ად. უფლებების მიმართულებით. </a:t>
            </a:r>
            <a:endParaRPr lang="ka-GE" dirty="0" smtClean="0"/>
          </a:p>
          <a:p>
            <a:endParaRPr lang="en-US" dirty="0"/>
          </a:p>
          <a:p>
            <a:r>
              <a:rPr lang="en-US" dirty="0"/>
              <a:t>Impact </a:t>
            </a:r>
            <a:r>
              <a:rPr lang="ka-GE" dirty="0"/>
              <a:t>- არის გრძელვადიანი შედეგი რომელიც დადგა რადგან მოხდა პროექტის აქტივობები. მაგალითი ისევ ზემოთ მოყვანილიდან გამომდინარე იქნება ” მთავრობა აყალიბებს პოლიტიკას ადამიანის უფლებების დაცვის მიმართულებით”. </a:t>
            </a:r>
            <a:endParaRPr lang="en-US" dirty="0"/>
          </a:p>
          <a:p>
            <a:endParaRPr lang="en-US" dirty="0"/>
          </a:p>
        </p:txBody>
      </p:sp>
      <p:sp>
        <p:nvSpPr>
          <p:cNvPr id="4" name="Footer Placeholder 3"/>
          <p:cNvSpPr>
            <a:spLocks noGrp="1"/>
          </p:cNvSpPr>
          <p:nvPr>
            <p:ph type="ftr" sz="quarter" idx="11"/>
          </p:nvPr>
        </p:nvSpPr>
        <p:spPr/>
        <p:txBody>
          <a:bodyPr/>
          <a:lstStyle/>
          <a:p>
            <a:r>
              <a:rPr lang="en-US" smtClean="0"/>
              <a:t>International Center on Conflict and Negotiation (ICCN) 2014</a:t>
            </a: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762000"/>
          </a:xfrm>
        </p:spPr>
        <p:txBody>
          <a:bodyPr>
            <a:normAutofit fontScale="90000"/>
          </a:bodyPr>
          <a:lstStyle/>
          <a:p>
            <a:r>
              <a:rPr lang="ka-GE" sz="4000" b="1" dirty="0"/>
              <a:t>საპროექტო განაცხადის  პაკეტი (</a:t>
            </a:r>
            <a:r>
              <a:rPr lang="en-US" sz="4000" b="1" dirty="0"/>
              <a:t>Proposal Packaging</a:t>
            </a:r>
            <a:r>
              <a:rPr lang="ka-GE" b="1" dirty="0"/>
              <a:t>)</a:t>
            </a:r>
            <a:r>
              <a:rPr lang="en-US" dirty="0"/>
              <a:t/>
            </a:r>
            <a:br>
              <a:rPr lang="en-US" dirty="0"/>
            </a:br>
            <a:endParaRPr lang="en-US" dirty="0"/>
          </a:p>
        </p:txBody>
      </p:sp>
      <p:sp>
        <p:nvSpPr>
          <p:cNvPr id="3" name="Content Placeholder 2"/>
          <p:cNvSpPr>
            <a:spLocks noGrp="1"/>
          </p:cNvSpPr>
          <p:nvPr>
            <p:ph idx="1"/>
          </p:nvPr>
        </p:nvSpPr>
        <p:spPr>
          <a:xfrm>
            <a:off x="457200" y="1143000"/>
            <a:ext cx="8229600" cy="5257800"/>
          </a:xfrm>
        </p:spPr>
        <p:txBody>
          <a:bodyPr>
            <a:normAutofit fontScale="55000" lnSpcReduction="20000"/>
          </a:bodyPr>
          <a:lstStyle/>
          <a:p>
            <a:pPr lvl="0"/>
            <a:r>
              <a:rPr lang="ka-GE" dirty="0"/>
              <a:t>სათაური უნდა წარმოადგენდეს პროექტის დასახელებას, დონორი სააგენტოს დასახელებას და წარმდგენი ორგანიზაციის სახელს, ლოგოს და საკონტაქტო ინფორმაციას.</a:t>
            </a:r>
            <a:endParaRPr lang="en-US" dirty="0"/>
          </a:p>
          <a:p>
            <a:pPr lvl="0"/>
            <a:r>
              <a:rPr lang="ka-GE" dirty="0"/>
              <a:t>უნდა იყოს სარჩევი</a:t>
            </a:r>
            <a:endParaRPr lang="en-US" dirty="0"/>
          </a:p>
          <a:p>
            <a:pPr lvl="0"/>
            <a:r>
              <a:rPr lang="ka-GE" dirty="0"/>
              <a:t>ერთი გვერდი გამოყენებული უნდა იყოს აკრონიმების ასახსნელად</a:t>
            </a:r>
            <a:endParaRPr lang="en-US" dirty="0"/>
          </a:p>
          <a:p>
            <a:pPr lvl="0"/>
            <a:r>
              <a:rPr lang="ka-GE" dirty="0"/>
              <a:t>აუცილებელი პროექტის მოკლე რეზიუმე, არაუმეტეს ერთი გვერდისა სადაც მოთხრობილია მიზნის, ამოცანების, შედეგებისა და აქტივობების შესახებ.</a:t>
            </a:r>
            <a:endParaRPr lang="en-US" dirty="0"/>
          </a:p>
          <a:p>
            <a:pPr lvl="0"/>
            <a:r>
              <a:rPr lang="ka-GE" dirty="0"/>
              <a:t>ინფორმაცია ორგანიზაციის შესახებ.</a:t>
            </a:r>
            <a:endParaRPr lang="en-US" dirty="0"/>
          </a:p>
          <a:p>
            <a:pPr lvl="0"/>
            <a:r>
              <a:rPr lang="ka-GE" dirty="0"/>
              <a:t>დარწმუნდით რომ გვერდები დანომრილია და გვერდები დაფორმატებული.</a:t>
            </a:r>
            <a:endParaRPr lang="en-US" dirty="0"/>
          </a:p>
          <a:p>
            <a:pPr lvl="0"/>
            <a:r>
              <a:rPr lang="ka-GE" dirty="0"/>
              <a:t>წერისას გამოიყენე მოქმედებითი გვარი წინადადებები.</a:t>
            </a:r>
            <a:endParaRPr lang="en-US" dirty="0"/>
          </a:p>
          <a:p>
            <a:pPr lvl="0"/>
            <a:r>
              <a:rPr lang="ka-GE" dirty="0"/>
              <a:t>მიაქციეთ ყურადღება მითითებულ გვერდების მაქსიმუმს და შეეცადეთ არ გადააჭარბოთ.</a:t>
            </a:r>
            <a:endParaRPr lang="en-US" dirty="0"/>
          </a:p>
          <a:p>
            <a:pPr lvl="0"/>
            <a:r>
              <a:rPr lang="ka-GE" dirty="0"/>
              <a:t>საჭიროების შემთხვევაში გაუკეთეთ დანართები.</a:t>
            </a:r>
            <a:endParaRPr lang="en-US" dirty="0"/>
          </a:p>
          <a:p>
            <a:pPr lvl="0"/>
            <a:r>
              <a:rPr lang="ka-GE" dirty="0"/>
              <a:t>დაურთეთ ბიბლიოგრაფია და კომენტარები.</a:t>
            </a:r>
            <a:endParaRPr lang="en-US" dirty="0"/>
          </a:p>
          <a:p>
            <a:pPr lvl="0"/>
            <a:r>
              <a:rPr lang="ka-GE" dirty="0"/>
              <a:t>საპროექტო განაცხადი უნდა იყოს ხელმოწერილი და ბეჭდით დამოწმებული.</a:t>
            </a:r>
            <a:endParaRPr lang="en-US" dirty="0"/>
          </a:p>
          <a:p>
            <a:pPr lvl="0"/>
            <a:r>
              <a:rPr lang="ka-GE" dirty="0"/>
              <a:t>განმარტებით წერილი (</a:t>
            </a:r>
            <a:r>
              <a:rPr lang="en-US" dirty="0"/>
              <a:t>Covering letter</a:t>
            </a:r>
            <a:r>
              <a:rPr lang="ka-GE" dirty="0"/>
              <a:t>) ძალზე მნიშვნელოვანია</a:t>
            </a:r>
            <a:endParaRPr lang="en-US" dirty="0"/>
          </a:p>
          <a:p>
            <a:pPr marL="0" indent="0">
              <a:buNone/>
            </a:pPr>
            <a:endParaRPr lang="en-US" b="1" dirty="0"/>
          </a:p>
          <a:p>
            <a:endParaRPr lang="en-US" dirty="0"/>
          </a:p>
        </p:txBody>
      </p:sp>
      <p:sp>
        <p:nvSpPr>
          <p:cNvPr id="4" name="Footer Placeholder 3"/>
          <p:cNvSpPr>
            <a:spLocks noGrp="1"/>
          </p:cNvSpPr>
          <p:nvPr>
            <p:ph type="ftr" sz="quarter" idx="11"/>
          </p:nvPr>
        </p:nvSpPr>
        <p:spPr/>
        <p:txBody>
          <a:bodyPr/>
          <a:lstStyle/>
          <a:p>
            <a:r>
              <a:rPr lang="en-US" smtClean="0"/>
              <a:t>International Center on Conflict and Negotiation (ICCN) 2014</a:t>
            </a:r>
            <a:endParaRPr lang="en-US"/>
          </a:p>
        </p:txBody>
      </p:sp>
      <p:pic>
        <p:nvPicPr>
          <p:cNvPr id="5" name="Picture 2" descr="C:\Users\Nino\Desktop\ICCN_logo (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48600" y="5410200"/>
            <a:ext cx="1079506" cy="114776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ka-GE" b="1" dirty="0" smtClean="0"/>
              <a:t>საპროექტო განაცხადის  ფორმატი</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endParaRPr lang="en-US" dirty="0"/>
          </a:p>
          <a:p>
            <a:r>
              <a:rPr lang="ka-GE" dirty="0"/>
              <a:t>საპროექტო განაცხადის  ზოგადი ფორმატი შემდეგი ნაწილებისგან შედგება:</a:t>
            </a:r>
            <a:endParaRPr lang="en-US" dirty="0"/>
          </a:p>
          <a:p>
            <a:pPr lvl="0"/>
            <a:r>
              <a:rPr lang="ka-GE" dirty="0"/>
              <a:t>პრობლემის განაცხადი</a:t>
            </a:r>
            <a:endParaRPr lang="en-US" dirty="0"/>
          </a:p>
          <a:p>
            <a:pPr lvl="0"/>
            <a:r>
              <a:rPr lang="ka-GE" dirty="0"/>
              <a:t>პროექტის განხორციელების რაციონალურობის დამტკიცება</a:t>
            </a:r>
            <a:endParaRPr lang="en-US" dirty="0"/>
          </a:p>
          <a:p>
            <a:pPr lvl="0"/>
            <a:r>
              <a:rPr lang="ka-GE" dirty="0"/>
              <a:t>პროექტის მიზნები და ამოცანები</a:t>
            </a:r>
            <a:endParaRPr lang="en-US" dirty="0"/>
          </a:p>
          <a:p>
            <a:pPr lvl="0"/>
            <a:r>
              <a:rPr lang="ka-GE" dirty="0"/>
              <a:t>სტრატეგია და აქტივობები</a:t>
            </a:r>
            <a:endParaRPr lang="en-US" dirty="0"/>
          </a:p>
          <a:p>
            <a:pPr lvl="0"/>
            <a:r>
              <a:rPr lang="ka-GE" dirty="0"/>
              <a:t>შედეგები </a:t>
            </a:r>
            <a:r>
              <a:rPr lang="en-US" dirty="0"/>
              <a:t>Outputs and Outcomes</a:t>
            </a:r>
          </a:p>
          <a:p>
            <a:pPr lvl="0"/>
            <a:r>
              <a:rPr lang="ka-GE" dirty="0"/>
              <a:t>ბიუჯეტი</a:t>
            </a:r>
            <a:endParaRPr lang="en-US" dirty="0"/>
          </a:p>
          <a:p>
            <a:endParaRPr lang="en-US" dirty="0"/>
          </a:p>
        </p:txBody>
      </p:sp>
      <p:sp>
        <p:nvSpPr>
          <p:cNvPr id="4" name="Footer Placeholder 3"/>
          <p:cNvSpPr>
            <a:spLocks noGrp="1"/>
          </p:cNvSpPr>
          <p:nvPr>
            <p:ph type="ftr" sz="quarter" idx="11"/>
          </p:nvPr>
        </p:nvSpPr>
        <p:spPr/>
        <p:txBody>
          <a:bodyPr/>
          <a:lstStyle/>
          <a:p>
            <a:r>
              <a:rPr lang="en-US" smtClean="0"/>
              <a:t>International Center on Conflict and Negotiation (ICCN) 2014</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ka-GE" b="1" dirty="0" smtClean="0"/>
              <a:t>რა არის საპროექტო განაცხადი ?</a:t>
            </a:r>
            <a:r>
              <a:rPr lang="en-US" dirty="0" smtClean="0"/>
              <a:t/>
            </a:r>
            <a:br>
              <a:rPr lang="en-US" dirty="0" smtClean="0"/>
            </a:br>
            <a:endParaRPr lang="en-US" dirty="0"/>
          </a:p>
        </p:txBody>
      </p:sp>
      <p:sp>
        <p:nvSpPr>
          <p:cNvPr id="3" name="Content Placeholder 2"/>
          <p:cNvSpPr>
            <a:spLocks noGrp="1"/>
          </p:cNvSpPr>
          <p:nvPr>
            <p:ph idx="1"/>
          </p:nvPr>
        </p:nvSpPr>
        <p:spPr>
          <a:xfrm>
            <a:off x="762000" y="1143000"/>
            <a:ext cx="7924800" cy="4906963"/>
          </a:xfrm>
        </p:spPr>
        <p:txBody>
          <a:bodyPr>
            <a:normAutofit fontScale="77500" lnSpcReduction="20000"/>
          </a:bodyPr>
          <a:lstStyle/>
          <a:p>
            <a:r>
              <a:rPr lang="ka-GE" dirty="0" smtClean="0"/>
              <a:t>ეს </a:t>
            </a:r>
            <a:r>
              <a:rPr lang="ka-GE" dirty="0"/>
              <a:t>არის არსობრივი დოკუმენტი, რომელიც ხელს უწყობს პირველად პროფესიონალურ ურთიერთობას ორგანიზაციასა და დონორს შორის განსახორციელებელი პროექტის გარშემო. საპროექტო წინადადება აკეთებს მონახაზს იმ გეგმისა, რომლის მიხედვით შემსრულებელმა ორგანიზაციამ უნდა განახორციელოს პროექტი, იგი იძლევა სრულ ინფორმაციას თუ ”რატომ” ეს პროექტი, პროექტის მართვის შესახებ და მისაღწევი შედეგების შესახებ.</a:t>
            </a:r>
            <a:endParaRPr lang="en-US" dirty="0"/>
          </a:p>
          <a:p>
            <a:r>
              <a:rPr lang="ka-GE" dirty="0"/>
              <a:t>საპროექტი განაცხადი ძალინ მნიშვნელოვანი დოკუმენტია. მას ზოგჯერ წინ  უძღვის საპროექტო წინადადება </a:t>
            </a:r>
            <a:r>
              <a:rPr lang="en-US" dirty="0">
                <a:hlinkClick r:id="rId2"/>
              </a:rPr>
              <a:t>concept note</a:t>
            </a:r>
            <a:r>
              <a:rPr lang="ka-GE" dirty="0"/>
              <a:t>, რომელშიც საპროექტი განაცხადის ძირითადი ფაქტები და იდეაა. </a:t>
            </a:r>
            <a:endParaRPr lang="en-US" dirty="0"/>
          </a:p>
          <a:p>
            <a:endParaRPr lang="en-US" dirty="0"/>
          </a:p>
        </p:txBody>
      </p:sp>
      <p:sp>
        <p:nvSpPr>
          <p:cNvPr id="4" name="Footer Placeholder 3"/>
          <p:cNvSpPr>
            <a:spLocks noGrp="1"/>
          </p:cNvSpPr>
          <p:nvPr>
            <p:ph type="ftr" sz="quarter" idx="11"/>
          </p:nvPr>
        </p:nvSpPr>
        <p:spPr/>
        <p:txBody>
          <a:bodyPr/>
          <a:lstStyle/>
          <a:p>
            <a:r>
              <a:rPr lang="en-US" smtClean="0"/>
              <a:t>International Center on Conflict and Negotiation (ICCN) 2014</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ka-GE" dirty="0" smtClean="0"/>
              <a:t>პროექტის დაგეგმვაში დაინტერესებულ პირთა ჩართვა</a:t>
            </a:r>
            <a:endParaRPr lang="en-US" dirty="0"/>
          </a:p>
        </p:txBody>
      </p:sp>
      <p:sp>
        <p:nvSpPr>
          <p:cNvPr id="3" name="Content Placeholder 2"/>
          <p:cNvSpPr>
            <a:spLocks noGrp="1"/>
          </p:cNvSpPr>
          <p:nvPr>
            <p:ph idx="1"/>
          </p:nvPr>
        </p:nvSpPr>
        <p:spPr/>
        <p:txBody>
          <a:bodyPr>
            <a:normAutofit fontScale="70000" lnSpcReduction="20000"/>
          </a:bodyPr>
          <a:lstStyle/>
          <a:p>
            <a:pPr lvl="0"/>
            <a:r>
              <a:rPr lang="ka-GE" b="1" dirty="0"/>
              <a:t>ორგანიზაცია, რომელიც წარუდგენს დონორს ამ პროექტს, ანუ პროპონენტი: </a:t>
            </a:r>
            <a:r>
              <a:rPr lang="ka-GE" dirty="0"/>
              <a:t>ერთი არასამთავრობო ორგანიზაცია ან ორგანიზაციატა ჯგუფი.</a:t>
            </a:r>
            <a:r>
              <a:rPr lang="ka-GE" b="1" dirty="0"/>
              <a:t> </a:t>
            </a:r>
            <a:endParaRPr lang="en-US" dirty="0"/>
          </a:p>
          <a:p>
            <a:pPr lvl="0"/>
            <a:r>
              <a:rPr lang="ka-GE" b="1" dirty="0"/>
              <a:t>თემი, ისინი ვისთვისაც განკუთვნილია ეს პროექტი:</a:t>
            </a:r>
            <a:r>
              <a:rPr lang="ka-GE" dirty="0"/>
              <a:t> მიზნობრივი ჯგუფი ან ბენეფიციარები უნდა იყონ ჩართულები პროექტის დაგეგმვაში, რათა ბენეფიციარებს ჰქონდეთ მონაწილეობისა და  კუთვნილების შეგრძნება.</a:t>
            </a:r>
            <a:r>
              <a:rPr lang="ka-GE" b="1" dirty="0"/>
              <a:t> </a:t>
            </a:r>
            <a:endParaRPr lang="en-US" dirty="0"/>
          </a:p>
          <a:p>
            <a:pPr lvl="0"/>
            <a:r>
              <a:rPr lang="ka-GE" b="1" dirty="0"/>
              <a:t>დონორები:</a:t>
            </a:r>
            <a:r>
              <a:rPr lang="ka-GE" dirty="0"/>
              <a:t> თუ კი ეს შესაძლებელია კარგია თუ დონორი შემოიტანს თავის წვლილს. ფორმალური ურთიერთობისას დონორი ერიდება მაძიებლელ ორგანიზაციასთან კონტაქტს. თუმცა თუ დონორი მოითხოვს ორგანიზაცისთან შეხვედრას, სასურველია მათი პრიორიტეტების გარკვევა და მათი ინფორმაციის გაზიარებას.  </a:t>
            </a:r>
            <a:endParaRPr lang="en-US" dirty="0"/>
          </a:p>
          <a:p>
            <a:endParaRPr lang="en-US" dirty="0"/>
          </a:p>
        </p:txBody>
      </p:sp>
      <p:sp>
        <p:nvSpPr>
          <p:cNvPr id="4" name="Footer Placeholder 3"/>
          <p:cNvSpPr>
            <a:spLocks noGrp="1"/>
          </p:cNvSpPr>
          <p:nvPr>
            <p:ph type="ftr" sz="quarter" idx="11"/>
          </p:nvPr>
        </p:nvSpPr>
        <p:spPr/>
        <p:txBody>
          <a:bodyPr/>
          <a:lstStyle/>
          <a:p>
            <a:r>
              <a:rPr lang="en-US" smtClean="0"/>
              <a:t>International Center on Conflict and Negotiation (ICCN) 2014</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dirty="0" smtClean="0"/>
              <a:t>რა ვიცი დონორის შესახებ</a:t>
            </a:r>
            <a:endParaRPr lang="en-US" dirty="0"/>
          </a:p>
        </p:txBody>
      </p:sp>
      <p:sp>
        <p:nvSpPr>
          <p:cNvPr id="3" name="Content Placeholder 2"/>
          <p:cNvSpPr>
            <a:spLocks noGrp="1"/>
          </p:cNvSpPr>
          <p:nvPr>
            <p:ph idx="1"/>
          </p:nvPr>
        </p:nvSpPr>
        <p:spPr/>
        <p:txBody>
          <a:bodyPr>
            <a:normAutofit/>
          </a:bodyPr>
          <a:lstStyle/>
          <a:p>
            <a:pPr lvl="0"/>
            <a:r>
              <a:rPr lang="ka-GE" dirty="0" smtClean="0"/>
              <a:t>რა </a:t>
            </a:r>
            <a:r>
              <a:rPr lang="ka-GE" dirty="0"/>
              <a:t>სახის დახმარებას  და რა საკითხებს ანიჭებენ უპირატესობას;</a:t>
            </a:r>
            <a:endParaRPr lang="en-US" dirty="0"/>
          </a:p>
          <a:p>
            <a:pPr lvl="0"/>
            <a:r>
              <a:rPr lang="ka-GE" dirty="0"/>
              <a:t>დონორის ქვეყნისთვის შემუშავებული სტრატეგია</a:t>
            </a:r>
            <a:endParaRPr lang="en-US" dirty="0"/>
          </a:p>
          <a:p>
            <a:pPr lvl="0"/>
            <a:r>
              <a:rPr lang="ka-GE" dirty="0"/>
              <a:t>პროექტის შედგენის გზამკვლევი და ფორმა</a:t>
            </a:r>
            <a:endParaRPr lang="en-US" dirty="0"/>
          </a:p>
          <a:p>
            <a:pPr lvl="0"/>
            <a:r>
              <a:rPr lang="ka-GE" dirty="0"/>
              <a:t>რა პროგრამები/ პროექტები დაუფონანსებიათ მანამდე</a:t>
            </a:r>
            <a:endParaRPr lang="en-US" dirty="0"/>
          </a:p>
          <a:p>
            <a:endParaRPr lang="en-US" dirty="0"/>
          </a:p>
        </p:txBody>
      </p:sp>
      <p:sp>
        <p:nvSpPr>
          <p:cNvPr id="4" name="Footer Placeholder 3"/>
          <p:cNvSpPr>
            <a:spLocks noGrp="1"/>
          </p:cNvSpPr>
          <p:nvPr>
            <p:ph type="ftr" sz="quarter" idx="11"/>
          </p:nvPr>
        </p:nvSpPr>
        <p:spPr/>
        <p:txBody>
          <a:bodyPr/>
          <a:lstStyle/>
          <a:p>
            <a:r>
              <a:rPr lang="en-US" smtClean="0"/>
              <a:t>International Center on Conflict and Negotiation (ICCN) 2014</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ka-GE" dirty="0" smtClean="0"/>
              <a:t>პრობლემის არსი, პროექტის მიზანშეწონილება</a:t>
            </a:r>
            <a:endParaRPr lang="en-US" dirty="0"/>
          </a:p>
        </p:txBody>
      </p:sp>
      <p:sp>
        <p:nvSpPr>
          <p:cNvPr id="3" name="Content Placeholder 2"/>
          <p:cNvSpPr>
            <a:spLocks noGrp="1"/>
          </p:cNvSpPr>
          <p:nvPr>
            <p:ph idx="1"/>
          </p:nvPr>
        </p:nvSpPr>
        <p:spPr/>
        <p:txBody>
          <a:bodyPr>
            <a:normAutofit fontScale="77500" lnSpcReduction="20000"/>
          </a:bodyPr>
          <a:lstStyle/>
          <a:p>
            <a:r>
              <a:rPr lang="ka-GE" dirty="0"/>
              <a:t>პრობლემის არსი/პროექტის მიზანშეწონილება არის მოკლე შეჯამება იმ პრობლემებისა და საკითხებისა რომელზეც პროექტი მიმართავ თავის ძალისხმევას. </a:t>
            </a:r>
            <a:endParaRPr lang="en-US" dirty="0"/>
          </a:p>
          <a:p>
            <a:pPr lvl="0"/>
            <a:r>
              <a:rPr lang="ka-GE" dirty="0"/>
              <a:t>ეს უნდა იყოს ზუსტი და პუნქტებისგან შემდგარი თავი.</a:t>
            </a:r>
            <a:endParaRPr lang="en-US" dirty="0"/>
          </a:p>
          <a:p>
            <a:pPr lvl="0"/>
            <a:r>
              <a:rPr lang="ka-GE" dirty="0"/>
              <a:t>გამოიყენეთ ციტატები, მაგალითები, კვლევათა შედეგები და სტატიები.</a:t>
            </a:r>
            <a:endParaRPr lang="en-US" dirty="0"/>
          </a:p>
          <a:p>
            <a:pPr lvl="0"/>
            <a:r>
              <a:rPr lang="ka-GE" dirty="0"/>
              <a:t>რაც შეიძლება მეტად შეესატყვისებოდეს დონორის პრიორიტეტულ თემებს</a:t>
            </a:r>
            <a:endParaRPr lang="en-US" dirty="0"/>
          </a:p>
          <a:p>
            <a:pPr lvl="0"/>
            <a:r>
              <a:rPr lang="ka-GE" dirty="0"/>
              <a:t>თუ მოვიხსენიებთ სხვა ორგანიზაციების და მთავრობის მუშაობას ამ საკითხთან მიმართებაში, ეს ძალიან წაადგება ამ ნაწილს.</a:t>
            </a:r>
            <a:endParaRPr lang="en-US" dirty="0"/>
          </a:p>
          <a:p>
            <a:endParaRPr lang="en-US" dirty="0"/>
          </a:p>
        </p:txBody>
      </p:sp>
      <p:sp>
        <p:nvSpPr>
          <p:cNvPr id="4" name="Footer Placeholder 3"/>
          <p:cNvSpPr>
            <a:spLocks noGrp="1"/>
          </p:cNvSpPr>
          <p:nvPr>
            <p:ph type="ftr" sz="quarter" idx="11"/>
          </p:nvPr>
        </p:nvSpPr>
        <p:spPr/>
        <p:txBody>
          <a:bodyPr/>
          <a:lstStyle/>
          <a:p>
            <a:r>
              <a:rPr lang="en-US" smtClean="0"/>
              <a:t>International Center on Conflict and Negotiation (ICCN) 2014</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dirty="0" smtClean="0"/>
              <a:t>საერთო თემები</a:t>
            </a:r>
            <a:endParaRPr lang="en-US" dirty="0"/>
          </a:p>
        </p:txBody>
      </p:sp>
      <p:sp>
        <p:nvSpPr>
          <p:cNvPr id="3" name="Content Placeholder 2"/>
          <p:cNvSpPr>
            <a:spLocks noGrp="1"/>
          </p:cNvSpPr>
          <p:nvPr>
            <p:ph idx="1"/>
          </p:nvPr>
        </p:nvSpPr>
        <p:spPr/>
        <p:txBody>
          <a:bodyPr/>
          <a:lstStyle/>
          <a:p>
            <a:pPr lvl="0"/>
            <a:r>
              <a:rPr lang="ka-GE" dirty="0"/>
              <a:t>ქვეყანა, რეგიონი, მმმართველობა, დემოგრაფიული მონაცემები;</a:t>
            </a:r>
            <a:endParaRPr lang="en-US" dirty="0"/>
          </a:p>
          <a:p>
            <a:pPr lvl="0"/>
            <a:r>
              <a:rPr lang="ka-GE" dirty="0"/>
              <a:t>სიღარიბე და ეკონომიკური საკითხები;</a:t>
            </a:r>
            <a:endParaRPr lang="en-US" dirty="0"/>
          </a:p>
          <a:p>
            <a:pPr lvl="0"/>
            <a:r>
              <a:rPr lang="ka-GE" dirty="0"/>
              <a:t>უმუშევრობა და დასაქმების საკითხები;</a:t>
            </a:r>
            <a:endParaRPr lang="en-US" dirty="0"/>
          </a:p>
          <a:p>
            <a:pPr lvl="0"/>
            <a:r>
              <a:rPr lang="ka-GE" dirty="0"/>
              <a:t>გენდერული საკითხები;</a:t>
            </a:r>
            <a:endParaRPr lang="en-US" dirty="0"/>
          </a:p>
          <a:p>
            <a:pPr lvl="0"/>
            <a:r>
              <a:rPr lang="ka-GE" dirty="0"/>
              <a:t>აივ/შიდსთან მიმართებაში სიტუაცი;</a:t>
            </a:r>
            <a:endParaRPr lang="en-US" dirty="0"/>
          </a:p>
          <a:p>
            <a:pPr lvl="0"/>
            <a:r>
              <a:rPr lang="ka-GE" dirty="0"/>
              <a:t>ჯანდაცვა და განათლება.</a:t>
            </a:r>
            <a:endParaRPr lang="en-US" dirty="0"/>
          </a:p>
          <a:p>
            <a:endParaRPr lang="en-US" dirty="0"/>
          </a:p>
        </p:txBody>
      </p:sp>
      <p:sp>
        <p:nvSpPr>
          <p:cNvPr id="4" name="Footer Placeholder 3"/>
          <p:cNvSpPr>
            <a:spLocks noGrp="1"/>
          </p:cNvSpPr>
          <p:nvPr>
            <p:ph type="ftr" sz="quarter" idx="11"/>
          </p:nvPr>
        </p:nvSpPr>
        <p:spPr/>
        <p:txBody>
          <a:bodyPr/>
          <a:lstStyle/>
          <a:p>
            <a:r>
              <a:rPr lang="en-US" smtClean="0"/>
              <a:t>International Center on Conflict and Negotiation (ICCN) 2014</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b="1" dirty="0" smtClean="0"/>
              <a:t>პროექტის მიზანი</a:t>
            </a:r>
            <a:endParaRPr lang="en-US" dirty="0"/>
          </a:p>
        </p:txBody>
      </p:sp>
      <p:sp>
        <p:nvSpPr>
          <p:cNvPr id="3" name="Content Placeholder 2"/>
          <p:cNvSpPr>
            <a:spLocks noGrp="1"/>
          </p:cNvSpPr>
          <p:nvPr>
            <p:ph idx="1"/>
          </p:nvPr>
        </p:nvSpPr>
        <p:spPr/>
        <p:txBody>
          <a:bodyPr>
            <a:normAutofit fontScale="85000" lnSpcReduction="10000"/>
          </a:bodyPr>
          <a:lstStyle/>
          <a:p>
            <a:r>
              <a:rPr lang="ka-GE" b="1" dirty="0"/>
              <a:t>პროექტის მიზანი</a:t>
            </a:r>
            <a:r>
              <a:rPr lang="ka-GE" dirty="0"/>
              <a:t> ძალზე ზოგადი , მაღალი დონისა და გრძელვადიანი ამოცანაა პროექტისთვის. ის განსხვავდება პროექტის ამოცანებისგან, რომლებიც არიან სპეციფიკურნი და მხოლოდ ამ პროექტის ფარგლებში შეიძლება მათი გადაწყვეტა. მაგრამ მიზანი ვერ მიიღწევა მხოლოდ ერთი პროექტის ფარგლებში, რადგან არსებობს სხვა ძალები და მოქმედი სუბიექტები, რომლებიც მუშაობენ ამ მიზანზე. როგორც წესი მიზანი მხოლოდ ერთია, და ის ასახული არის ხოლმე პროექტის სათაურშიც.</a:t>
            </a:r>
            <a:endParaRPr lang="en-US" dirty="0"/>
          </a:p>
        </p:txBody>
      </p:sp>
      <p:sp>
        <p:nvSpPr>
          <p:cNvPr id="4" name="Footer Placeholder 3"/>
          <p:cNvSpPr>
            <a:spLocks noGrp="1"/>
          </p:cNvSpPr>
          <p:nvPr>
            <p:ph type="ftr" sz="quarter" idx="11"/>
          </p:nvPr>
        </p:nvSpPr>
        <p:spPr/>
        <p:txBody>
          <a:bodyPr/>
          <a:lstStyle/>
          <a:p>
            <a:r>
              <a:rPr lang="en-US" smtClean="0"/>
              <a:t>International Center on Conflict and Negotiation (ICCN) 2014</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dirty="0" smtClean="0"/>
              <a:t>პროექტის მიზნის მაგალითი</a:t>
            </a:r>
            <a:endParaRPr lang="en-US" dirty="0"/>
          </a:p>
        </p:txBody>
      </p:sp>
      <p:sp>
        <p:nvSpPr>
          <p:cNvPr id="3" name="Content Placeholder 2"/>
          <p:cNvSpPr>
            <a:spLocks noGrp="1"/>
          </p:cNvSpPr>
          <p:nvPr>
            <p:ph idx="1"/>
          </p:nvPr>
        </p:nvSpPr>
        <p:spPr/>
        <p:txBody>
          <a:bodyPr/>
          <a:lstStyle/>
          <a:p>
            <a:r>
              <a:rPr lang="ka-GE" i="1" dirty="0"/>
              <a:t>”მთიანი რეგიონის მოსახლეობაზ ე ბუნებრივი კატასტროფების ზემოქმედების  შემცირება”</a:t>
            </a:r>
            <a:endParaRPr lang="en-US" dirty="0"/>
          </a:p>
        </p:txBody>
      </p:sp>
      <p:sp>
        <p:nvSpPr>
          <p:cNvPr id="4" name="Footer Placeholder 3"/>
          <p:cNvSpPr>
            <a:spLocks noGrp="1"/>
          </p:cNvSpPr>
          <p:nvPr>
            <p:ph type="ftr" sz="quarter" idx="11"/>
          </p:nvPr>
        </p:nvSpPr>
        <p:spPr/>
        <p:txBody>
          <a:bodyPr/>
          <a:lstStyle/>
          <a:p>
            <a:r>
              <a:rPr lang="en-US" smtClean="0"/>
              <a:t>International Center on Conflict and Negotiation (ICCN) 2014</a:t>
            </a: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222</TotalTime>
  <Words>1182</Words>
  <Application>Microsoft Office PowerPoint</Application>
  <PresentationFormat>On-screen Show (4:3)</PresentationFormat>
  <Paragraphs>132</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Training seminar on Strengthening technical and organisational aspects of civil society organisations Lopota, Georgia 15-18 July, 2014 Experts: Nana Berekashvili, Shorena Lortkipanidze    </vt:lpstr>
      <vt:lpstr>საპროექტო განაცხადის  ფორმატი </vt:lpstr>
      <vt:lpstr>რა არის საპროექტო განაცხადი ? </vt:lpstr>
      <vt:lpstr>პროექტის დაგეგმვაში დაინტერესებულ პირთა ჩართვა</vt:lpstr>
      <vt:lpstr>რა ვიცი დონორის შესახებ</vt:lpstr>
      <vt:lpstr>პრობლემის არსი, პროექტის მიზანშეწონილება</vt:lpstr>
      <vt:lpstr>საერთო თემები</vt:lpstr>
      <vt:lpstr>პროექტის მიზანი</vt:lpstr>
      <vt:lpstr>პროექტის მიზნის მაგალითი</vt:lpstr>
      <vt:lpstr>პროექტის ამოცანები  </vt:lpstr>
      <vt:lpstr>რჩევები ამოცანების ჩამოყალიბებისთვის</vt:lpstr>
      <vt:lpstr>პროექტის ამოცანები</vt:lpstr>
      <vt:lpstr>სტრატეგია და აქტივობები   </vt:lpstr>
      <vt:lpstr>პროექტის აქტივობები</vt:lpstr>
      <vt:lpstr>პროექტის აქტივობები</vt:lpstr>
      <vt:lpstr>შესრულების ინდიკატორები</vt:lpstr>
      <vt:lpstr>შედეგები</vt:lpstr>
      <vt:lpstr>შედეგები</vt:lpstr>
      <vt:lpstr>საპროექტო განაცხადის  პაკეტი (Proposal Packaging)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Training seminar on Strengthening technical and organisational aspects of civil society organisations Lopota, Georgia 15-18 July, 2014 Experts: Nana Berekashvili, Shorena Lortkipanidze   )</dc:title>
  <dc:creator>new</dc:creator>
  <cp:lastModifiedBy>Nina T.K. ICCN</cp:lastModifiedBy>
  <cp:revision>5</cp:revision>
  <dcterms:created xsi:type="dcterms:W3CDTF">2014-07-13T10:52:57Z</dcterms:created>
  <dcterms:modified xsi:type="dcterms:W3CDTF">2018-11-30T12:48:56Z</dcterms:modified>
</cp:coreProperties>
</file>