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56" r:id="rId1"/>
    <p:sldMasterId id="2147483769" r:id="rId2"/>
  </p:sldMasterIdLst>
  <p:notesMasterIdLst>
    <p:notesMasterId r:id="rId56"/>
  </p:notesMasterIdLst>
  <p:handoutMasterIdLst>
    <p:handoutMasterId r:id="rId57"/>
  </p:handoutMasterIdLst>
  <p:sldIdLst>
    <p:sldId id="257" r:id="rId3"/>
    <p:sldId id="258" r:id="rId4"/>
    <p:sldId id="365" r:id="rId5"/>
    <p:sldId id="260" r:id="rId6"/>
    <p:sldId id="369" r:id="rId7"/>
    <p:sldId id="370" r:id="rId8"/>
    <p:sldId id="261" r:id="rId9"/>
    <p:sldId id="367" r:id="rId10"/>
    <p:sldId id="339" r:id="rId11"/>
    <p:sldId id="266" r:id="rId12"/>
    <p:sldId id="341" r:id="rId13"/>
    <p:sldId id="420" r:id="rId14"/>
    <p:sldId id="270" r:id="rId15"/>
    <p:sldId id="271" r:id="rId16"/>
    <p:sldId id="273" r:id="rId17"/>
    <p:sldId id="275" r:id="rId18"/>
    <p:sldId id="354" r:id="rId19"/>
    <p:sldId id="343" r:id="rId20"/>
    <p:sldId id="345" r:id="rId21"/>
    <p:sldId id="353" r:id="rId22"/>
    <p:sldId id="373" r:id="rId23"/>
    <p:sldId id="381" r:id="rId24"/>
    <p:sldId id="401" r:id="rId25"/>
    <p:sldId id="383" r:id="rId26"/>
    <p:sldId id="385" r:id="rId27"/>
    <p:sldId id="363" r:id="rId28"/>
    <p:sldId id="408" r:id="rId29"/>
    <p:sldId id="411" r:id="rId30"/>
    <p:sldId id="416" r:id="rId31"/>
    <p:sldId id="417" r:id="rId32"/>
    <p:sldId id="419" r:id="rId33"/>
    <p:sldId id="429" r:id="rId34"/>
    <p:sldId id="431" r:id="rId35"/>
    <p:sldId id="364" r:id="rId36"/>
    <p:sldId id="389" r:id="rId37"/>
    <p:sldId id="390" r:id="rId38"/>
    <p:sldId id="433" r:id="rId39"/>
    <p:sldId id="393" r:id="rId40"/>
    <p:sldId id="394" r:id="rId41"/>
    <p:sldId id="395" r:id="rId42"/>
    <p:sldId id="396" r:id="rId43"/>
    <p:sldId id="397" r:id="rId44"/>
    <p:sldId id="398" r:id="rId45"/>
    <p:sldId id="437" r:id="rId46"/>
    <p:sldId id="427" r:id="rId47"/>
    <p:sldId id="347" r:id="rId48"/>
    <p:sldId id="402" r:id="rId49"/>
    <p:sldId id="348" r:id="rId50"/>
    <p:sldId id="350" r:id="rId51"/>
    <p:sldId id="352" r:id="rId52"/>
    <p:sldId id="439" r:id="rId53"/>
    <p:sldId id="284" r:id="rId54"/>
    <p:sldId id="438" r:id="rId55"/>
  </p:sldIdLst>
  <p:sldSz cx="10113963" cy="8220075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754" autoAdjust="0"/>
    <p:restoredTop sz="94660"/>
  </p:normalViewPr>
  <p:slideViewPr>
    <p:cSldViewPr>
      <p:cViewPr varScale="1">
        <p:scale>
          <a:sx n="70" d="100"/>
          <a:sy n="70" d="100"/>
        </p:scale>
        <p:origin x="-1992" y="-77"/>
      </p:cViewPr>
      <p:guideLst>
        <p:guide orient="horz" pos="2589"/>
        <p:guide pos="318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6" d="100"/>
        <a:sy n="56" d="100"/>
      </p:scale>
      <p:origin x="0" y="369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handoutMaster" Target="handoutMasters/handoutMaster1.xml"/><Relationship Id="rId61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008F35-6986-42F7-89EB-A18FCB44CFA4}" type="datetimeFigureOut">
              <a:rPr lang="en-US" smtClean="0"/>
              <a:pPr/>
              <a:t>11/30/2018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D424E0-7D95-4C04-B639-05FCF4C086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719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79E70D-C227-4009-A230-1208A421A1BB}" type="datetimeFigureOut">
              <a:rPr lang="en-US" smtClean="0"/>
              <a:pPr/>
              <a:t>11/30/2018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19213" y="685800"/>
            <a:ext cx="42195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E87A05-8F62-4855-9A6A-C78BA42490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3530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ICCN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87A05-8F62-4855-9A6A-C78BA424903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8220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87A05-8F62-4855-9A6A-C78BA424903D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8547" y="2553553"/>
            <a:ext cx="8596869" cy="17619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7095" y="4658042"/>
            <a:ext cx="7079774" cy="210068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37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7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712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950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188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42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663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90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International Center on Conflict and Negotiations (ICCN) 2014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International Center on Conflict and Negotiations (ICCN) 2014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10490" y="393883"/>
            <a:ext cx="2516199" cy="840654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0132" y="393883"/>
            <a:ext cx="7381788" cy="840654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International Center on Conflict and Negotiations (ICCN) 2014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8547" y="2553553"/>
            <a:ext cx="8596869" cy="17619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7095" y="4658042"/>
            <a:ext cx="7079774" cy="210068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37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7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712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950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188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42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663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90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International Center on Conflict and Negotiations (ICCN) 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International Center on Conflict and Negotiations (ICCN) 2014</a:t>
            </a: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7B7ABB-6E40-456D-910F-86A681043795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8933" y="5282160"/>
            <a:ext cx="8596869" cy="1632598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8933" y="3484023"/>
            <a:ext cx="8596869" cy="1798141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3762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75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7128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950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188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425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663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900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International Center on Conflict and Negotiations (ICCN) 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0132" y="2298576"/>
            <a:ext cx="4948116" cy="6501852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76817" y="2298576"/>
            <a:ext cx="4949871" cy="6501852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International Center on Conflict and Negotiations (ICCN) 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698" y="329184"/>
            <a:ext cx="9102567" cy="137001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5698" y="1840003"/>
            <a:ext cx="4468757" cy="766826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3762" indent="0">
              <a:buNone/>
              <a:defRPr sz="2300" b="1"/>
            </a:lvl2pPr>
            <a:lvl3pPr marL="1047524" indent="0">
              <a:buNone/>
              <a:defRPr sz="2100" b="1"/>
            </a:lvl3pPr>
            <a:lvl4pPr marL="1571287" indent="0">
              <a:buNone/>
              <a:defRPr sz="1800" b="1"/>
            </a:lvl4pPr>
            <a:lvl5pPr marL="2095046" indent="0">
              <a:buNone/>
              <a:defRPr sz="1800" b="1"/>
            </a:lvl5pPr>
            <a:lvl6pPr marL="2618809" indent="0">
              <a:buNone/>
              <a:defRPr sz="1800" b="1"/>
            </a:lvl6pPr>
            <a:lvl7pPr marL="3142573" indent="0">
              <a:buNone/>
              <a:defRPr sz="1800" b="1"/>
            </a:lvl7pPr>
            <a:lvl8pPr marL="3666334" indent="0">
              <a:buNone/>
              <a:defRPr sz="1800" b="1"/>
            </a:lvl8pPr>
            <a:lvl9pPr marL="4190096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5698" y="2606829"/>
            <a:ext cx="4468757" cy="473605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37753" y="1840003"/>
            <a:ext cx="4470512" cy="766826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3762" indent="0">
              <a:buNone/>
              <a:defRPr sz="2300" b="1"/>
            </a:lvl2pPr>
            <a:lvl3pPr marL="1047524" indent="0">
              <a:buNone/>
              <a:defRPr sz="2100" b="1"/>
            </a:lvl3pPr>
            <a:lvl4pPr marL="1571287" indent="0">
              <a:buNone/>
              <a:defRPr sz="1800" b="1"/>
            </a:lvl4pPr>
            <a:lvl5pPr marL="2095046" indent="0">
              <a:buNone/>
              <a:defRPr sz="1800" b="1"/>
            </a:lvl5pPr>
            <a:lvl6pPr marL="2618809" indent="0">
              <a:buNone/>
              <a:defRPr sz="1800" b="1"/>
            </a:lvl6pPr>
            <a:lvl7pPr marL="3142573" indent="0">
              <a:buNone/>
              <a:defRPr sz="1800" b="1"/>
            </a:lvl7pPr>
            <a:lvl8pPr marL="3666334" indent="0">
              <a:buNone/>
              <a:defRPr sz="1800" b="1"/>
            </a:lvl8pPr>
            <a:lvl9pPr marL="4190096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37753" y="2606829"/>
            <a:ext cx="4470512" cy="473605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International Center on Conflict and Negotiations (ICCN) 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International Center on Conflict and Negotiations (ICCN) 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International Center on Conflict and Negotiations (ICCN) 2014</a:t>
            </a: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36DEF7-97DD-4BD7-99FE-1710CFAF0421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International Center on Conflict and Negotiations (ICCN) 2014</a:t>
            </a: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7B7ABB-6E40-456D-910F-86A681043795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702" y="327281"/>
            <a:ext cx="3327424" cy="1392846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4279" y="327285"/>
            <a:ext cx="5653986" cy="7015606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702" y="1720131"/>
            <a:ext cx="3327424" cy="5622760"/>
          </a:xfrm>
        </p:spPr>
        <p:txBody>
          <a:bodyPr/>
          <a:lstStyle>
            <a:lvl1pPr marL="0" indent="0">
              <a:buNone/>
              <a:defRPr sz="1600"/>
            </a:lvl1pPr>
            <a:lvl2pPr marL="523762" indent="0">
              <a:buNone/>
              <a:defRPr sz="1400"/>
            </a:lvl2pPr>
            <a:lvl3pPr marL="1047524" indent="0">
              <a:buNone/>
              <a:defRPr sz="1100"/>
            </a:lvl3pPr>
            <a:lvl4pPr marL="1571287" indent="0">
              <a:buNone/>
              <a:defRPr sz="1000"/>
            </a:lvl4pPr>
            <a:lvl5pPr marL="2095046" indent="0">
              <a:buNone/>
              <a:defRPr sz="1000"/>
            </a:lvl5pPr>
            <a:lvl6pPr marL="2618809" indent="0">
              <a:buNone/>
              <a:defRPr sz="1000"/>
            </a:lvl6pPr>
            <a:lvl7pPr marL="3142573" indent="0">
              <a:buNone/>
              <a:defRPr sz="1000"/>
            </a:lvl7pPr>
            <a:lvl8pPr marL="3666334" indent="0">
              <a:buNone/>
              <a:defRPr sz="1000"/>
            </a:lvl8pPr>
            <a:lvl9pPr marL="4190096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International Center on Conflict and Negotiations (ICCN) 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2407" y="5754053"/>
            <a:ext cx="6068378" cy="679298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82407" y="734479"/>
            <a:ext cx="6068378" cy="4932045"/>
          </a:xfrm>
        </p:spPr>
        <p:txBody>
          <a:bodyPr/>
          <a:lstStyle>
            <a:lvl1pPr marL="0" indent="0">
              <a:buNone/>
              <a:defRPr sz="3700"/>
            </a:lvl1pPr>
            <a:lvl2pPr marL="523762" indent="0">
              <a:buNone/>
              <a:defRPr sz="3200"/>
            </a:lvl2pPr>
            <a:lvl3pPr marL="1047524" indent="0">
              <a:buNone/>
              <a:defRPr sz="2700"/>
            </a:lvl3pPr>
            <a:lvl4pPr marL="1571287" indent="0">
              <a:buNone/>
              <a:defRPr sz="2300"/>
            </a:lvl4pPr>
            <a:lvl5pPr marL="2095046" indent="0">
              <a:buNone/>
              <a:defRPr sz="2300"/>
            </a:lvl5pPr>
            <a:lvl6pPr marL="2618809" indent="0">
              <a:buNone/>
              <a:defRPr sz="2300"/>
            </a:lvl6pPr>
            <a:lvl7pPr marL="3142573" indent="0">
              <a:buNone/>
              <a:defRPr sz="2300"/>
            </a:lvl7pPr>
            <a:lvl8pPr marL="3666334" indent="0">
              <a:buNone/>
              <a:defRPr sz="2300"/>
            </a:lvl8pPr>
            <a:lvl9pPr marL="4190096" indent="0">
              <a:buNone/>
              <a:defRPr sz="23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2407" y="6433352"/>
            <a:ext cx="6068378" cy="964717"/>
          </a:xfrm>
        </p:spPr>
        <p:txBody>
          <a:bodyPr/>
          <a:lstStyle>
            <a:lvl1pPr marL="0" indent="0">
              <a:buNone/>
              <a:defRPr sz="1600"/>
            </a:lvl1pPr>
            <a:lvl2pPr marL="523762" indent="0">
              <a:buNone/>
              <a:defRPr sz="1400"/>
            </a:lvl2pPr>
            <a:lvl3pPr marL="1047524" indent="0">
              <a:buNone/>
              <a:defRPr sz="1100"/>
            </a:lvl3pPr>
            <a:lvl4pPr marL="1571287" indent="0">
              <a:buNone/>
              <a:defRPr sz="1000"/>
            </a:lvl4pPr>
            <a:lvl5pPr marL="2095046" indent="0">
              <a:buNone/>
              <a:defRPr sz="1000"/>
            </a:lvl5pPr>
            <a:lvl6pPr marL="2618809" indent="0">
              <a:buNone/>
              <a:defRPr sz="1000"/>
            </a:lvl6pPr>
            <a:lvl7pPr marL="3142573" indent="0">
              <a:buNone/>
              <a:defRPr sz="1000"/>
            </a:lvl7pPr>
            <a:lvl8pPr marL="3666334" indent="0">
              <a:buNone/>
              <a:defRPr sz="1000"/>
            </a:lvl8pPr>
            <a:lvl9pPr marL="4190096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International Center on Conflict and Negotiations (ICCN) 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International Center on Conflict and Negotiations (ICCN) 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10490" y="393883"/>
            <a:ext cx="2516199" cy="840654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0132" y="393883"/>
            <a:ext cx="7381788" cy="840654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International Center on Conflict and Negotiations (ICCN) 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8933" y="5282160"/>
            <a:ext cx="8596869" cy="1632598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8933" y="3484023"/>
            <a:ext cx="8596869" cy="1798141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3762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75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7128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950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188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425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663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900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International Center on Conflict and Negotiations (ICCN) 2014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0132" y="2298576"/>
            <a:ext cx="4948116" cy="6501852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76817" y="2298576"/>
            <a:ext cx="4949871" cy="6501852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International Center on Conflict and Negotiations (ICCN) 2014</a:t>
            </a:r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698" y="329184"/>
            <a:ext cx="9102567" cy="137001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5698" y="1840003"/>
            <a:ext cx="4468757" cy="766826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3762" indent="0">
              <a:buNone/>
              <a:defRPr sz="2300" b="1"/>
            </a:lvl2pPr>
            <a:lvl3pPr marL="1047524" indent="0">
              <a:buNone/>
              <a:defRPr sz="2100" b="1"/>
            </a:lvl3pPr>
            <a:lvl4pPr marL="1571287" indent="0">
              <a:buNone/>
              <a:defRPr sz="1800" b="1"/>
            </a:lvl4pPr>
            <a:lvl5pPr marL="2095046" indent="0">
              <a:buNone/>
              <a:defRPr sz="1800" b="1"/>
            </a:lvl5pPr>
            <a:lvl6pPr marL="2618809" indent="0">
              <a:buNone/>
              <a:defRPr sz="1800" b="1"/>
            </a:lvl6pPr>
            <a:lvl7pPr marL="3142573" indent="0">
              <a:buNone/>
              <a:defRPr sz="1800" b="1"/>
            </a:lvl7pPr>
            <a:lvl8pPr marL="3666334" indent="0">
              <a:buNone/>
              <a:defRPr sz="1800" b="1"/>
            </a:lvl8pPr>
            <a:lvl9pPr marL="4190096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5698" y="2606829"/>
            <a:ext cx="4468757" cy="473605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37753" y="1840003"/>
            <a:ext cx="4470512" cy="766826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3762" indent="0">
              <a:buNone/>
              <a:defRPr sz="2300" b="1"/>
            </a:lvl2pPr>
            <a:lvl3pPr marL="1047524" indent="0">
              <a:buNone/>
              <a:defRPr sz="2100" b="1"/>
            </a:lvl3pPr>
            <a:lvl4pPr marL="1571287" indent="0">
              <a:buNone/>
              <a:defRPr sz="1800" b="1"/>
            </a:lvl4pPr>
            <a:lvl5pPr marL="2095046" indent="0">
              <a:buNone/>
              <a:defRPr sz="1800" b="1"/>
            </a:lvl5pPr>
            <a:lvl6pPr marL="2618809" indent="0">
              <a:buNone/>
              <a:defRPr sz="1800" b="1"/>
            </a:lvl6pPr>
            <a:lvl7pPr marL="3142573" indent="0">
              <a:buNone/>
              <a:defRPr sz="1800" b="1"/>
            </a:lvl7pPr>
            <a:lvl8pPr marL="3666334" indent="0">
              <a:buNone/>
              <a:defRPr sz="1800" b="1"/>
            </a:lvl8pPr>
            <a:lvl9pPr marL="4190096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37753" y="2606829"/>
            <a:ext cx="4470512" cy="473605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International Center on Conflict and Negotiations (ICCN) 2014</a:t>
            </a:r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International Center on Conflict and Negotiations (ICCN) 2014</a:t>
            </a:r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International Center on Conflict and Negotiations (ICCN) 2014</a:t>
            </a:r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36DEF7-97DD-4BD7-99FE-1710CFAF0421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702" y="327281"/>
            <a:ext cx="3327424" cy="1392846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4279" y="327285"/>
            <a:ext cx="5653986" cy="7015606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702" y="1720131"/>
            <a:ext cx="3327424" cy="5622760"/>
          </a:xfrm>
        </p:spPr>
        <p:txBody>
          <a:bodyPr/>
          <a:lstStyle>
            <a:lvl1pPr marL="0" indent="0">
              <a:buNone/>
              <a:defRPr sz="1600"/>
            </a:lvl1pPr>
            <a:lvl2pPr marL="523762" indent="0">
              <a:buNone/>
              <a:defRPr sz="1400"/>
            </a:lvl2pPr>
            <a:lvl3pPr marL="1047524" indent="0">
              <a:buNone/>
              <a:defRPr sz="1100"/>
            </a:lvl3pPr>
            <a:lvl4pPr marL="1571287" indent="0">
              <a:buNone/>
              <a:defRPr sz="1000"/>
            </a:lvl4pPr>
            <a:lvl5pPr marL="2095046" indent="0">
              <a:buNone/>
              <a:defRPr sz="1000"/>
            </a:lvl5pPr>
            <a:lvl6pPr marL="2618809" indent="0">
              <a:buNone/>
              <a:defRPr sz="1000"/>
            </a:lvl6pPr>
            <a:lvl7pPr marL="3142573" indent="0">
              <a:buNone/>
              <a:defRPr sz="1000"/>
            </a:lvl7pPr>
            <a:lvl8pPr marL="3666334" indent="0">
              <a:buNone/>
              <a:defRPr sz="1000"/>
            </a:lvl8pPr>
            <a:lvl9pPr marL="4190096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International Center on Conflict and Negotiations (ICCN) 2014</a:t>
            </a:r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2407" y="5754053"/>
            <a:ext cx="6068378" cy="679298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82407" y="734479"/>
            <a:ext cx="6068378" cy="4932045"/>
          </a:xfrm>
        </p:spPr>
        <p:txBody>
          <a:bodyPr/>
          <a:lstStyle>
            <a:lvl1pPr marL="0" indent="0">
              <a:buNone/>
              <a:defRPr sz="3700"/>
            </a:lvl1pPr>
            <a:lvl2pPr marL="523762" indent="0">
              <a:buNone/>
              <a:defRPr sz="3200"/>
            </a:lvl2pPr>
            <a:lvl3pPr marL="1047524" indent="0">
              <a:buNone/>
              <a:defRPr sz="2700"/>
            </a:lvl3pPr>
            <a:lvl4pPr marL="1571287" indent="0">
              <a:buNone/>
              <a:defRPr sz="2300"/>
            </a:lvl4pPr>
            <a:lvl5pPr marL="2095046" indent="0">
              <a:buNone/>
              <a:defRPr sz="2300"/>
            </a:lvl5pPr>
            <a:lvl6pPr marL="2618809" indent="0">
              <a:buNone/>
              <a:defRPr sz="2300"/>
            </a:lvl6pPr>
            <a:lvl7pPr marL="3142573" indent="0">
              <a:buNone/>
              <a:defRPr sz="2300"/>
            </a:lvl7pPr>
            <a:lvl8pPr marL="3666334" indent="0">
              <a:buNone/>
              <a:defRPr sz="2300"/>
            </a:lvl8pPr>
            <a:lvl9pPr marL="4190096" indent="0">
              <a:buNone/>
              <a:defRPr sz="23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2407" y="6433352"/>
            <a:ext cx="6068378" cy="964717"/>
          </a:xfrm>
        </p:spPr>
        <p:txBody>
          <a:bodyPr/>
          <a:lstStyle>
            <a:lvl1pPr marL="0" indent="0">
              <a:buNone/>
              <a:defRPr sz="1600"/>
            </a:lvl1pPr>
            <a:lvl2pPr marL="523762" indent="0">
              <a:buNone/>
              <a:defRPr sz="1400"/>
            </a:lvl2pPr>
            <a:lvl3pPr marL="1047524" indent="0">
              <a:buNone/>
              <a:defRPr sz="1100"/>
            </a:lvl3pPr>
            <a:lvl4pPr marL="1571287" indent="0">
              <a:buNone/>
              <a:defRPr sz="1000"/>
            </a:lvl4pPr>
            <a:lvl5pPr marL="2095046" indent="0">
              <a:buNone/>
              <a:defRPr sz="1000"/>
            </a:lvl5pPr>
            <a:lvl6pPr marL="2618809" indent="0">
              <a:buNone/>
              <a:defRPr sz="1000"/>
            </a:lvl6pPr>
            <a:lvl7pPr marL="3142573" indent="0">
              <a:buNone/>
              <a:defRPr sz="1000"/>
            </a:lvl7pPr>
            <a:lvl8pPr marL="3666334" indent="0">
              <a:buNone/>
              <a:defRPr sz="1000"/>
            </a:lvl8pPr>
            <a:lvl9pPr marL="4190096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International Center on Conflict and Negotiations (ICCN) 2014</a:t>
            </a:r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5698" y="329184"/>
            <a:ext cx="9102567" cy="1370013"/>
          </a:xfrm>
          <a:prstGeom prst="rect">
            <a:avLst/>
          </a:prstGeom>
        </p:spPr>
        <p:txBody>
          <a:bodyPr vert="horz" lIns="104752" tIns="52376" rIns="104752" bIns="5237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5698" y="1918019"/>
            <a:ext cx="9102567" cy="5424870"/>
          </a:xfrm>
          <a:prstGeom prst="rect">
            <a:avLst/>
          </a:prstGeom>
        </p:spPr>
        <p:txBody>
          <a:bodyPr vert="horz" lIns="104752" tIns="52376" rIns="104752" bIns="5237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5698" y="7618796"/>
            <a:ext cx="2359925" cy="437643"/>
          </a:xfrm>
          <a:prstGeom prst="rect">
            <a:avLst/>
          </a:prstGeom>
        </p:spPr>
        <p:txBody>
          <a:bodyPr vert="horz" lIns="104752" tIns="52376" rIns="104752" bIns="52376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55604" y="7618796"/>
            <a:ext cx="3202755" cy="437643"/>
          </a:xfrm>
          <a:prstGeom prst="rect">
            <a:avLst/>
          </a:prstGeom>
        </p:spPr>
        <p:txBody>
          <a:bodyPr vert="horz" lIns="104752" tIns="52376" rIns="104752" bIns="52376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0" lang="en-US" smtClean="0"/>
              <a:t>International Center on Conflict and Negotiations (ICCN) 2014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48340" y="7618796"/>
            <a:ext cx="2359925" cy="437643"/>
          </a:xfrm>
          <a:prstGeom prst="rect">
            <a:avLst/>
          </a:prstGeom>
        </p:spPr>
        <p:txBody>
          <a:bodyPr vert="horz" lIns="104752" tIns="52376" rIns="104752" bIns="52376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</p:sldLayoutIdLst>
  <p:hf sldNum="0" hdr="0" dt="0"/>
  <p:txStyles>
    <p:titleStyle>
      <a:lvl1pPr algn="ctr" defTabSz="1047524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2822" indent="-392822" algn="l" defTabSz="1047524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51114" indent="-327352" algn="l" defTabSz="1047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9406" indent="-261882" algn="l" defTabSz="104752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33167" indent="-261882" algn="l" defTabSz="1047524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56929" indent="-261882" algn="l" defTabSz="1047524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80692" indent="-261882" algn="l" defTabSz="1047524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04454" indent="-261882" algn="l" defTabSz="1047524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28216" indent="-261882" algn="l" defTabSz="1047524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51978" indent="-261882" algn="l" defTabSz="1047524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4752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3762" algn="l" defTabSz="104752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7524" algn="l" defTabSz="104752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71287" algn="l" defTabSz="104752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95046" algn="l" defTabSz="104752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18809" algn="l" defTabSz="104752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42573" algn="l" defTabSz="104752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66334" algn="l" defTabSz="104752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90096" algn="l" defTabSz="104752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5698" y="329184"/>
            <a:ext cx="9102567" cy="1370013"/>
          </a:xfrm>
          <a:prstGeom prst="rect">
            <a:avLst/>
          </a:prstGeom>
        </p:spPr>
        <p:txBody>
          <a:bodyPr vert="horz" lIns="104752" tIns="52376" rIns="104752" bIns="5237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5698" y="1918019"/>
            <a:ext cx="9102567" cy="5424870"/>
          </a:xfrm>
          <a:prstGeom prst="rect">
            <a:avLst/>
          </a:prstGeom>
        </p:spPr>
        <p:txBody>
          <a:bodyPr vert="horz" lIns="104752" tIns="52376" rIns="104752" bIns="5237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5698" y="7618796"/>
            <a:ext cx="2359925" cy="437643"/>
          </a:xfrm>
          <a:prstGeom prst="rect">
            <a:avLst/>
          </a:prstGeom>
        </p:spPr>
        <p:txBody>
          <a:bodyPr vert="horz" lIns="104752" tIns="52376" rIns="104752" bIns="52376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55604" y="7618796"/>
            <a:ext cx="3202755" cy="437643"/>
          </a:xfrm>
          <a:prstGeom prst="rect">
            <a:avLst/>
          </a:prstGeom>
        </p:spPr>
        <p:txBody>
          <a:bodyPr vert="horz" lIns="104752" tIns="52376" rIns="104752" bIns="52376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International Center on Conflict and Negotiations (ICCN) 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48340" y="7618796"/>
            <a:ext cx="2359925" cy="437643"/>
          </a:xfrm>
          <a:prstGeom prst="rect">
            <a:avLst/>
          </a:prstGeom>
        </p:spPr>
        <p:txBody>
          <a:bodyPr vert="horz" lIns="104752" tIns="52376" rIns="104752" bIns="52376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974DF9-AD47-4691-BA21-BBFCE3637A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  <p:sldLayoutId id="2147483781" r:id="rId12"/>
  </p:sldLayoutIdLst>
  <p:hf sldNum="0" hdr="0" dt="0"/>
  <p:txStyles>
    <p:titleStyle>
      <a:lvl1pPr algn="ctr" defTabSz="1047524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2822" indent="-392822" algn="l" defTabSz="1047524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51114" indent="-327352" algn="l" defTabSz="1047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9406" indent="-261882" algn="l" defTabSz="104752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33167" indent="-261882" algn="l" defTabSz="1047524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56929" indent="-261882" algn="l" defTabSz="1047524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80692" indent="-261882" algn="l" defTabSz="1047524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04454" indent="-261882" algn="l" defTabSz="1047524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28216" indent="-261882" algn="l" defTabSz="1047524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51978" indent="-261882" algn="l" defTabSz="1047524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4752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3762" algn="l" defTabSz="104752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7524" algn="l" defTabSz="104752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71287" algn="l" defTabSz="104752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95046" algn="l" defTabSz="104752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18809" algn="l" defTabSz="104752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42573" algn="l" defTabSz="104752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66334" algn="l" defTabSz="104752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90096" algn="l" defTabSz="104752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05128" y="1908048"/>
            <a:ext cx="6339840" cy="98755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ctr"/>
            <a:r>
              <a:rPr lang="ka-GE" sz="4000" b="1" dirty="0" smtClean="0">
                <a:latin typeface="Times New Roman"/>
              </a:rPr>
              <a:t>პროექტი:  დაგეგმვა და მართვა</a:t>
            </a:r>
            <a:endParaRPr lang="en-US" sz="4000" b="1" dirty="0">
              <a:latin typeface="Times New Roman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07464" y="3383280"/>
            <a:ext cx="5526024" cy="170078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ctr"/>
            <a:r>
              <a:rPr lang="ka-GE" sz="2300" i="1" dirty="0" smtClean="0">
                <a:latin typeface="Times New Roman"/>
              </a:rPr>
              <a:t>ნანა ბერეკაშვილი</a:t>
            </a:r>
          </a:p>
          <a:p>
            <a:pPr indent="0" algn="ctr"/>
            <a:r>
              <a:rPr lang="ka-GE" sz="2300" i="1" dirty="0" smtClean="0">
                <a:latin typeface="Times New Roman"/>
              </a:rPr>
              <a:t>შორენა ლორთქიფანიძე</a:t>
            </a:r>
          </a:p>
          <a:p>
            <a:pPr indent="0" algn="ctr"/>
            <a:endParaRPr lang="ka-GE" sz="2300" i="1" dirty="0" smtClean="0">
              <a:latin typeface="Times New Roman"/>
            </a:endParaRPr>
          </a:p>
          <a:p>
            <a:pPr indent="0" algn="ctr"/>
            <a:endParaRPr lang="ka-GE" sz="2300" i="1" dirty="0" smtClean="0">
              <a:latin typeface="Times New Roman"/>
            </a:endParaRPr>
          </a:p>
          <a:p>
            <a:pPr indent="0" algn="ctr"/>
            <a:r>
              <a:rPr lang="ka-GE" sz="2300" i="1" dirty="0" smtClean="0">
                <a:latin typeface="Times New Roman"/>
              </a:rPr>
              <a:t>2014 , ლოპოტა</a:t>
            </a:r>
            <a:endParaRPr lang="en-US" sz="2300" i="1" dirty="0">
              <a:latin typeface="Times New Roman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228600"/>
            <a:ext cx="10113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Sylfaen" pitchFamily="18" charset="0"/>
              </a:rPr>
              <a:t>Training seminar on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Sylfaen" pitchFamily="18" charset="0"/>
              </a:rPr>
              <a:t>Strengthening technical and 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Sylfaen" pitchFamily="18" charset="0"/>
              </a:rPr>
              <a:t>organisational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Sylfaen" pitchFamily="18" charset="0"/>
              </a:rPr>
              <a:t> aspects of civil society 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Sylfaen" pitchFamily="18" charset="0"/>
              </a:rPr>
              <a:t>organisations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6018" name="Picture 2" descr="C:\Users\Nino\Desktop\ICCN_logo (3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4981" y="5634037"/>
            <a:ext cx="1585665" cy="168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ooter Placeholder 1"/>
          <p:cNvSpPr txBox="1">
            <a:spLocks/>
          </p:cNvSpPr>
          <p:nvPr/>
        </p:nvSpPr>
        <p:spPr>
          <a:xfrm>
            <a:off x="1882007" y="6777037"/>
            <a:ext cx="5537174" cy="762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dirty="0" smtClean="0"/>
              <a:t>International Center on Conflict and Negotiation (ICCN) 2014</a:t>
            </a:r>
            <a:endParaRPr lang="es-E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7056"/>
            <a:ext cx="4008120" cy="350824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651248" y="1207008"/>
            <a:ext cx="3831336" cy="14173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>
              <a:lnSpc>
                <a:spcPts val="6216"/>
              </a:lnSpc>
            </a:pPr>
            <a:r>
              <a:rPr lang="ka-GE" sz="4500" b="1" spc="-100" dirty="0" smtClean="0">
                <a:latin typeface="Times New Roman"/>
              </a:rPr>
              <a:t>ფრთხილად - წინ </a:t>
            </a:r>
            <a:r>
              <a:rPr lang="ka-GE" sz="4500" b="1" spc="-100" dirty="0" smtClean="0">
                <a:solidFill>
                  <a:schemeClr val="accent6">
                    <a:lumMod val="75000"/>
                  </a:schemeClr>
                </a:solidFill>
                <a:latin typeface="Times New Roman"/>
              </a:rPr>
              <a:t>ხიფათია!</a:t>
            </a:r>
            <a:endParaRPr lang="en-US" sz="4500" b="1" spc="-100" dirty="0">
              <a:latin typeface="Times New Roman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27576" y="3980688"/>
            <a:ext cx="4562856" cy="253898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>
              <a:lnSpc>
                <a:spcPts val="3360"/>
              </a:lnSpc>
            </a:pPr>
            <a:r>
              <a:rPr lang="en-US" sz="2800" dirty="0">
                <a:latin typeface="Times New Roman"/>
              </a:rPr>
              <a:t>•    </a:t>
            </a:r>
            <a:r>
              <a:rPr lang="ka-GE" sz="2800" dirty="0">
                <a:latin typeface="Times New Roman"/>
              </a:rPr>
              <a:t>თ</a:t>
            </a:r>
            <a:r>
              <a:rPr lang="ka-GE" sz="2800" dirty="0" smtClean="0">
                <a:latin typeface="Times New Roman"/>
              </a:rPr>
              <a:t>უ განსხვავება ძალიან მცირეა:</a:t>
            </a:r>
            <a:endParaRPr lang="en-US" sz="2800" dirty="0">
              <a:solidFill>
                <a:schemeClr val="accent6">
                  <a:lumMod val="75000"/>
                </a:schemeClr>
              </a:solidFill>
              <a:latin typeface="Times New Roman"/>
            </a:endParaRPr>
          </a:p>
          <a:p>
            <a:pPr indent="0">
              <a:lnSpc>
                <a:spcPts val="3456"/>
              </a:lnSpc>
            </a:pPr>
            <a:r>
              <a:rPr lang="en-US" sz="2800" dirty="0">
                <a:latin typeface="Times New Roman"/>
              </a:rPr>
              <a:t>•    </a:t>
            </a:r>
            <a:r>
              <a:rPr lang="ka-GE" sz="2800" dirty="0" smtClean="0">
                <a:latin typeface="Times New Roman"/>
              </a:rPr>
              <a:t>თუ განსხვავება ძალიან დიდია:</a:t>
            </a:r>
            <a:endParaRPr lang="en-US" sz="2800" dirty="0">
              <a:solidFill>
                <a:schemeClr val="accent6">
                  <a:lumMod val="75000"/>
                </a:schemeClr>
              </a:solidFill>
              <a:latin typeface="Times New Rom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590381" y="4414837"/>
            <a:ext cx="27190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a-GE" sz="2800" dirty="0" smtClean="0">
                <a:solidFill>
                  <a:schemeClr val="accent6">
                    <a:lumMod val="75000"/>
                  </a:schemeClr>
                </a:solidFill>
                <a:latin typeface="Times New Roman"/>
              </a:rPr>
              <a:t>აქვს ამას აზრი?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5514181" y="5329237"/>
            <a:ext cx="459978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sz="2800" dirty="0" smtClean="0">
                <a:solidFill>
                  <a:schemeClr val="accent6">
                    <a:lumMod val="75000"/>
                  </a:schemeClr>
                </a:solidFill>
                <a:latin typeface="Times New Roman"/>
              </a:rPr>
              <a:t>ზედმეტად ამბიციურები ხომ არ ვართ?</a:t>
            </a:r>
            <a:endParaRPr lang="en-US" sz="2800" dirty="0"/>
          </a:p>
        </p:txBody>
      </p:sp>
      <p:sp>
        <p:nvSpPr>
          <p:cNvPr id="7" name="Footer Placeholder 1"/>
          <p:cNvSpPr txBox="1">
            <a:spLocks/>
          </p:cNvSpPr>
          <p:nvPr/>
        </p:nvSpPr>
        <p:spPr>
          <a:xfrm>
            <a:off x="2261136" y="7458075"/>
            <a:ext cx="5537174" cy="762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dirty="0" smtClean="0"/>
              <a:t>International Center on Conflict and Negotiation (ICCN) 2014</a:t>
            </a:r>
            <a:endParaRPr lang="es-E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770981" y="909637"/>
            <a:ext cx="4038600" cy="1295400"/>
          </a:xfrm>
          <a:prstGeom prst="ellipse">
            <a:avLst/>
          </a:prstGeom>
          <a:solidFill>
            <a:schemeClr val="accent1">
              <a:alpha val="5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000" dirty="0" smtClean="0">
                <a:solidFill>
                  <a:schemeClr val="tx1"/>
                </a:solidFill>
              </a:rPr>
              <a:t>ხედვა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2940276" y="5481637"/>
            <a:ext cx="3886200" cy="1752600"/>
          </a:xfrm>
          <a:prstGeom prst="ellipse">
            <a:avLst/>
          </a:prstGeom>
          <a:solidFill>
            <a:schemeClr val="accent1">
              <a:alpha val="5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000" dirty="0" smtClean="0">
                <a:solidFill>
                  <a:schemeClr val="tx1"/>
                </a:solidFill>
              </a:rPr>
              <a:t>არსებული სიტუაცია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9" name="Picture 8" descr="HandDrawnArrow1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4271169" y="3795712"/>
            <a:ext cx="1571625" cy="62865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 rot="20614529">
            <a:off x="2618580" y="3648372"/>
            <a:ext cx="490157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a-GE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ჩვენი პროექტი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Footer Placeholder 1"/>
          <p:cNvSpPr txBox="1">
            <a:spLocks/>
          </p:cNvSpPr>
          <p:nvPr/>
        </p:nvSpPr>
        <p:spPr>
          <a:xfrm>
            <a:off x="2250294" y="7458075"/>
            <a:ext cx="5537174" cy="762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dirty="0" smtClean="0"/>
              <a:t>International Center on Conflict and Negotiation (ICCN) 2014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484981" y="1290637"/>
            <a:ext cx="9259824" cy="5705856"/>
            <a:chOff x="121920" y="1060704"/>
            <a:chExt cx="8650224" cy="570585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42181" y="2890837"/>
              <a:ext cx="6498336" cy="184404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66176" y="5867400"/>
              <a:ext cx="505968" cy="643128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1403224" y="1060704"/>
              <a:ext cx="5623500" cy="630936"/>
            </a:xfrm>
            <a:prstGeom prst="rect">
              <a:avLst/>
            </a:prstGeom>
          </p:spPr>
          <p:txBody>
            <a:bodyPr wrap="none" lIns="0" tIns="0" rIns="0" bIns="0">
              <a:noAutofit/>
            </a:bodyPr>
            <a:lstStyle/>
            <a:p>
              <a:pPr indent="0" algn="just"/>
              <a:r>
                <a:rPr lang="ka-GE" sz="4500" b="1" spc="-100" dirty="0" smtClean="0">
                  <a:latin typeface="Times New Roman"/>
                </a:rPr>
                <a:t>ვმუშაობთ ამ ლოგიკით</a:t>
              </a:r>
              <a:endParaRPr lang="en-US" sz="4500" b="1" spc="-100" dirty="0">
                <a:latin typeface="Times New Roman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121920" y="6629400"/>
              <a:ext cx="731520" cy="137160"/>
            </a:xfrm>
            <a:prstGeom prst="rect">
              <a:avLst/>
            </a:prstGeom>
          </p:spPr>
          <p:txBody>
            <a:bodyPr wrap="none" lIns="0" tIns="0" rIns="0" bIns="0">
              <a:noAutofit/>
            </a:bodyPr>
            <a:lstStyle/>
            <a:p>
              <a:pPr indent="0" algn="just"/>
              <a:r>
                <a:rPr lang="en-US" sz="800">
                  <a:latin typeface="Times New Roman"/>
                </a:rPr>
                <a:t>© Berg AB 2014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2542381" y="3881437"/>
              <a:ext cx="1371600" cy="609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4218781" y="3500437"/>
              <a:ext cx="1371600" cy="609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094581" y="4262437"/>
              <a:ext cx="1219200" cy="304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a-GE" dirty="0" smtClean="0"/>
                <a:t>პრ,ჯბკჯკჯბ</a:t>
              </a:r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818981" y="3271837"/>
              <a:ext cx="1371600" cy="609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551781" y="4414837"/>
            <a:ext cx="1281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პრობლემა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99581" y="4186237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dirty="0" smtClean="0">
                <a:solidFill>
                  <a:srgbClr val="FF9900"/>
                </a:solidFill>
              </a:rPr>
              <a:t>მიზნები/ამოცანები</a:t>
            </a:r>
            <a:endParaRPr lang="en-US" dirty="0">
              <a:solidFill>
                <a:srgbClr val="FF99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04581" y="3729037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dirty="0" smtClean="0">
                <a:solidFill>
                  <a:schemeClr val="accent3">
                    <a:lumMod val="75000"/>
                  </a:schemeClr>
                </a:solidFill>
              </a:rPr>
              <a:t>აქტივობები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57181" y="3576637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ინდიკატორები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5" name="Footer Placeholder 1"/>
          <p:cNvSpPr txBox="1">
            <a:spLocks/>
          </p:cNvSpPr>
          <p:nvPr/>
        </p:nvSpPr>
        <p:spPr>
          <a:xfrm>
            <a:off x="2509736" y="7458075"/>
            <a:ext cx="5537174" cy="762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dirty="0" smtClean="0"/>
              <a:t>International Center on Conflict and Negotiation (ICCN) 2014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8381" y="909637"/>
            <a:ext cx="7992205" cy="1315021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 algn="ctr"/>
            <a:r>
              <a:rPr lang="ka-GE" sz="4000" b="1" spc="-100" dirty="0" smtClean="0">
                <a:latin typeface="Times New Roman"/>
              </a:rPr>
              <a:t>პრობლემა</a:t>
            </a:r>
            <a:endParaRPr lang="en-US" sz="4000" b="1" spc="-100" dirty="0">
              <a:latin typeface="Times New Rom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94581" y="2738437"/>
            <a:ext cx="7196328" cy="3079813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ctr"/>
            <a:r>
              <a:rPr lang="ka-GE" sz="3300" spc="-50" dirty="0" smtClean="0">
                <a:latin typeface="Times New Roman"/>
              </a:rPr>
              <a:t>პრობლემა უნდა ჩამოყალიბდეს, როგორც </a:t>
            </a:r>
            <a:r>
              <a:rPr lang="ka-GE" sz="3300" b="1" u="sng" spc="-50" dirty="0" smtClean="0">
                <a:latin typeface="Times New Roman"/>
              </a:rPr>
              <a:t>უარყოფითი ვითარება</a:t>
            </a:r>
          </a:p>
          <a:p>
            <a:pPr indent="0" algn="ctr"/>
            <a:r>
              <a:rPr lang="ka-GE" sz="3300" i="1" spc="-50" dirty="0" smtClean="0">
                <a:latin typeface="Times New Roman"/>
              </a:rPr>
              <a:t>(და არ უნდა შეიცავდეს გადაწყვეტის გზებს</a:t>
            </a:r>
            <a:r>
              <a:rPr lang="ka-GE" sz="3300" spc="-50" dirty="0" smtClean="0">
                <a:latin typeface="Times New Roman"/>
              </a:rPr>
              <a:t>)</a:t>
            </a:r>
          </a:p>
        </p:txBody>
      </p:sp>
      <p:sp>
        <p:nvSpPr>
          <p:cNvPr id="4" name="Footer Placeholder 1"/>
          <p:cNvSpPr txBox="1">
            <a:spLocks/>
          </p:cNvSpPr>
          <p:nvPr/>
        </p:nvSpPr>
        <p:spPr>
          <a:xfrm>
            <a:off x="2466181" y="7420655"/>
            <a:ext cx="5537174" cy="762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dirty="0" smtClean="0"/>
              <a:t>International Center on Conflict and Negotiation (ICCN) 2014</a:t>
            </a:r>
            <a:endParaRPr lang="es-E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2-05-16 at 04.43.2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51981" y="2128837"/>
            <a:ext cx="3200400" cy="25146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328672" y="1082040"/>
            <a:ext cx="4459224" cy="588264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 algn="just"/>
            <a:r>
              <a:rPr lang="ka-GE" sz="4500" b="1" spc="-100" dirty="0" smtClean="0">
                <a:latin typeface="Times New Roman"/>
              </a:rPr>
              <a:t>პრობლემა არის</a:t>
            </a:r>
            <a:r>
              <a:rPr lang="en-US" sz="4500" b="1" spc="450" dirty="0" smtClean="0">
                <a:latin typeface="Times New Roman"/>
              </a:rPr>
              <a:t>...</a:t>
            </a:r>
            <a:endParaRPr lang="en-US" sz="4500" b="1" spc="450" dirty="0">
              <a:latin typeface="Times New Rom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70781" y="2679191"/>
            <a:ext cx="7391400" cy="455504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just">
              <a:lnSpc>
                <a:spcPts val="4680"/>
              </a:lnSpc>
            </a:pPr>
            <a:r>
              <a:rPr lang="en-US" sz="3300" b="1" spc="-50" dirty="0">
                <a:latin typeface="Times New Roman"/>
              </a:rPr>
              <a:t>... </a:t>
            </a:r>
            <a:r>
              <a:rPr lang="ka-GE" sz="3300" b="1" spc="-50" dirty="0" smtClean="0">
                <a:latin typeface="Times New Roman"/>
              </a:rPr>
              <a:t>რომ ჩვენ არ გვაქვს ავტომანქანა ორგანიზაციაში</a:t>
            </a:r>
          </a:p>
          <a:p>
            <a:pPr indent="0" algn="just">
              <a:lnSpc>
                <a:spcPts val="4680"/>
              </a:lnSpc>
            </a:pPr>
            <a:endParaRPr lang="ka-GE" sz="3300" b="1" spc="-50" dirty="0" smtClean="0">
              <a:latin typeface="Times New Roman"/>
            </a:endParaRPr>
          </a:p>
          <a:p>
            <a:pPr indent="0" algn="just">
              <a:lnSpc>
                <a:spcPts val="4680"/>
              </a:lnSpc>
            </a:pPr>
            <a:r>
              <a:rPr lang="ka-GE" sz="3300" b="1" spc="-50" dirty="0" smtClean="0">
                <a:latin typeface="Times New Roman"/>
              </a:rPr>
              <a:t>... რომ ჩვენ ვერ ვატარებთ ტრენინგებს სოფლებში</a:t>
            </a:r>
          </a:p>
          <a:p>
            <a:pPr indent="0" algn="just">
              <a:lnSpc>
                <a:spcPts val="4680"/>
              </a:lnSpc>
            </a:pPr>
            <a:endParaRPr lang="ka-GE" sz="3300" b="1" spc="-50" dirty="0" smtClean="0">
              <a:latin typeface="Times New Roman"/>
            </a:endParaRPr>
          </a:p>
          <a:p>
            <a:pPr indent="0" algn="just">
              <a:lnSpc>
                <a:spcPts val="4680"/>
              </a:lnSpc>
            </a:pPr>
            <a:endParaRPr lang="en-US" sz="3300" b="1" spc="-50" dirty="0">
              <a:latin typeface="Times New Roman"/>
            </a:endParaRPr>
          </a:p>
        </p:txBody>
      </p:sp>
      <p:sp>
        <p:nvSpPr>
          <p:cNvPr id="5" name="Footer Placeholder 1"/>
          <p:cNvSpPr txBox="1">
            <a:spLocks/>
          </p:cNvSpPr>
          <p:nvPr/>
        </p:nvSpPr>
        <p:spPr>
          <a:xfrm>
            <a:off x="2399996" y="7534274"/>
            <a:ext cx="5537174" cy="762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dirty="0" smtClean="0"/>
              <a:t>International Center on Conflict and Negotiation (ICCN) 2014</a:t>
            </a:r>
            <a:endParaRPr lang="es-E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shot 2012-05-16 at 04.43.2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51981" y="2433637"/>
            <a:ext cx="2743200" cy="22098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825752" y="1082040"/>
            <a:ext cx="5510784" cy="266395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/>
            <a:r>
              <a:rPr lang="ka-GE" sz="4500" b="1" spc="-100" dirty="0" smtClean="0">
                <a:latin typeface="Times New Roman"/>
              </a:rPr>
              <a:t>პრობლემა არის ის, რომ </a:t>
            </a:r>
            <a:r>
              <a:rPr lang="en-US" sz="4500" b="1" spc="450" dirty="0" smtClean="0">
                <a:latin typeface="Times New Roman"/>
              </a:rPr>
              <a:t>....</a:t>
            </a:r>
            <a:endParaRPr lang="en-US" sz="4500" b="1" spc="450" dirty="0">
              <a:latin typeface="Times New Roman"/>
            </a:endParaRPr>
          </a:p>
          <a:p>
            <a:pPr indent="0" algn="ctr">
              <a:lnSpc>
                <a:spcPts val="4680"/>
              </a:lnSpc>
            </a:pPr>
            <a:r>
              <a:rPr lang="en-US" sz="3300" b="1" spc="-50" dirty="0">
                <a:latin typeface="Times New Roman"/>
              </a:rPr>
              <a:t>.. </a:t>
            </a:r>
            <a:r>
              <a:rPr lang="en-US" sz="3300" b="1" spc="-50" dirty="0" smtClean="0">
                <a:latin typeface="Times New Roman"/>
              </a:rPr>
              <a:t>.</a:t>
            </a:r>
            <a:r>
              <a:rPr lang="ka-GE" sz="3300" b="1" spc="-50" dirty="0" smtClean="0">
                <a:latin typeface="Times New Roman"/>
              </a:rPr>
              <a:t>ჩვენი კანონი არ არის საკმარისად კარგი, რომ დაიცვას ქალთა მონაწილეობის უფლება</a:t>
            </a:r>
          </a:p>
          <a:p>
            <a:pPr indent="0" algn="ctr">
              <a:lnSpc>
                <a:spcPts val="4680"/>
              </a:lnSpc>
            </a:pPr>
            <a:endParaRPr lang="ka-GE" sz="3300" b="1" spc="-50" dirty="0" smtClean="0">
              <a:latin typeface="Times New Roman"/>
            </a:endParaRPr>
          </a:p>
          <a:p>
            <a:pPr indent="0" algn="ctr">
              <a:lnSpc>
                <a:spcPts val="4680"/>
              </a:lnSpc>
            </a:pPr>
            <a:r>
              <a:rPr lang="ka-GE" sz="3300" b="1" spc="-50" dirty="0" smtClean="0">
                <a:latin typeface="Times New Roman"/>
              </a:rPr>
              <a:t>...ქალები არ არიან წარმოდგენილნი გადაწყვეტილების მიმღებ პოზიციებზე</a:t>
            </a:r>
            <a:endParaRPr lang="en-US" sz="3300" b="1" spc="-50" dirty="0">
              <a:latin typeface="Times New Roman"/>
            </a:endParaRPr>
          </a:p>
        </p:txBody>
      </p:sp>
      <p:sp>
        <p:nvSpPr>
          <p:cNvPr id="4" name="Footer Placeholder 1"/>
          <p:cNvSpPr txBox="1">
            <a:spLocks/>
          </p:cNvSpPr>
          <p:nvPr/>
        </p:nvSpPr>
        <p:spPr>
          <a:xfrm>
            <a:off x="4678375" y="7731579"/>
            <a:ext cx="5537174" cy="48849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dirty="0" smtClean="0"/>
              <a:t>International Center on Conflict and Negotiation (ICCN) 2014</a:t>
            </a:r>
            <a:endParaRPr lang="es-E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45664" y="1008888"/>
            <a:ext cx="3855720" cy="451104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 algn="just"/>
            <a:r>
              <a:rPr lang="ka-GE" sz="3300" b="1" spc="-50" dirty="0" smtClean="0">
                <a:latin typeface="Times New Roman"/>
              </a:rPr>
              <a:t>ჯგუფში სამუშაო</a:t>
            </a:r>
            <a:endParaRPr lang="en-US" sz="3300" b="1" spc="-50" dirty="0">
              <a:latin typeface="Times New Rom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42181" y="1824037"/>
            <a:ext cx="8153400" cy="58674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>
              <a:lnSpc>
                <a:spcPts val="3408"/>
              </a:lnSpc>
              <a:buFont typeface="Arial" pitchFamily="34" charset="0"/>
              <a:buChar char="•"/>
            </a:pPr>
            <a:r>
              <a:rPr lang="ka-GE" sz="2800" dirty="0" smtClean="0">
                <a:latin typeface="Times New Roman"/>
              </a:rPr>
              <a:t>რა პრობლემას ეხებით?</a:t>
            </a:r>
            <a:endParaRPr lang="en-US" sz="2800" dirty="0">
              <a:latin typeface="Times New Roman"/>
            </a:endParaRPr>
          </a:p>
          <a:p>
            <a:pPr indent="0">
              <a:lnSpc>
                <a:spcPts val="3384"/>
              </a:lnSpc>
              <a:buFont typeface="Arial" pitchFamily="34" charset="0"/>
              <a:buChar char="•"/>
            </a:pPr>
            <a:r>
              <a:rPr lang="en-US" sz="2800" dirty="0" smtClean="0">
                <a:latin typeface="Times New Roman"/>
              </a:rPr>
              <a:t> </a:t>
            </a:r>
            <a:r>
              <a:rPr lang="ka-GE" sz="2800" dirty="0" smtClean="0">
                <a:latin typeface="Times New Roman"/>
              </a:rPr>
              <a:t>დარწმუნდით, რომ პრობლემა არ შეიცავს გადაწყვეტის გზებს</a:t>
            </a:r>
            <a:r>
              <a:rPr lang="en-US" sz="2800" dirty="0" smtClean="0">
                <a:latin typeface="Times New Roman"/>
              </a:rPr>
              <a:t>!</a:t>
            </a:r>
            <a:endParaRPr lang="en-US" sz="2800" dirty="0">
              <a:latin typeface="Times New Roman"/>
            </a:endParaRPr>
          </a:p>
          <a:p>
            <a:pPr indent="0">
              <a:buFont typeface="Arial" pitchFamily="34" charset="0"/>
              <a:buChar char="•"/>
            </a:pPr>
            <a:r>
              <a:rPr lang="en-US" sz="2800" dirty="0" smtClean="0">
                <a:latin typeface="Times New Roman"/>
              </a:rPr>
              <a:t>  </a:t>
            </a:r>
            <a:r>
              <a:rPr lang="ka-GE" sz="2800" dirty="0" smtClean="0">
                <a:latin typeface="Times New Roman"/>
              </a:rPr>
              <a:t>ჩამოწერეთ სად ხედავთ პრობლემებს. დაეხმარეთ ერთმანეთ კითხვით ”რატომ ?</a:t>
            </a:r>
          </a:p>
          <a:p>
            <a:pPr indent="0">
              <a:buFont typeface="Arial" pitchFamily="34" charset="0"/>
              <a:buChar char="•"/>
            </a:pPr>
            <a:r>
              <a:rPr lang="ka-GE" sz="2800" dirty="0" smtClean="0">
                <a:latin typeface="Times New Roman"/>
              </a:rPr>
              <a:t>ზედმეტად ბევრი საკითხი ხომ არ წამოიჭრა?</a:t>
            </a:r>
          </a:p>
          <a:p>
            <a:pPr indent="0">
              <a:buFont typeface="Arial" pitchFamily="34" charset="0"/>
              <a:buChar char="•"/>
            </a:pPr>
            <a:r>
              <a:rPr lang="ka-GE" sz="2800" dirty="0" smtClean="0">
                <a:latin typeface="Times New Roman"/>
              </a:rPr>
              <a:t>გამოკვეთეთ პრიორიტეტები</a:t>
            </a:r>
          </a:p>
          <a:p>
            <a:pPr indent="0">
              <a:buFont typeface="Arial" pitchFamily="34" charset="0"/>
              <a:buChar char="•"/>
            </a:pPr>
            <a:r>
              <a:rPr lang="ka-GE" sz="2800" dirty="0" smtClean="0">
                <a:latin typeface="Times New Roman"/>
              </a:rPr>
              <a:t>მოძებნეთ მიმართებები:თქვენ აღმოაჩენთ, რომ პრობლემა </a:t>
            </a:r>
            <a:r>
              <a:rPr lang="ka-GE" sz="2800" b="1" dirty="0" smtClean="0">
                <a:solidFill>
                  <a:srgbClr val="FF0000"/>
                </a:solidFill>
                <a:latin typeface="Times New Roman"/>
              </a:rPr>
              <a:t>ა</a:t>
            </a:r>
            <a:r>
              <a:rPr lang="ka-GE" sz="2800" dirty="0" smtClean="0">
                <a:latin typeface="Times New Roman"/>
              </a:rPr>
              <a:t>.პრობლემა </a:t>
            </a:r>
            <a:r>
              <a:rPr lang="ka-GE" sz="2800" dirty="0" smtClean="0">
                <a:solidFill>
                  <a:srgbClr val="FF0000"/>
                </a:solidFill>
                <a:latin typeface="Times New Roman"/>
              </a:rPr>
              <a:t>ბ.-</a:t>
            </a:r>
            <a:r>
              <a:rPr lang="ka-GE" sz="2800" dirty="0" smtClean="0">
                <a:latin typeface="Times New Roman"/>
              </a:rPr>
              <a:t>ს შედეგია და ა.შ., ამიტომ </a:t>
            </a:r>
            <a:r>
              <a:rPr lang="ka-GE" sz="2800" dirty="0" smtClean="0">
                <a:solidFill>
                  <a:srgbClr val="FF0000"/>
                </a:solidFill>
                <a:latin typeface="Times New Roman"/>
              </a:rPr>
              <a:t>ბ-</a:t>
            </a:r>
            <a:r>
              <a:rPr lang="ka-GE" sz="2800" dirty="0" smtClean="0">
                <a:latin typeface="Times New Roman"/>
              </a:rPr>
              <a:t>ს გადაწყვეტით გაქრება </a:t>
            </a:r>
            <a:r>
              <a:rPr lang="ka-GE" sz="2800" dirty="0" smtClean="0">
                <a:solidFill>
                  <a:srgbClr val="FF0000"/>
                </a:solidFill>
                <a:latin typeface="Times New Roman"/>
              </a:rPr>
              <a:t>ა</a:t>
            </a:r>
            <a:r>
              <a:rPr lang="ka-GE" sz="2800" dirty="0" smtClean="0">
                <a:latin typeface="Times New Roman"/>
              </a:rPr>
              <a:t>-ც</a:t>
            </a:r>
            <a:endParaRPr lang="ka-GE" sz="2800" dirty="0">
              <a:latin typeface="Times New Roman"/>
            </a:endParaRPr>
          </a:p>
          <a:p>
            <a:pPr indent="0">
              <a:buFont typeface="Arial" pitchFamily="34" charset="0"/>
              <a:buChar char="•"/>
            </a:pPr>
            <a:r>
              <a:rPr lang="ka-GE" sz="2800" dirty="0" smtClean="0">
                <a:latin typeface="Times New Roman"/>
              </a:rPr>
              <a:t>არ დაანებოთ თავი, სნამ არ იქნებით ბოლომდე კმაყოფილნი</a:t>
            </a:r>
            <a:endParaRPr lang="en-US" sz="2800" dirty="0">
              <a:solidFill>
                <a:srgbClr val="66352C"/>
              </a:solidFill>
              <a:latin typeface="Times New Roman"/>
            </a:endParaRPr>
          </a:p>
        </p:txBody>
      </p:sp>
      <p:sp>
        <p:nvSpPr>
          <p:cNvPr id="4" name="Footer Placeholder 1"/>
          <p:cNvSpPr txBox="1">
            <a:spLocks/>
          </p:cNvSpPr>
          <p:nvPr/>
        </p:nvSpPr>
        <p:spPr>
          <a:xfrm>
            <a:off x="2466181" y="7458075"/>
            <a:ext cx="5537174" cy="762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dirty="0" smtClean="0"/>
              <a:t>International Center on Conflict and Negotiation (ICCN) 2014</a:t>
            </a:r>
            <a:endParaRPr lang="es-E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99381" y="833437"/>
            <a:ext cx="7924800" cy="7663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2400" b="1" i="1" dirty="0" smtClean="0">
                <a:solidFill>
                  <a:schemeClr val="accent6">
                    <a:lumMod val="75000"/>
                  </a:schemeClr>
                </a:solidFill>
              </a:rPr>
              <a:t>რისკები</a:t>
            </a:r>
          </a:p>
          <a:p>
            <a:endParaRPr lang="ka-GE" sz="2400" dirty="0" smtClean="0"/>
          </a:p>
          <a:p>
            <a:pPr>
              <a:buFont typeface="Arial" pitchFamily="34" charset="0"/>
              <a:buChar char="•"/>
            </a:pPr>
            <a:r>
              <a:rPr lang="ka-GE" sz="2400" dirty="0" smtClean="0"/>
              <a:t>ჯგუფი ვერ გამოცხრილავს სხვადასხვა პრობლემურ არეეებს და შედეგად მივიღებთ არარეალისტურ გეგმას. ამტომ ჰკითხეთ ერთმანეთს:</a:t>
            </a:r>
          </a:p>
          <a:p>
            <a:endParaRPr lang="ka-GE" sz="2400" dirty="0" smtClean="0"/>
          </a:p>
          <a:p>
            <a:r>
              <a:rPr lang="ka-GE" sz="2400" dirty="0" smtClean="0"/>
              <a:t>1. გვაქვს თუ არა საკმარისი გავლენა ამ პრობლემასთან მიმართებაში?</a:t>
            </a:r>
          </a:p>
          <a:p>
            <a:r>
              <a:rPr lang="ka-GE" sz="2400" dirty="0" smtClean="0"/>
              <a:t>2. გვაქვთს თუ არა საკმარისი რესურსები რომ გავუმკლავდეთ ამ პრობლემას?</a:t>
            </a:r>
          </a:p>
          <a:p>
            <a:endParaRPr lang="ka-GE" sz="2400" dirty="0" smtClean="0"/>
          </a:p>
          <a:p>
            <a:r>
              <a:rPr lang="ka-GE" sz="2400" dirty="0" smtClean="0"/>
              <a:t>მეორე რისკი ისაა, რომ პრობლემათა პრიორეტიზაციის დროს ჩვენ შეიძლება დავკარგით მონაწილეები. ხშირად პრობლემებზე დისკუსიისას ჯობნის კარგი მოსაუბრე ან სტრუქტურული ძალაუფლების მქონე.</a:t>
            </a:r>
          </a:p>
          <a:p>
            <a:endParaRPr lang="ka-GE" sz="2400" dirty="0" smtClean="0"/>
          </a:p>
          <a:p>
            <a:r>
              <a:rPr lang="ka-GE" sz="2400" i="1" dirty="0" smtClean="0">
                <a:solidFill>
                  <a:schemeClr val="accent6">
                    <a:lumMod val="75000"/>
                  </a:schemeClr>
                </a:solidFill>
              </a:rPr>
              <a:t>რითი შეიძლება ამ რისკის თავიდან აცილება?</a:t>
            </a:r>
          </a:p>
          <a:p>
            <a:endParaRPr lang="ka-GE" sz="2400" dirty="0" smtClean="0"/>
          </a:p>
          <a:p>
            <a:endParaRPr lang="ka-GE" sz="2400" dirty="0" smtClean="0"/>
          </a:p>
          <a:p>
            <a:endParaRPr lang="ka-GE" dirty="0" smtClean="0"/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455604" y="7618796"/>
            <a:ext cx="4344577" cy="437643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International Center on Conflict and Negotiation (ICCN) 2014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ChangeArrowheads="1"/>
          </p:cNvSpPr>
          <p:nvPr/>
        </p:nvSpPr>
        <p:spPr bwMode="auto">
          <a:xfrm>
            <a:off x="0" y="0"/>
            <a:ext cx="1011396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4993" name="Object 1"/>
          <p:cNvGraphicFramePr>
            <a:graphicFrameLocks noChangeAspect="1"/>
          </p:cNvGraphicFramePr>
          <p:nvPr/>
        </p:nvGraphicFramePr>
        <p:xfrm>
          <a:off x="637381" y="909637"/>
          <a:ext cx="8763000" cy="693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997" r:id="rId3" imgW="4488218" imgH="3365172" progId="Msxml2.SAXXMLReader.5.0">
                  <p:embed/>
                </p:oleObj>
              </mc:Choice>
              <mc:Fallback>
                <p:oleObj r:id="rId3" imgW="4488218" imgH="3365172" progId="Msxml2.SAXXMLReader.5.0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381" y="909637"/>
                        <a:ext cx="8763000" cy="6934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Footer Placeholder 1"/>
          <p:cNvSpPr txBox="1">
            <a:spLocks/>
          </p:cNvSpPr>
          <p:nvPr/>
        </p:nvSpPr>
        <p:spPr>
          <a:xfrm>
            <a:off x="2389981" y="7386637"/>
            <a:ext cx="5537174" cy="762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dirty="0" smtClean="0"/>
              <a:t>International Center on Conflict and Negotiation (ICCN) 2014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70176" y="1060704"/>
            <a:ext cx="4779264" cy="493776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 algn="just"/>
            <a:r>
              <a:rPr lang="ka-GE" sz="4500" b="1" spc="-100" dirty="0" smtClean="0">
                <a:latin typeface="Times New Roman"/>
              </a:rPr>
              <a:t>პრობლემათა ხე</a:t>
            </a:r>
            <a:endParaRPr lang="en-US" sz="4500" b="1" spc="-100" dirty="0">
              <a:latin typeface="Times New Roman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4968" y="2414016"/>
            <a:ext cx="923544" cy="16764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 algn="just"/>
            <a:r>
              <a:rPr lang="ka-GE" sz="1400" dirty="0" smtClean="0">
                <a:latin typeface="Arial"/>
              </a:rPr>
              <a:t>ის იწვევს</a:t>
            </a:r>
            <a:r>
              <a:rPr lang="en-US" sz="1400" dirty="0" smtClean="0">
                <a:latin typeface="Arial"/>
              </a:rPr>
              <a:t>...</a:t>
            </a:r>
            <a:endParaRPr lang="en-US" sz="1400" dirty="0">
              <a:latin typeface="Arial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374392" y="2161032"/>
          <a:ext cx="4017264" cy="1767840"/>
        </p:xfrm>
        <a:graphic>
          <a:graphicData uri="http://schemas.openxmlformats.org/drawingml/2006/table">
            <a:tbl>
              <a:tblPr/>
              <a:tblGrid>
                <a:gridCol w="1225296"/>
                <a:gridCol w="1569720"/>
                <a:gridCol w="1222248"/>
              </a:tblGrid>
              <a:tr h="280416">
                <a:tc>
                  <a:txBody>
                    <a:bodyPr/>
                    <a:lstStyle/>
                    <a:p>
                      <a:pPr indent="0"/>
                      <a:r>
                        <a:rPr lang="ka-GE" sz="1600" dirty="0" smtClean="0">
                          <a:latin typeface="Arial"/>
                        </a:rPr>
                        <a:t>შედეგი</a:t>
                      </a:r>
                      <a:endParaRPr lang="en-US" sz="1600" dirty="0">
                        <a:latin typeface="Arial"/>
                      </a:endParaRPr>
                    </a:p>
                  </a:txBody>
                  <a:tcPr marL="0" marR="0" marT="0" marB="0" anchor="b">
                    <a:solidFill>
                      <a:srgbClr val="76D6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ka-GE" sz="1600" dirty="0" smtClean="0">
                          <a:latin typeface="Arial"/>
                        </a:rPr>
                        <a:t>შედეგი</a:t>
                      </a:r>
                      <a:endParaRPr lang="en-US" sz="1600" dirty="0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/>
                      <a:r>
                        <a:rPr lang="ka-GE" sz="1600" dirty="0" smtClean="0">
                          <a:latin typeface="Arial"/>
                        </a:rPr>
                        <a:t>შედეგი</a:t>
                      </a:r>
                      <a:endParaRPr lang="en-US" sz="1600" dirty="0">
                        <a:latin typeface="Arial"/>
                      </a:endParaRPr>
                    </a:p>
                  </a:txBody>
                  <a:tcPr marL="0" marR="0" marT="0" marB="0" anchor="b">
                    <a:solidFill>
                      <a:srgbClr val="76D6FF"/>
                    </a:solidFill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indent="0"/>
                      <a:r>
                        <a:rPr lang="en-US" sz="1600">
                          <a:latin typeface="Arial"/>
                        </a:rPr>
                        <a:t>A</a:t>
                      </a:r>
                    </a:p>
                  </a:txBody>
                  <a:tcPr marL="0" marR="0" marT="0" marB="0">
                    <a:solidFill>
                      <a:srgbClr val="76D6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sz="1600">
                          <a:latin typeface="Arial"/>
                        </a:rPr>
                        <a:t>B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0"/>
                      <a:r>
                        <a:rPr lang="en-US" sz="1600">
                          <a:latin typeface="Arial"/>
                        </a:rPr>
                        <a:t>C</a:t>
                      </a:r>
                    </a:p>
                  </a:txBody>
                  <a:tcPr marL="0" marR="0" marT="0" marB="0">
                    <a:solidFill>
                      <a:srgbClr val="76D6FF"/>
                    </a:solidFill>
                  </a:tcPr>
                </a:tc>
              </a:tr>
              <a:tr h="838200">
                <a:tc>
                  <a:txBody>
                    <a:bodyPr/>
                    <a:lstStyle/>
                    <a:p>
                      <a:endParaRPr sz="40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0" algn="ctr"/>
                      <a:endParaRPr lang="en-US" sz="1600" dirty="0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endParaRPr sz="4000"/>
                    </a:p>
                  </a:txBody>
                  <a:tcPr marL="0" marR="0" marT="0" marB="0"/>
                </a:tc>
              </a:tr>
              <a:tr h="329184">
                <a:tc>
                  <a:txBody>
                    <a:bodyPr/>
                    <a:lstStyle/>
                    <a:p>
                      <a:endParaRPr sz="16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ka-GE" sz="1600" b="1" dirty="0" smtClean="0">
                          <a:latin typeface="Arial"/>
                        </a:rPr>
                        <a:t>პრობლემა</a:t>
                      </a:r>
                      <a:endParaRPr lang="en-US" sz="1600" b="1" dirty="0"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600"/>
                    </a:p>
                  </a:txBody>
                  <a:tcPr marL="0" marR="0" marT="0" marB="0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1336" y="4447032"/>
          <a:ext cx="7074408" cy="795528"/>
        </p:xfrm>
        <a:graphic>
          <a:graphicData uri="http://schemas.openxmlformats.org/drawingml/2006/table">
            <a:tbl>
              <a:tblPr/>
              <a:tblGrid>
                <a:gridCol w="1527048"/>
                <a:gridCol w="960120"/>
                <a:gridCol w="615696"/>
                <a:gridCol w="960120"/>
                <a:gridCol w="615696"/>
                <a:gridCol w="957072"/>
                <a:gridCol w="615696"/>
                <a:gridCol w="822960"/>
              </a:tblGrid>
              <a:tr h="633984">
                <a:tc>
                  <a:txBody>
                    <a:bodyPr/>
                    <a:lstStyle/>
                    <a:p>
                      <a:pPr indent="0">
                        <a:lnSpc>
                          <a:spcPts val="1608"/>
                        </a:lnSpc>
                      </a:pPr>
                      <a:r>
                        <a:rPr lang="ka-GE" sz="1400" dirty="0" smtClean="0">
                          <a:latin typeface="Arial"/>
                        </a:rPr>
                        <a:t>საიდან</a:t>
                      </a:r>
                      <a:r>
                        <a:rPr lang="ka-GE" sz="1400" baseline="0" dirty="0" smtClean="0">
                          <a:latin typeface="Arial"/>
                        </a:rPr>
                        <a:t> იღებს ის სათავეს</a:t>
                      </a:r>
                      <a:endParaRPr lang="en-US" sz="1400" dirty="0"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/>
                      <a:r>
                        <a:rPr lang="ka-GE" sz="1600" dirty="0" smtClean="0">
                          <a:latin typeface="Arial"/>
                        </a:rPr>
                        <a:t>მიზეზი</a:t>
                      </a:r>
                      <a:r>
                        <a:rPr lang="en-US" sz="1600" dirty="0" smtClean="0">
                          <a:latin typeface="Arial"/>
                        </a:rPr>
                        <a:t>1</a:t>
                      </a:r>
                      <a:endParaRPr lang="en-US" sz="1600" dirty="0">
                        <a:latin typeface="Arial"/>
                      </a:endParaRPr>
                    </a:p>
                  </a:txBody>
                  <a:tcPr marL="0" marR="0" marT="0" marB="0" anchor="ctr">
                    <a:solidFill>
                      <a:srgbClr val="73FA79"/>
                    </a:solidFill>
                  </a:tcPr>
                </a:tc>
                <a:tc>
                  <a:txBody>
                    <a:bodyPr/>
                    <a:lstStyle/>
                    <a:p>
                      <a:endParaRPr sz="30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0"/>
                      <a:r>
                        <a:rPr lang="ka-GE" sz="1600" dirty="0" smtClean="0">
                          <a:latin typeface="Arial"/>
                        </a:rPr>
                        <a:t>მიზეზი</a:t>
                      </a:r>
                      <a:endParaRPr lang="en-US" sz="1600" dirty="0">
                        <a:latin typeface="Arial"/>
                      </a:endParaRPr>
                    </a:p>
                    <a:p>
                      <a:pPr indent="0"/>
                      <a:r>
                        <a:rPr lang="en-US" sz="1600" dirty="0"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ctr">
                    <a:solidFill>
                      <a:srgbClr val="73FA79"/>
                    </a:solidFill>
                  </a:tcPr>
                </a:tc>
                <a:tc>
                  <a:txBody>
                    <a:bodyPr/>
                    <a:lstStyle/>
                    <a:p>
                      <a:endParaRPr sz="30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0"/>
                      <a:r>
                        <a:rPr lang="ka-GE" sz="1600" dirty="0" smtClean="0">
                          <a:latin typeface="Arial"/>
                        </a:rPr>
                        <a:t>მიზეზი</a:t>
                      </a:r>
                      <a:endParaRPr lang="en-US" sz="1600" dirty="0">
                        <a:latin typeface="Arial"/>
                      </a:endParaRPr>
                    </a:p>
                    <a:p>
                      <a:pPr indent="0"/>
                      <a:r>
                        <a:rPr lang="en-US" sz="1600" dirty="0"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ctr">
                    <a:solidFill>
                      <a:srgbClr val="73FA79"/>
                    </a:solidFill>
                  </a:tcPr>
                </a:tc>
                <a:tc>
                  <a:txBody>
                    <a:bodyPr/>
                    <a:lstStyle/>
                    <a:p>
                      <a:endParaRPr sz="30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0"/>
                      <a:r>
                        <a:rPr lang="ka-GE" sz="1600" dirty="0" smtClean="0">
                          <a:latin typeface="Arial"/>
                        </a:rPr>
                        <a:t>მიზეზი</a:t>
                      </a:r>
                      <a:endParaRPr lang="en-US" sz="1600" dirty="0">
                        <a:latin typeface="Arial"/>
                      </a:endParaRPr>
                    </a:p>
                    <a:p>
                      <a:pPr indent="0"/>
                      <a:r>
                        <a:rPr lang="en-US" sz="1600" dirty="0"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ctr">
                    <a:solidFill>
                      <a:srgbClr val="73FA79"/>
                    </a:solidFill>
                  </a:tcPr>
                </a:tc>
              </a:tr>
              <a:tr h="161544">
                <a:tc>
                  <a:txBody>
                    <a:bodyPr/>
                    <a:lstStyle/>
                    <a:p>
                      <a:endParaRPr sz="8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800"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endParaRPr sz="80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sz="800"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endParaRPr sz="80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sz="800"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indent="0"/>
                      <a:r>
                        <a:rPr lang="en-US" sz="850" dirty="0">
                          <a:solidFill>
                            <a:srgbClr val="9B9B9B"/>
                          </a:solidFill>
                          <a:latin typeface="Times New Roman"/>
                        </a:rPr>
                        <a:t>I-1^</a:t>
                      </a: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sz="800"/>
                    </a:p>
                  </a:txBody>
                  <a:tcPr marL="0" marR="0" marT="0" marB="0"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21920" y="5209032"/>
          <a:ext cx="2438400" cy="1872805"/>
        </p:xfrm>
        <a:graphic>
          <a:graphicData uri="http://schemas.openxmlformats.org/drawingml/2006/table">
            <a:tbl>
              <a:tblPr/>
              <a:tblGrid>
                <a:gridCol w="454152"/>
                <a:gridCol w="972312"/>
                <a:gridCol w="1011936"/>
              </a:tblGrid>
              <a:tr h="713232">
                <a:tc>
                  <a:txBody>
                    <a:bodyPr/>
                    <a:lstStyle/>
                    <a:p>
                      <a:endParaRPr sz="34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34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0"/>
                      <a:r>
                        <a:rPr lang="ka-GE" sz="1600" dirty="0" smtClean="0">
                          <a:latin typeface="Arial"/>
                        </a:rPr>
                        <a:t>მიზეზი</a:t>
                      </a:r>
                      <a:r>
                        <a:rPr lang="ka-GE" sz="1600" baseline="0" dirty="0" smtClean="0">
                          <a:latin typeface="Arial"/>
                        </a:rPr>
                        <a:t> 1.ა</a:t>
                      </a:r>
                      <a:endParaRPr lang="en-US" sz="1600" dirty="0">
                        <a:latin typeface="Arial"/>
                      </a:endParaRPr>
                    </a:p>
                    <a:p>
                      <a:pPr indent="0"/>
                      <a:endParaRPr lang="en-US" sz="1600" dirty="0">
                        <a:latin typeface="Arial"/>
                      </a:endParaRPr>
                    </a:p>
                  </a:txBody>
                  <a:tcPr marL="0" marR="0" marT="0" marB="0" anchor="ctr">
                    <a:solidFill>
                      <a:srgbClr val="73FA79"/>
                    </a:solidFill>
                  </a:tcPr>
                </a:tc>
              </a:tr>
              <a:tr h="1141285">
                <a:tc gridSpan="2">
                  <a:txBody>
                    <a:bodyPr/>
                    <a:lstStyle/>
                    <a:p>
                      <a:pPr indent="0"/>
                      <a:r>
                        <a:rPr lang="en-US" sz="1600" dirty="0">
                          <a:latin typeface="Arial"/>
                        </a:rPr>
                        <a:t>▼</a:t>
                      </a:r>
                    </a:p>
                    <a:p>
                      <a:pPr indent="0"/>
                      <a:endParaRPr lang="en-US" sz="800" dirty="0">
                        <a:latin typeface="Times New Roman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sz="40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0"/>
                      <a:r>
                        <a:rPr lang="ka-GE" sz="1600" dirty="0" smtClean="0">
                          <a:latin typeface="Arial"/>
                        </a:rPr>
                        <a:t>მიზეზი</a:t>
                      </a:r>
                      <a:r>
                        <a:rPr lang="ka-GE" sz="1600" baseline="0" dirty="0" smtClean="0">
                          <a:latin typeface="Arial"/>
                        </a:rPr>
                        <a:t> 1ბ</a:t>
                      </a:r>
                      <a:endParaRPr lang="en-US" sz="1600" dirty="0">
                        <a:latin typeface="Arial"/>
                      </a:endParaRPr>
                    </a:p>
                    <a:p>
                      <a:pPr indent="0"/>
                      <a:endParaRPr lang="en-US" sz="1600" dirty="0">
                        <a:latin typeface="Arial"/>
                      </a:endParaRPr>
                    </a:p>
                  </a:txBody>
                  <a:tcPr marL="0" marR="0" marT="0" marB="0" anchor="ctr">
                    <a:solidFill>
                      <a:srgbClr val="73FA79"/>
                    </a:solidFill>
                  </a:tcPr>
                </a:tc>
              </a:tr>
            </a:tbl>
          </a:graphicData>
        </a:graphic>
      </p:graphicFrame>
      <p:sp>
        <p:nvSpPr>
          <p:cNvPr id="8" name="Footer Placeholder 1"/>
          <p:cNvSpPr txBox="1">
            <a:spLocks/>
          </p:cNvSpPr>
          <p:nvPr/>
        </p:nvSpPr>
        <p:spPr>
          <a:xfrm>
            <a:off x="2694781" y="7458075"/>
            <a:ext cx="5537174" cy="762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dirty="0" smtClean="0"/>
              <a:t>International Center on Conflict and Negotiation (ICCN) 2014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60576" y="1060704"/>
            <a:ext cx="5998464" cy="630936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 algn="ctr"/>
            <a:r>
              <a:rPr lang="ka-GE" sz="4500" b="1" spc="-100" dirty="0" smtClean="0">
                <a:latin typeface="Times New Roman"/>
              </a:rPr>
              <a:t>რა უნდა დავგეგმოთ?</a:t>
            </a:r>
            <a:endParaRPr lang="en-US" sz="4500" b="1" spc="-100" dirty="0">
              <a:latin typeface="Times New Roman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63751" y="2052637"/>
            <a:ext cx="8336629" cy="43434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>
              <a:lnSpc>
                <a:spcPts val="3408"/>
              </a:lnSpc>
            </a:pPr>
            <a:r>
              <a:rPr lang="en-US" sz="2800" dirty="0">
                <a:latin typeface="Times New Roman"/>
              </a:rPr>
              <a:t>•    </a:t>
            </a:r>
            <a:r>
              <a:rPr lang="ka-GE" sz="2800" dirty="0" smtClean="0">
                <a:latin typeface="Times New Roman"/>
              </a:rPr>
              <a:t>იდეა იმის შესახებ, თუ საით გვინა რომ წახვიდეთ (ხედვა და მიზანი)</a:t>
            </a:r>
          </a:p>
          <a:p>
            <a:pPr indent="0">
              <a:lnSpc>
                <a:spcPts val="3408"/>
              </a:lnSpc>
            </a:pPr>
            <a:endParaRPr lang="en-US" sz="2800" i="1" dirty="0">
              <a:latin typeface="Times New Roman"/>
            </a:endParaRPr>
          </a:p>
          <a:p>
            <a:pPr indent="0" algn="just"/>
            <a:r>
              <a:rPr lang="en-US" sz="2800" i="1" dirty="0">
                <a:latin typeface="Times New Roman"/>
              </a:rPr>
              <a:t>•</a:t>
            </a:r>
            <a:r>
              <a:rPr lang="en-US" sz="2800" dirty="0">
                <a:latin typeface="Times New Roman"/>
              </a:rPr>
              <a:t>    </a:t>
            </a:r>
            <a:r>
              <a:rPr lang="ka-GE" sz="2800" dirty="0" smtClean="0">
                <a:latin typeface="Times New Roman"/>
              </a:rPr>
              <a:t>ნათელი სურათი იმაზე, თუ სად ვართ ახლა (კონტექსტ ანალიზი)</a:t>
            </a:r>
            <a:r>
              <a:rPr lang="en-US" sz="2800" dirty="0" smtClean="0">
                <a:latin typeface="Times New Roman"/>
              </a:rPr>
              <a:t> </a:t>
            </a:r>
            <a:endParaRPr lang="ka-GE" sz="2800" dirty="0" smtClean="0">
              <a:latin typeface="Times New Roman"/>
            </a:endParaRPr>
          </a:p>
          <a:p>
            <a:pPr indent="0" algn="just"/>
            <a:endParaRPr lang="ka-GE" sz="2800" dirty="0" smtClean="0">
              <a:latin typeface="Times New Roman"/>
            </a:endParaRPr>
          </a:p>
          <a:p>
            <a:pPr indent="0" algn="just"/>
            <a:r>
              <a:rPr lang="en-US" sz="2800" i="1" dirty="0" smtClean="0">
                <a:latin typeface="Times New Roman"/>
              </a:rPr>
              <a:t>•</a:t>
            </a:r>
            <a:r>
              <a:rPr lang="en-US" sz="2800" dirty="0" smtClean="0">
                <a:latin typeface="Times New Roman"/>
              </a:rPr>
              <a:t>    </a:t>
            </a:r>
            <a:r>
              <a:rPr lang="ka-GE" sz="2800" dirty="0" smtClean="0">
                <a:latin typeface="Times New Roman"/>
              </a:rPr>
              <a:t>იდეა იმის შესახებ, თუ როგორ და რა უნდა შეიცვალოს  (სტრატეგია და აქტივობები)</a:t>
            </a:r>
          </a:p>
          <a:p>
            <a:pPr indent="0" algn="just"/>
            <a:endParaRPr lang="en-US" sz="2800" i="1" dirty="0">
              <a:latin typeface="Times New Roman"/>
            </a:endParaRPr>
          </a:p>
        </p:txBody>
      </p:sp>
      <p:sp>
        <p:nvSpPr>
          <p:cNvPr id="5" name="Footer Placeholder 1"/>
          <p:cNvSpPr txBox="1">
            <a:spLocks/>
          </p:cNvSpPr>
          <p:nvPr/>
        </p:nvSpPr>
        <p:spPr>
          <a:xfrm>
            <a:off x="1882007" y="6777037"/>
            <a:ext cx="5537174" cy="762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dirty="0" smtClean="0"/>
              <a:t>International Center on Conflict and Negotiation (ICCN) 2014</a:t>
            </a:r>
            <a:endParaRPr lang="es-E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3.bp.blogspot.com/_2MCdRWfRg-I/TE938z9eRwI/AAAAAAAAABI/2AnI70eHrdw/s1600/treefinal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85181" y="1085362"/>
            <a:ext cx="5943600" cy="6049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455604" y="7618796"/>
            <a:ext cx="4877977" cy="437643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International Center on Conflict and Negotiation (ICCN) 2014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8781" y="452437"/>
            <a:ext cx="9220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2400" b="1" i="1" dirty="0" smtClean="0"/>
              <a:t>შემდეგი ნაბიჯის წინ დარწმუნდით, რომ:</a:t>
            </a:r>
          </a:p>
          <a:p>
            <a:endParaRPr lang="ka-GE" sz="2400" dirty="0" smtClean="0"/>
          </a:p>
          <a:p>
            <a:endParaRPr lang="ka-GE" sz="2400" dirty="0" smtClean="0"/>
          </a:p>
          <a:p>
            <a:pPr>
              <a:buFont typeface="Arial" pitchFamily="34" charset="0"/>
              <a:buChar char="•"/>
            </a:pPr>
            <a:r>
              <a:rPr lang="ka-GE" sz="2400" dirty="0" smtClean="0"/>
              <a:t>ყველა დაინტერესებულმა პირმა გამოთქვა  აზრი იმასთან დაკავშირებით თუ რა უნდა შეიცვალოს?</a:t>
            </a:r>
          </a:p>
          <a:p>
            <a:pPr>
              <a:buFont typeface="Arial" pitchFamily="34" charset="0"/>
              <a:buChar char="•"/>
            </a:pPr>
            <a:r>
              <a:rPr lang="ka-GE" sz="2400" dirty="0" smtClean="0"/>
              <a:t>ყველა პრობლემა სათანადოდაა ფორმულირებული?</a:t>
            </a:r>
          </a:p>
          <a:p>
            <a:pPr>
              <a:buFont typeface="Arial" pitchFamily="34" charset="0"/>
              <a:buChar char="•"/>
            </a:pPr>
            <a:r>
              <a:rPr lang="ka-GE" sz="2400" dirty="0" smtClean="0"/>
              <a:t>დაჯგყფდა პრობლემები პრობლემათა ”ოჯახებად” და ჩანს მათ შორის მიმართებები?</a:t>
            </a:r>
          </a:p>
          <a:p>
            <a:pPr>
              <a:buFont typeface="Arial" pitchFamily="34" charset="0"/>
              <a:buChar char="•"/>
            </a:pPr>
            <a:r>
              <a:rPr lang="ka-GE" sz="2400" dirty="0" smtClean="0"/>
              <a:t>ყველამ მიიღო მონაწილეობა პრიორიტეტების გამოყოფაში?</a:t>
            </a:r>
          </a:p>
          <a:p>
            <a:pPr>
              <a:buFont typeface="Arial" pitchFamily="34" charset="0"/>
              <a:buChar char="•"/>
            </a:pPr>
            <a:r>
              <a:rPr lang="ka-GE" sz="2400" dirty="0" smtClean="0"/>
              <a:t>დაფიქსირდა ამ ეტაპის შედეგები (მაგ. გადაუღეთ სურათი ”პრობლემათა ხეს”)</a:t>
            </a:r>
            <a:endParaRPr lang="en-US" sz="2400" dirty="0"/>
          </a:p>
        </p:txBody>
      </p:sp>
      <p:sp>
        <p:nvSpPr>
          <p:cNvPr id="4" name="Footer Placeholder 1"/>
          <p:cNvSpPr txBox="1">
            <a:spLocks/>
          </p:cNvSpPr>
          <p:nvPr/>
        </p:nvSpPr>
        <p:spPr>
          <a:xfrm>
            <a:off x="2923381" y="7386637"/>
            <a:ext cx="5537174" cy="762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dirty="0" smtClean="0"/>
              <a:t>International Center on Conflict and Negotiation (ICCN) 2014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8781" y="604837"/>
            <a:ext cx="9220200" cy="5138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2400" b="1" dirty="0" smtClean="0"/>
              <a:t>მიზნები ს/ამოცანების ჩამოყალიბება</a:t>
            </a:r>
          </a:p>
          <a:p>
            <a:r>
              <a:rPr lang="ka-GE" sz="2400" b="1" dirty="0" smtClean="0"/>
              <a:t> ვაქციოთ პრობლემები მიზნებად</a:t>
            </a:r>
          </a:p>
          <a:p>
            <a:endParaRPr lang="ka-GE" dirty="0" smtClean="0"/>
          </a:p>
          <a:p>
            <a:r>
              <a:rPr lang="ka-GE" sz="2000" dirty="0" smtClean="0"/>
              <a:t>თუ პრობლემები კარგად ჩამოვაყალიბეთ, მიზნების ჩამოყალიბება ფაქტობრივად შესრულებულია, რადგან: </a:t>
            </a:r>
          </a:p>
          <a:p>
            <a:r>
              <a:rPr lang="ka-GE" sz="2000" dirty="0" smtClean="0"/>
              <a:t>ისინი უბრალოდ ერთმანეთის საპირისპირო, სარკული ასახვაა. ისინი ერთ თვალიდახამხამებაში იწერება!</a:t>
            </a:r>
          </a:p>
          <a:p>
            <a:r>
              <a:rPr lang="ka-GE" sz="2000" dirty="0" smtClean="0"/>
              <a:t>მიზანი ყოველთვის განისაზღვრება  პოზიტიურ ტერმინებში. </a:t>
            </a:r>
            <a:r>
              <a:rPr lang="ka-GE" sz="2000" i="1" dirty="0" smtClean="0"/>
              <a:t>მიზანი აღწერს იმას, თუ რა გვინდა ვიხილოთ, როცა დვასრულებთ ჩვენს პროექტს</a:t>
            </a:r>
            <a:endParaRPr lang="en-US" sz="2000" i="1" dirty="0" smtClean="0"/>
          </a:p>
          <a:p>
            <a:endParaRPr lang="ka-GE" dirty="0" smtClean="0"/>
          </a:p>
          <a:p>
            <a:endParaRPr lang="ka-GE" dirty="0" smtClean="0"/>
          </a:p>
          <a:p>
            <a:endParaRPr lang="ka-GE" dirty="0" smtClean="0"/>
          </a:p>
          <a:p>
            <a:endParaRPr lang="ka-GE" dirty="0" smtClean="0"/>
          </a:p>
          <a:p>
            <a:endParaRPr lang="ka-GE" dirty="0" smtClean="0"/>
          </a:p>
          <a:p>
            <a:endParaRPr lang="ka-GE" dirty="0" smtClean="0"/>
          </a:p>
          <a:p>
            <a:endParaRPr lang="ka-GE" dirty="0" smtClean="0"/>
          </a:p>
          <a:p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704181" y="3805236"/>
          <a:ext cx="6742642" cy="35051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71321"/>
                <a:gridCol w="3371321"/>
              </a:tblGrid>
              <a:tr h="810458">
                <a:tc>
                  <a:txBody>
                    <a:bodyPr/>
                    <a:lstStyle/>
                    <a:p>
                      <a:r>
                        <a:rPr lang="ka-GE" dirty="0" smtClean="0"/>
                        <a:t>პრობლემა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a-GE" dirty="0" smtClean="0"/>
                        <a:t>მიზანი</a:t>
                      </a:r>
                      <a:endParaRPr lang="en-US" dirty="0"/>
                    </a:p>
                  </a:txBody>
                  <a:tcPr/>
                </a:tc>
              </a:tr>
              <a:tr h="1282096">
                <a:tc>
                  <a:txBody>
                    <a:bodyPr/>
                    <a:lstStyle/>
                    <a:p>
                      <a:r>
                        <a:rPr lang="ka-GE" dirty="0" smtClean="0"/>
                        <a:t>ჩვენ არ შეგვიძლია ტრენინგები სოფლად ჩავატაროთ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a-G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ჩვენ შეგვიძლია ტრენინგები სოფლად ჩავატაროთ</a:t>
                      </a:r>
                      <a:endParaRPr lang="en-US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412644">
                <a:tc>
                  <a:txBody>
                    <a:bodyPr/>
                    <a:lstStyle/>
                    <a:p>
                      <a:r>
                        <a:rPr lang="ka-GE" dirty="0" smtClean="0"/>
                        <a:t>მოქალაქეებს ვერ სარგებლობენ თავიანთი მოქალაქეობრივი უფლებებით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a-GE" dirty="0" smtClean="0">
                          <a:solidFill>
                            <a:schemeClr val="accent2"/>
                          </a:solidFill>
                        </a:rPr>
                        <a:t>მოქალაქეები სარგებლობენ თავიანთი მოქალაქეობრივი უფლებებით</a:t>
                      </a:r>
                      <a:endParaRPr lang="en-US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65981" y="7615237"/>
            <a:ext cx="8382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dirty="0" smtClean="0">
                <a:solidFill>
                  <a:schemeClr val="accent6">
                    <a:lumMod val="75000"/>
                  </a:schemeClr>
                </a:solidFill>
              </a:rPr>
              <a:t>”მე არ მოვისვენებ, სანამ....”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23581" y="7621360"/>
            <a:ext cx="4954177" cy="437643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International Center on Conflict and Negotiation (ICCN) 2014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94581" y="1062037"/>
            <a:ext cx="86868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2400" b="1" dirty="0" smtClean="0"/>
              <a:t>მიზნების ჩამოყალიბება</a:t>
            </a:r>
          </a:p>
          <a:p>
            <a:pPr algn="ctr"/>
            <a:r>
              <a:rPr lang="ka-GE" sz="2400" b="1" dirty="0" smtClean="0"/>
              <a:t>”აკრძალული სიტყვები”</a:t>
            </a:r>
          </a:p>
          <a:p>
            <a:endParaRPr lang="ka-GE" dirty="0" smtClean="0"/>
          </a:p>
          <a:p>
            <a:endParaRPr lang="ka-GE" i="1" dirty="0" smtClean="0">
              <a:solidFill>
                <a:schemeClr val="accent2"/>
              </a:solidFill>
            </a:endParaRPr>
          </a:p>
          <a:p>
            <a:endParaRPr lang="ka-GE" i="1" dirty="0" smtClean="0">
              <a:solidFill>
                <a:schemeClr val="accent2"/>
              </a:solidFill>
            </a:endParaRPr>
          </a:p>
          <a:p>
            <a:endParaRPr lang="ka-GE" i="1" dirty="0" smtClean="0">
              <a:solidFill>
                <a:schemeClr val="accent2"/>
              </a:solidFill>
            </a:endParaRPr>
          </a:p>
          <a:p>
            <a:endParaRPr lang="ka-GE" i="1" dirty="0" smtClean="0">
              <a:solidFill>
                <a:schemeClr val="accent2"/>
              </a:solidFill>
            </a:endParaRPr>
          </a:p>
          <a:p>
            <a:endParaRPr lang="ka-GE" i="1" dirty="0" smtClean="0">
              <a:solidFill>
                <a:schemeClr val="accent2"/>
              </a:solidFill>
            </a:endParaRPr>
          </a:p>
          <a:p>
            <a:endParaRPr lang="ka-GE" i="1" dirty="0" smtClean="0">
              <a:solidFill>
                <a:schemeClr val="accent2"/>
              </a:solidFill>
            </a:endParaRPr>
          </a:p>
          <a:p>
            <a:endParaRPr lang="ka-GE" i="1" dirty="0" smtClean="0">
              <a:solidFill>
                <a:schemeClr val="accent2"/>
              </a:solidFill>
            </a:endParaRPr>
          </a:p>
          <a:p>
            <a:endParaRPr lang="ka-GE" i="1" dirty="0" smtClean="0">
              <a:solidFill>
                <a:schemeClr val="accent2"/>
              </a:solidFill>
            </a:endParaRPr>
          </a:p>
          <a:p>
            <a:endParaRPr lang="ka-GE" i="1" dirty="0" smtClean="0">
              <a:solidFill>
                <a:schemeClr val="accent2"/>
              </a:solidFill>
            </a:endParaRPr>
          </a:p>
          <a:p>
            <a:endParaRPr lang="ka-GE" i="1" dirty="0" smtClean="0">
              <a:solidFill>
                <a:schemeClr val="accent2"/>
              </a:solidFill>
            </a:endParaRPr>
          </a:p>
          <a:p>
            <a:endParaRPr lang="ka-GE" i="1" dirty="0" smtClean="0">
              <a:solidFill>
                <a:schemeClr val="accent2"/>
              </a:solidFill>
            </a:endParaRPr>
          </a:p>
          <a:p>
            <a:endParaRPr lang="ka-GE" i="1" dirty="0" smtClean="0">
              <a:solidFill>
                <a:schemeClr val="accent2"/>
              </a:solidFill>
            </a:endParaRPr>
          </a:p>
          <a:p>
            <a:endParaRPr lang="ka-GE" i="1" dirty="0" smtClean="0">
              <a:solidFill>
                <a:schemeClr val="accent2"/>
              </a:solidFill>
            </a:endParaRPr>
          </a:p>
          <a:p>
            <a:endParaRPr lang="ka-GE" i="1" dirty="0" smtClean="0">
              <a:solidFill>
                <a:schemeClr val="accent2"/>
              </a:solidFill>
            </a:endParaRPr>
          </a:p>
          <a:p>
            <a:endParaRPr lang="ka-GE" i="1" dirty="0" smtClean="0">
              <a:solidFill>
                <a:schemeClr val="accent2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685660" y="2052636"/>
          <a:ext cx="6742642" cy="47244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71321"/>
                <a:gridCol w="3371321"/>
              </a:tblGrid>
              <a:tr h="1108193">
                <a:tc>
                  <a:txBody>
                    <a:bodyPr/>
                    <a:lstStyle/>
                    <a:p>
                      <a:r>
                        <a:rPr lang="ka-GE" dirty="0" smtClean="0"/>
                        <a:t>არასწორი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a-GE" dirty="0" smtClean="0"/>
                        <a:t>სწორი</a:t>
                      </a:r>
                      <a:endParaRPr lang="en-US" dirty="0"/>
                    </a:p>
                  </a:txBody>
                  <a:tcPr/>
                </a:tc>
              </a:tr>
              <a:tr h="1108193">
                <a:tc>
                  <a:txBody>
                    <a:bodyPr/>
                    <a:lstStyle/>
                    <a:p>
                      <a:r>
                        <a:rPr lang="ka-GE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მიზნობრივი ჯგუფის ქალების გაძლიერება</a:t>
                      </a:r>
                      <a:endParaRPr lang="en-US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a-GE" dirty="0" smtClean="0"/>
                        <a:t>მიზნობრივი ჯგუფის ქალები არიან გაძლიერებულნი</a:t>
                      </a:r>
                      <a:endParaRPr lang="en-US" dirty="0"/>
                    </a:p>
                  </a:txBody>
                  <a:tcPr/>
                </a:tc>
              </a:tr>
              <a:tr h="1108193">
                <a:tc>
                  <a:txBody>
                    <a:bodyPr/>
                    <a:lstStyle/>
                    <a:p>
                      <a:r>
                        <a:rPr lang="ka-GE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ახალგაზრდათა ჯგუფების უნარების განვითარება</a:t>
                      </a:r>
                      <a:endParaRPr lang="en-US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a-GE" dirty="0" smtClean="0"/>
                        <a:t>ახალგაზრდათა ჯგუფის უნარები განვითარებულია</a:t>
                      </a:r>
                      <a:endParaRPr lang="en-US" dirty="0"/>
                    </a:p>
                  </a:txBody>
                  <a:tcPr/>
                </a:tc>
              </a:tr>
              <a:tr h="1399822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მოქალაქეთადემოკრატიული ცნობიერების ამაღლება </a:t>
                      </a:r>
                      <a:endParaRPr lang="en-US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i="1" dirty="0" smtClean="0">
                          <a:solidFill>
                            <a:schemeClr val="tx1"/>
                          </a:solidFill>
                        </a:rPr>
                        <a:t>მოქალაქეთადემოკრატიული ცნობიერება ამაღლებულია</a:t>
                      </a: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455604" y="7618796"/>
            <a:ext cx="5335177" cy="437643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International Center on Conflict and Negotiation (ICCN) 2014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3581" y="223837"/>
            <a:ext cx="8458200" cy="11172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2000" b="1" dirty="0" smtClean="0"/>
              <a:t>ვართ თუ არა რეალისტურები?</a:t>
            </a:r>
          </a:p>
          <a:p>
            <a:endParaRPr lang="ka-GE" dirty="0" smtClean="0"/>
          </a:p>
          <a:p>
            <a:r>
              <a:rPr lang="ka-GE" sz="2000" dirty="0" smtClean="0"/>
              <a:t>ხშირად იმ ორგანიზაციათა პრობლემა, რომლებიც ვერასდროს აღწევენ მიზნებს არა ცუდი განხორციელება, არამედ  რეალისტური და მიღწევადი მიზების დასახვის უნარის ნაკლებობაა!</a:t>
            </a:r>
          </a:p>
          <a:p>
            <a:endParaRPr lang="ka-GE" sz="2000" dirty="0" smtClean="0"/>
          </a:p>
          <a:p>
            <a:pPr>
              <a:buFont typeface="Arial" pitchFamily="34" charset="0"/>
              <a:buChar char="•"/>
            </a:pPr>
            <a:r>
              <a:rPr lang="ka-GE" sz="2000" dirty="0" smtClean="0"/>
              <a:t>დონორების მხრიდან წახალისება </a:t>
            </a:r>
          </a:p>
          <a:p>
            <a:pPr>
              <a:buFont typeface="Arial" pitchFamily="34" charset="0"/>
              <a:buChar char="•"/>
            </a:pPr>
            <a:r>
              <a:rPr lang="ka-GE" sz="2000" dirty="0" smtClean="0"/>
              <a:t>თვითშეფასების დაქვეითება</a:t>
            </a:r>
          </a:p>
          <a:p>
            <a:endParaRPr lang="ka-GE" sz="2000" dirty="0" smtClean="0"/>
          </a:p>
          <a:p>
            <a:endParaRPr lang="ka-GE" sz="2000" dirty="0" smtClean="0"/>
          </a:p>
          <a:p>
            <a:r>
              <a:rPr lang="ka-GE" sz="2000" i="1" dirty="0" smtClean="0">
                <a:solidFill>
                  <a:schemeClr val="accent6">
                    <a:lumMod val="75000"/>
                  </a:schemeClr>
                </a:solidFill>
              </a:rPr>
              <a:t>რჩევა: დაუსვით ერთმანეთ შეკითხვა დაგეგმვის პროცესში, ჩვენ შეგვიძლია კი ამ მიზნის მიღწევა, რა გვაძლევს ამის საფუძველს?</a:t>
            </a:r>
          </a:p>
          <a:p>
            <a:endParaRPr lang="ka-GE" sz="2000" i="1" dirty="0" smtClean="0">
              <a:solidFill>
                <a:schemeClr val="accent2"/>
              </a:solidFill>
            </a:endParaRPr>
          </a:p>
          <a:p>
            <a:r>
              <a:rPr lang="ka-GE" sz="2000" dirty="0" smtClean="0"/>
              <a:t>რეალისტურობის თვალსაზრისით მიაქციეთ ყურადღება:</a:t>
            </a:r>
          </a:p>
          <a:p>
            <a:pPr>
              <a:buFont typeface="Arial" pitchFamily="34" charset="0"/>
              <a:buChar char="•"/>
            </a:pPr>
            <a:r>
              <a:rPr lang="ka-GE" sz="2000" dirty="0" smtClean="0"/>
              <a:t>დროს, </a:t>
            </a:r>
          </a:p>
          <a:p>
            <a:pPr>
              <a:buFont typeface="Arial" pitchFamily="34" charset="0"/>
              <a:buChar char="•"/>
            </a:pPr>
            <a:r>
              <a:rPr lang="ka-GE" sz="2000" dirty="0" smtClean="0"/>
              <a:t>თქვენს ხელთ არსებულ რესურსებს, </a:t>
            </a:r>
          </a:p>
          <a:p>
            <a:pPr>
              <a:buFont typeface="Arial" pitchFamily="34" charset="0"/>
              <a:buChar char="•"/>
            </a:pPr>
            <a:r>
              <a:rPr lang="ka-GE" sz="2000" dirty="0" smtClean="0"/>
              <a:t>ადრე, ხომ გიკეთებიათ მსგავსი რამ.</a:t>
            </a:r>
          </a:p>
          <a:p>
            <a:endParaRPr lang="ka-GE" sz="2000" dirty="0" smtClean="0"/>
          </a:p>
          <a:p>
            <a:r>
              <a:rPr lang="ka-GE" sz="2000" b="1" dirty="0" smtClean="0"/>
              <a:t>რისკები</a:t>
            </a:r>
          </a:p>
          <a:p>
            <a:endParaRPr lang="ka-GE" sz="2000" dirty="0" smtClean="0"/>
          </a:p>
          <a:p>
            <a:pPr>
              <a:buFont typeface="Arial" pitchFamily="34" charset="0"/>
              <a:buChar char="•"/>
            </a:pPr>
            <a:r>
              <a:rPr lang="ka-GE" sz="2000" dirty="0" smtClean="0"/>
              <a:t>პრობლემები არ იყო სათანადოდ ჩამოყალიბებული და ამიტომ არ გამოდის მათი წარმდგენა მიზნების სახით. დაბრუნდით პრობლემებთან!</a:t>
            </a:r>
          </a:p>
          <a:p>
            <a:pPr>
              <a:buFont typeface="Arial" pitchFamily="34" charset="0"/>
              <a:buChar char="•"/>
            </a:pPr>
            <a:r>
              <a:rPr lang="ka-GE" sz="2000" dirty="0" smtClean="0"/>
              <a:t>თქვენი მიზნები აქტივობებს დაემსგავსა!</a:t>
            </a:r>
          </a:p>
          <a:p>
            <a:pPr>
              <a:buFont typeface="Arial" pitchFamily="34" charset="0"/>
              <a:buChar char="•"/>
            </a:pPr>
            <a:r>
              <a:rPr lang="ka-GE" sz="2000" dirty="0" smtClean="0"/>
              <a:t>დაიწყეთ  მიზნების ზედმეტად გართულება (”შეუძლებელია ასე იოლი ყოფილიყო!”</a:t>
            </a:r>
          </a:p>
          <a:p>
            <a:pPr>
              <a:buFont typeface="Arial" pitchFamily="34" charset="0"/>
              <a:buChar char="•"/>
            </a:pPr>
            <a:endParaRPr lang="ka-GE" sz="2000" dirty="0" smtClean="0"/>
          </a:p>
          <a:p>
            <a:endParaRPr lang="ka-GE" dirty="0" smtClean="0"/>
          </a:p>
          <a:p>
            <a:endParaRPr lang="ka-GE" dirty="0" smtClean="0"/>
          </a:p>
          <a:p>
            <a:endParaRPr lang="ka-GE" dirty="0" smtClean="0"/>
          </a:p>
          <a:p>
            <a:endParaRPr lang="ka-GE" dirty="0" smtClean="0"/>
          </a:p>
          <a:p>
            <a:endParaRPr lang="ka-GE" dirty="0" smtClean="0"/>
          </a:p>
          <a:p>
            <a:endParaRPr lang="ka-GE" dirty="0" smtClean="0"/>
          </a:p>
          <a:p>
            <a:endParaRPr lang="ka-GE" dirty="0" smtClean="0"/>
          </a:p>
          <a:p>
            <a:endParaRPr lang="ka-GE" dirty="0" smtClean="0"/>
          </a:p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229624" y="7755898"/>
            <a:ext cx="5868577" cy="437643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International Center on Conflict and Negotiations (ICCN) 2014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8781" y="452438"/>
            <a:ext cx="92202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2400" b="1" dirty="0" smtClean="0"/>
              <a:t>მიზნების ორგანიზება</a:t>
            </a:r>
          </a:p>
          <a:p>
            <a:endParaRPr lang="ka-GE" dirty="0" smtClean="0"/>
          </a:p>
          <a:p>
            <a:r>
              <a:rPr lang="ka-GE" sz="2000" i="1" dirty="0" smtClean="0">
                <a:solidFill>
                  <a:schemeClr val="accent6">
                    <a:lumMod val="75000"/>
                  </a:schemeClr>
                </a:solidFill>
              </a:rPr>
              <a:t>ახლა თუ მოგვიანებით?</a:t>
            </a:r>
          </a:p>
          <a:p>
            <a:endParaRPr lang="ka-GE" sz="2000" dirty="0" smtClean="0"/>
          </a:p>
          <a:p>
            <a:r>
              <a:rPr lang="ka-GE" sz="2000" dirty="0" smtClean="0"/>
              <a:t>ლოგიკური ჩარჩოს მიდგომა გვთავაზობს დავაჯგუფოდ მიზნები იმის მიხედვით, თუ როდის მოველით რომ ისინი შესრულდება. ამიტომ ისინი დახარისხდება : </a:t>
            </a:r>
            <a:r>
              <a:rPr lang="ka-GE" sz="2000" b="1" dirty="0" smtClean="0"/>
              <a:t>მოკლევადიან , საშუალოვადიან  ან გრძელვადიან ამოცანებად</a:t>
            </a:r>
          </a:p>
          <a:p>
            <a:endParaRPr lang="ka-GE" sz="2000" dirty="0" smtClean="0"/>
          </a:p>
          <a:p>
            <a:r>
              <a:rPr lang="ka-GE" sz="2000" dirty="0" smtClean="0"/>
              <a:t>სხვადასხვა ტიპის  მიზნებისთვის განსხვავებული სახელი არსებობს. </a:t>
            </a:r>
            <a:r>
              <a:rPr lang="en-US" sz="2000" dirty="0" smtClean="0"/>
              <a:t>LFA </a:t>
            </a:r>
            <a:r>
              <a:rPr lang="ka-GE" sz="2000" dirty="0" smtClean="0"/>
              <a:t>ტერმინოლოგია შემდეგნაირია:</a:t>
            </a:r>
          </a:p>
          <a:p>
            <a:endParaRPr lang="ka-GE" dirty="0" smtClean="0"/>
          </a:p>
          <a:p>
            <a:endParaRPr lang="ka-GE" dirty="0" smtClean="0"/>
          </a:p>
          <a:p>
            <a:endParaRPr lang="ka-GE" dirty="0" smtClean="0"/>
          </a:p>
          <a:p>
            <a:endParaRPr lang="ka-GE" dirty="0" smtClean="0"/>
          </a:p>
          <a:p>
            <a:endParaRPr lang="ka-GE" dirty="0" smtClean="0"/>
          </a:p>
          <a:p>
            <a:endParaRPr lang="ka-GE" dirty="0" smtClean="0"/>
          </a:p>
          <a:p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942182" y="4252276"/>
          <a:ext cx="8153400" cy="3943833"/>
        </p:xfrm>
        <a:graphic>
          <a:graphicData uri="http://schemas.openxmlformats.org/drawingml/2006/table">
            <a:tbl>
              <a:tblPr/>
              <a:tblGrid>
                <a:gridCol w="2925775"/>
                <a:gridCol w="5227625"/>
              </a:tblGrid>
              <a:tr h="0">
                <a:tc>
                  <a:txBody>
                    <a:bodyPr/>
                    <a:lstStyle/>
                    <a:p>
                      <a:pPr indent="0" algn="ctr"/>
                      <a:r>
                        <a:rPr lang="en-US" sz="1800" b="1" dirty="0">
                          <a:latin typeface="Arial"/>
                        </a:rPr>
                        <a:t>Time</a:t>
                      </a:r>
                    </a:p>
                    <a:p>
                      <a:pPr indent="0" algn="ctr"/>
                      <a:r>
                        <a:rPr lang="en-US" sz="1800" b="1" dirty="0">
                          <a:latin typeface="Arial"/>
                        </a:rPr>
                        <a:t>perspective</a:t>
                      </a:r>
                    </a:p>
                  </a:txBody>
                  <a:tcPr marL="0" marR="0" marT="0" marB="0" anchor="b">
                    <a:solidFill>
                      <a:srgbClr val="BEC0B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ka-GE" sz="1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</a:rPr>
                        <a:t>ლოგიკური ჩარჩიო</a:t>
                      </a:r>
                      <a:r>
                        <a:rPr lang="en-US" sz="1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</a:rPr>
                        <a:t>LFA</a:t>
                      </a:r>
                      <a:endParaRPr lang="en-US" sz="18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"/>
                      </a:endParaRPr>
                    </a:p>
                  </a:txBody>
                  <a:tcPr marL="0" marR="0" marT="0" marB="0">
                    <a:solidFill>
                      <a:srgbClr val="BEC0BF"/>
                    </a:solidFill>
                  </a:tcPr>
                </a:tc>
              </a:tr>
              <a:tr h="352040">
                <a:tc>
                  <a:txBody>
                    <a:bodyPr/>
                    <a:lstStyle/>
                    <a:p>
                      <a:pPr indent="0" algn="ctr"/>
                      <a:r>
                        <a:rPr lang="en-US" sz="1800" dirty="0">
                          <a:latin typeface="Arial"/>
                        </a:rPr>
                        <a:t>&gt; 20 </a:t>
                      </a:r>
                      <a:r>
                        <a:rPr lang="ka-GE" sz="1800" dirty="0" smtClean="0">
                          <a:latin typeface="Arial"/>
                        </a:rPr>
                        <a:t>წელი</a:t>
                      </a:r>
                      <a:endParaRPr lang="en-US" sz="1800" dirty="0"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sz="18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</a:rPr>
                        <a:t>Vision</a:t>
                      </a:r>
                      <a:r>
                        <a:rPr lang="ka-GE" sz="18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</a:rPr>
                        <a:t> ხედვა</a:t>
                      </a:r>
                      <a:endParaRPr lang="en-US" sz="18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"/>
                      </a:endParaRPr>
                    </a:p>
                  </a:txBody>
                  <a:tcPr marL="0" marR="0" marT="0" marB="0"/>
                </a:tc>
              </a:tr>
              <a:tr h="382574">
                <a:tc>
                  <a:txBody>
                    <a:bodyPr/>
                    <a:lstStyle/>
                    <a:p>
                      <a:pPr indent="0" algn="ctr"/>
                      <a:r>
                        <a:rPr lang="en-US" sz="1800" dirty="0">
                          <a:latin typeface="Arial"/>
                        </a:rPr>
                        <a:t>5-10 </a:t>
                      </a:r>
                      <a:r>
                        <a:rPr lang="ka-GE" sz="1800" dirty="0" smtClean="0">
                          <a:latin typeface="Arial"/>
                        </a:rPr>
                        <a:t> წელი</a:t>
                      </a:r>
                      <a:endParaRPr lang="en-US" sz="1800" dirty="0"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sz="18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</a:rPr>
                        <a:t>Development</a:t>
                      </a:r>
                    </a:p>
                    <a:p>
                      <a:pPr indent="0" algn="ctr"/>
                      <a:r>
                        <a:rPr lang="en-US" sz="18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</a:rPr>
                        <a:t>objective</a:t>
                      </a:r>
                      <a:r>
                        <a:rPr lang="ka-GE" sz="18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</a:rPr>
                        <a:t>  განვითარების მიზანი</a:t>
                      </a:r>
                      <a:endParaRPr lang="en-US" sz="18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</a:tr>
              <a:tr h="343060">
                <a:tc>
                  <a:txBody>
                    <a:bodyPr/>
                    <a:lstStyle/>
                    <a:p>
                      <a:pPr indent="0" algn="ctr"/>
                      <a:r>
                        <a:rPr lang="en-US" sz="1800" i="1" dirty="0">
                          <a:latin typeface="Arial"/>
                        </a:rPr>
                        <a:t>3-5 </a:t>
                      </a:r>
                      <a:r>
                        <a:rPr lang="ka-GE" sz="1800" i="1" dirty="0" smtClean="0">
                          <a:latin typeface="Arial"/>
                        </a:rPr>
                        <a:t> წელი</a:t>
                      </a:r>
                      <a:endParaRPr lang="en-US" sz="1800" i="1" dirty="0"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sz="18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</a:rPr>
                        <a:t>Programme</a:t>
                      </a:r>
                      <a:endParaRPr lang="en-US" sz="18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"/>
                      </a:endParaRPr>
                    </a:p>
                    <a:p>
                      <a:pPr indent="0" algn="ctr"/>
                      <a:r>
                        <a:rPr lang="en-US" sz="18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</a:rPr>
                        <a:t>objective</a:t>
                      </a:r>
                      <a:r>
                        <a:rPr lang="ka-GE" sz="18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</a:rPr>
                        <a:t>  პროგრამული მიზანი</a:t>
                      </a:r>
                      <a:endParaRPr lang="en-US" sz="18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337671">
                <a:tc>
                  <a:txBody>
                    <a:bodyPr/>
                    <a:lstStyle/>
                    <a:p>
                      <a:pPr indent="0" algn="ctr"/>
                      <a:r>
                        <a:rPr lang="en-US" sz="1800" dirty="0" smtClean="0">
                          <a:latin typeface="Arial"/>
                        </a:rPr>
                        <a:t>1-3</a:t>
                      </a:r>
                      <a:r>
                        <a:rPr lang="ka-GE" sz="1800" dirty="0" smtClean="0">
                          <a:latin typeface="Arial"/>
                        </a:rPr>
                        <a:t> წელი</a:t>
                      </a:r>
                      <a:endParaRPr lang="en-US" sz="1800" dirty="0"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sz="18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</a:rPr>
                        <a:t>Project</a:t>
                      </a:r>
                    </a:p>
                    <a:p>
                      <a:pPr indent="0" algn="ctr"/>
                      <a:r>
                        <a:rPr lang="en-US" sz="18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</a:rPr>
                        <a:t>objective</a:t>
                      </a:r>
                      <a:r>
                        <a:rPr lang="ka-GE" sz="18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</a:rPr>
                        <a:t> პროექტის მიზანი </a:t>
                      </a:r>
                      <a:endParaRPr lang="en-US" sz="18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511561">
                <a:tc>
                  <a:txBody>
                    <a:bodyPr/>
                    <a:lstStyle/>
                    <a:p>
                      <a:pPr indent="0" algn="ctr"/>
                      <a:r>
                        <a:rPr lang="en-US" sz="1800" dirty="0" smtClean="0">
                          <a:latin typeface="Arial"/>
                        </a:rPr>
                        <a:t>1-12</a:t>
                      </a:r>
                      <a:r>
                        <a:rPr lang="ka-GE" sz="1800" dirty="0" smtClean="0">
                          <a:latin typeface="Arial"/>
                        </a:rPr>
                        <a:t> თვე</a:t>
                      </a:r>
                      <a:endParaRPr lang="en-US" sz="1800" dirty="0"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sz="18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</a:rPr>
                        <a:t>Specific</a:t>
                      </a:r>
                    </a:p>
                    <a:p>
                      <a:pPr indent="0" algn="ctr"/>
                      <a:r>
                        <a:rPr lang="en-US" sz="18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</a:rPr>
                        <a:t>objective</a:t>
                      </a:r>
                      <a:r>
                        <a:rPr lang="ka-GE" sz="18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</a:rPr>
                        <a:t>  სპეციფიკური ამოცანა</a:t>
                      </a:r>
                      <a:endParaRPr lang="en-US" sz="18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28558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…</a:t>
                      </a:r>
                      <a:r>
                        <a:rPr lang="ka-GE" sz="1800" dirty="0" smtClean="0"/>
                        <a:t>..</a:t>
                      </a:r>
                      <a:endParaRPr sz="18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 defTabSz="10475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</a:rPr>
                        <a:t>’output</a:t>
                      </a:r>
                      <a:r>
                        <a:rPr lang="en-US" sz="180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</a:rPr>
                        <a:t>’</a:t>
                      </a:r>
                      <a:r>
                        <a:rPr lang="ka-GE" sz="180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</a:rPr>
                        <a:t> </a:t>
                      </a:r>
                      <a:r>
                        <a:rPr lang="en-US" sz="18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</a:rPr>
                        <a:t>Activities</a:t>
                      </a:r>
                      <a:r>
                        <a:rPr lang="ka-GE" sz="18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</a:rPr>
                        <a:t>  აქტივობები</a:t>
                      </a:r>
                      <a:endParaRPr lang="en-US" sz="18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Arial"/>
                      </a:endParaRPr>
                    </a:p>
                    <a:p>
                      <a:pPr indent="0" algn="ctr"/>
                      <a:endParaRPr lang="en-US" sz="1800" i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</a:tr>
              <a:tr h="299953">
                <a:tc>
                  <a:txBody>
                    <a:bodyPr/>
                    <a:lstStyle/>
                    <a:p>
                      <a:endParaRPr sz="18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0" algn="ctr"/>
                      <a:endParaRPr lang="en-US" sz="18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455604" y="7618796"/>
            <a:ext cx="6020977" cy="437643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International Center on Conflict and Negotiation (ICCN) 2014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4981" y="452437"/>
            <a:ext cx="9220200" cy="10926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2400" b="1" dirty="0" smtClean="0"/>
              <a:t>მიზნების ორგანიზება</a:t>
            </a:r>
          </a:p>
          <a:p>
            <a:endParaRPr lang="ka-GE" dirty="0" smtClean="0"/>
          </a:p>
          <a:p>
            <a:r>
              <a:rPr lang="ka-GE" sz="2000" dirty="0" smtClean="0"/>
              <a:t>მიზნების ორგანიზების ლოგიკა იმაშია, რომ დაბალი დონის მიზნები ხელს უწყობენ შემდეგი დონის მიზნების შესრულებას. ეს ნიშნავს, რომ თუ პროექტის მიზნები შესრულდაგანვითარების მიზნებიც მიიღწევა.</a:t>
            </a:r>
          </a:p>
          <a:p>
            <a:endParaRPr lang="ka-GE" sz="2000" dirty="0" smtClean="0"/>
          </a:p>
          <a:p>
            <a:r>
              <a:rPr lang="ka-GE" sz="2000" dirty="0" smtClean="0"/>
              <a:t>მოკლევადიანი მიღწეული მიზნები საშუალოვადიან მიზნების შესრულებას ეხმარება, ხოლო ეს თავის მხრივ გრძელვადიან მიზნების შესრულების პირობაა.</a:t>
            </a:r>
          </a:p>
          <a:p>
            <a:endParaRPr lang="ka-GE" sz="2000" dirty="0" smtClean="0"/>
          </a:p>
          <a:p>
            <a:r>
              <a:rPr lang="ka-GE" sz="2000" b="1" i="1" dirty="0" smtClean="0">
                <a:solidFill>
                  <a:schemeClr val="accent6">
                    <a:lumMod val="75000"/>
                  </a:schemeClr>
                </a:solidFill>
              </a:rPr>
              <a:t>რისკები:</a:t>
            </a:r>
          </a:p>
          <a:p>
            <a:endParaRPr lang="ka-GE" sz="2000" dirty="0" smtClean="0"/>
          </a:p>
          <a:p>
            <a:pPr marL="342900" indent="-342900">
              <a:buFont typeface="+mj-lt"/>
              <a:buAutoNum type="arabicPeriod"/>
            </a:pPr>
            <a:r>
              <a:rPr lang="ka-GE" sz="2000" dirty="0" smtClean="0"/>
              <a:t>ჩვენ ვიწყებთ ჩვენი ნამუშევრის განხილვას, როგორც რაღც სტატიკურისა, რადგან ის უკვე ცხრილში და სქემაშია მოხვედრილი. გახსოვდეთ, ჩვენ ძალიან რთულ საკითხებს და პროცესებს ვეხებით, და შეიძლება მოგვიხდეს ჩვენი გეგმის გადახედვა!</a:t>
            </a:r>
          </a:p>
          <a:p>
            <a:pPr marL="342900" indent="-342900">
              <a:buFont typeface="+mj-lt"/>
              <a:buAutoNum type="arabicPeriod"/>
            </a:pPr>
            <a:endParaRPr lang="ka-GE" sz="2000" dirty="0" smtClean="0"/>
          </a:p>
          <a:p>
            <a:pPr marL="342900" indent="-342900">
              <a:buFont typeface="+mj-lt"/>
              <a:buAutoNum type="arabicPeriod"/>
            </a:pPr>
            <a:r>
              <a:rPr lang="ka-GE" sz="2000" dirty="0" smtClean="0"/>
              <a:t>დაგეგმვა ფაქტობრივად კარგი ”გამოცნობაა”. ამიტომ მოსალოდნელი იქნება მისი შეცვლა და ადაპტირება!</a:t>
            </a:r>
          </a:p>
          <a:p>
            <a:endParaRPr lang="ka-GE" sz="2000" dirty="0" smtClean="0"/>
          </a:p>
          <a:p>
            <a:r>
              <a:rPr lang="ka-GE" sz="2000" b="1" i="1" dirty="0" smtClean="0">
                <a:solidFill>
                  <a:schemeClr val="accent6">
                    <a:lumMod val="75000"/>
                  </a:schemeClr>
                </a:solidFill>
              </a:rPr>
              <a:t>შემდეგი  ნაბიჯის წინ:</a:t>
            </a:r>
          </a:p>
          <a:p>
            <a:r>
              <a:rPr lang="ka-GE" sz="2000" dirty="0" smtClean="0"/>
              <a:t>წაიკითხეთ ქვემოდან ზემოთ. არის თუ არა დამაჯარებელი ლოგიკა მიზანთა იერარქიაში?</a:t>
            </a:r>
          </a:p>
          <a:p>
            <a:r>
              <a:rPr lang="ka-GE" sz="2000" dirty="0" smtClean="0"/>
              <a:t>გაიხსენეთ ძირითადი გამომწვევი პრობლემა - თქვენი მიზნები კვლავ რელევანტური გეჩვენებათ?</a:t>
            </a:r>
          </a:p>
          <a:p>
            <a:endParaRPr lang="ka-GE" sz="2000" dirty="0" smtClean="0"/>
          </a:p>
          <a:p>
            <a:endParaRPr lang="ka-GE" dirty="0" smtClean="0"/>
          </a:p>
          <a:p>
            <a:endParaRPr lang="ka-GE" dirty="0" smtClean="0"/>
          </a:p>
          <a:p>
            <a:endParaRPr lang="ka-GE" dirty="0" smtClean="0"/>
          </a:p>
          <a:p>
            <a:endParaRPr lang="ka-GE" dirty="0" smtClean="0"/>
          </a:p>
          <a:p>
            <a:endParaRPr lang="ka-GE" dirty="0" smtClean="0"/>
          </a:p>
          <a:p>
            <a:endParaRPr lang="ka-GE" dirty="0" smtClean="0"/>
          </a:p>
          <a:p>
            <a:endParaRPr lang="ka-GE" dirty="0" smtClean="0"/>
          </a:p>
          <a:p>
            <a:endParaRPr lang="ka-GE" dirty="0" smtClean="0"/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609181" y="7777669"/>
            <a:ext cx="6325777" cy="437643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International Center on Conflict and Negotiation (ICCN) 2014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23181" y="1366837"/>
            <a:ext cx="6781800" cy="5334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359152" y="222504"/>
            <a:ext cx="4440936" cy="722376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 algn="just"/>
            <a:r>
              <a:rPr lang="ka-GE" sz="5200" b="1" spc="-100" dirty="0" smtClean="0">
                <a:latin typeface="Times New Roman"/>
              </a:rPr>
              <a:t>დიდი შეჯიბრი</a:t>
            </a:r>
            <a:endParaRPr lang="en-US" sz="5200" b="1" spc="-100" dirty="0">
              <a:latin typeface="Times New Roman"/>
            </a:endParaRPr>
          </a:p>
        </p:txBody>
      </p:sp>
      <p:sp>
        <p:nvSpPr>
          <p:cNvPr id="5" name="Footer Placeholder 1"/>
          <p:cNvSpPr txBox="1">
            <a:spLocks/>
          </p:cNvSpPr>
          <p:nvPr/>
        </p:nvSpPr>
        <p:spPr>
          <a:xfrm>
            <a:off x="4741862" y="7458075"/>
            <a:ext cx="5537174" cy="762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dirty="0" smtClean="0"/>
              <a:t>International Center on Conflict and Negotiation (ICCN) 2014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4904" y="1231392"/>
            <a:ext cx="2042160" cy="187452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791968" y="569976"/>
            <a:ext cx="3550920" cy="451104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 algn="ctr"/>
            <a:r>
              <a:rPr lang="ka-GE" sz="3300" b="1" spc="-50" dirty="0" smtClean="0">
                <a:latin typeface="Times New Roman"/>
              </a:rPr>
              <a:t>მიზნების ხე</a:t>
            </a:r>
            <a:endParaRPr lang="en-US" sz="3300" b="1" spc="-50" dirty="0">
              <a:latin typeface="Times New Roman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08703" y="1322831"/>
            <a:ext cx="1024477" cy="501205"/>
          </a:xfrm>
          <a:prstGeom prst="rect">
            <a:avLst/>
          </a:prstGeom>
          <a:solidFill>
            <a:srgbClr val="E492FE"/>
          </a:solidFill>
        </p:spPr>
        <p:txBody>
          <a:bodyPr wrap="none" lIns="0" tIns="0" rIns="0" bIns="0">
            <a:noAutofit/>
          </a:bodyPr>
          <a:lstStyle/>
          <a:p>
            <a:pPr indent="0" algn="ctr"/>
            <a:r>
              <a:rPr lang="ka-GE" sz="1600" dirty="0" smtClean="0">
                <a:latin typeface="Arial"/>
              </a:rPr>
              <a:t>ხედვა</a:t>
            </a:r>
            <a:endParaRPr lang="en-US" sz="1600" dirty="0">
              <a:latin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00855" y="2237232"/>
            <a:ext cx="1637125" cy="454152"/>
          </a:xfrm>
          <a:prstGeom prst="rect">
            <a:avLst/>
          </a:prstGeom>
          <a:solidFill>
            <a:srgbClr val="76D6FF"/>
          </a:solidFill>
        </p:spPr>
        <p:txBody>
          <a:bodyPr lIns="0" tIns="0" rIns="0" bIns="0">
            <a:noAutofit/>
          </a:bodyPr>
          <a:lstStyle/>
          <a:p>
            <a:pPr indent="0" algn="ctr"/>
            <a:r>
              <a:rPr lang="ka-GE" sz="1600" dirty="0" smtClean="0">
                <a:latin typeface="Arial"/>
              </a:rPr>
              <a:t>განვითრების მიზანი</a:t>
            </a:r>
            <a:endParaRPr lang="en-US" sz="1600" dirty="0">
              <a:latin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23487" y="3404616"/>
            <a:ext cx="2143093" cy="454152"/>
          </a:xfrm>
          <a:prstGeom prst="rect">
            <a:avLst/>
          </a:prstGeom>
          <a:solidFill>
            <a:srgbClr val="FFFC79"/>
          </a:solidFill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1824"/>
              </a:lnSpc>
            </a:pPr>
            <a:r>
              <a:rPr lang="ka-GE" sz="1600" dirty="0" smtClean="0">
                <a:latin typeface="Arial"/>
              </a:rPr>
              <a:t>პრორამის/პროექტის მიზანი</a:t>
            </a:r>
            <a:endParaRPr lang="en-US" sz="1600" dirty="0">
              <a:latin typeface="Arial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417319" y="4262437"/>
          <a:ext cx="6154261" cy="1068515"/>
        </p:xfrm>
        <a:graphic>
          <a:graphicData uri="http://schemas.openxmlformats.org/drawingml/2006/table">
            <a:tbl>
              <a:tblPr/>
              <a:tblGrid>
                <a:gridCol w="1760528"/>
                <a:gridCol w="1957829"/>
                <a:gridCol w="2435904"/>
              </a:tblGrid>
              <a:tr h="575631">
                <a:tc>
                  <a:txBody>
                    <a:bodyPr/>
                    <a:lstStyle/>
                    <a:p>
                      <a:pPr indent="0"/>
                      <a:r>
                        <a:rPr lang="ka-GE" sz="1600" dirty="0" smtClean="0">
                          <a:latin typeface="Arial"/>
                        </a:rPr>
                        <a:t>სპეციფიკური</a:t>
                      </a:r>
                      <a:r>
                        <a:rPr lang="ka-GE" sz="1600" baseline="0" dirty="0" smtClean="0">
                          <a:latin typeface="Arial"/>
                        </a:rPr>
                        <a:t> ამოცანა 1</a:t>
                      </a:r>
                      <a:endParaRPr lang="en-US" sz="1600" dirty="0">
                        <a:latin typeface="Arial"/>
                      </a:endParaRPr>
                    </a:p>
                  </a:txBody>
                  <a:tcPr marL="0" marR="0" marT="0" marB="0" anchor="b">
                    <a:solidFill>
                      <a:srgbClr val="73FA79"/>
                    </a:solidFill>
                  </a:tcPr>
                </a:tc>
                <a:tc>
                  <a:txBody>
                    <a:bodyPr/>
                    <a:lstStyle/>
                    <a:p>
                      <a:pPr indent="0"/>
                      <a:r>
                        <a:rPr lang="ka-GE" sz="1600" dirty="0" smtClean="0">
                          <a:latin typeface="Arial"/>
                        </a:rPr>
                        <a:t>სპეციფიკური</a:t>
                      </a:r>
                      <a:r>
                        <a:rPr lang="ka-GE" sz="1600" baseline="0" dirty="0" smtClean="0">
                          <a:latin typeface="Arial"/>
                        </a:rPr>
                        <a:t> ამოცანა2</a:t>
                      </a:r>
                      <a:endParaRPr lang="en-US" sz="1600" dirty="0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/>
                      <a:r>
                        <a:rPr lang="ka-GE" sz="1600" dirty="0" smtClean="0">
                          <a:latin typeface="Arial"/>
                        </a:rPr>
                        <a:t>სპეციფიკური ამოცანა 3</a:t>
                      </a:r>
                      <a:endParaRPr lang="en-US" sz="1600" dirty="0"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492884">
                <a:tc>
                  <a:txBody>
                    <a:bodyPr/>
                    <a:lstStyle/>
                    <a:p>
                      <a:pPr indent="0"/>
                      <a:r>
                        <a:rPr lang="en-US" sz="1600">
                          <a:latin typeface="Arial"/>
                        </a:rPr>
                        <a:t>Obj. 1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0"/>
                      <a:r>
                        <a:rPr lang="en-US" sz="1600">
                          <a:latin typeface="Arial"/>
                        </a:rPr>
                        <a:t>Obj. 2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0"/>
                      <a:r>
                        <a:rPr lang="en-US" sz="1600" dirty="0">
                          <a:latin typeface="Arial"/>
                        </a:rPr>
                        <a:t>Obj. 3</a:t>
                      </a:r>
                    </a:p>
                  </a:txBody>
                  <a:tcPr marL="0" marR="0" marT="0" marB="0"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332582" y="5346192"/>
          <a:ext cx="8915398" cy="670560"/>
        </p:xfrm>
        <a:graphic>
          <a:graphicData uri="http://schemas.openxmlformats.org/drawingml/2006/table">
            <a:tbl>
              <a:tblPr/>
              <a:tblGrid>
                <a:gridCol w="1084872"/>
                <a:gridCol w="1033639"/>
                <a:gridCol w="777088"/>
                <a:gridCol w="1282989"/>
                <a:gridCol w="622011"/>
                <a:gridCol w="1643204"/>
                <a:gridCol w="823805"/>
                <a:gridCol w="854410"/>
                <a:gridCol w="793380"/>
              </a:tblGrid>
              <a:tr h="387096">
                <a:tc>
                  <a:txBody>
                    <a:bodyPr/>
                    <a:lstStyle/>
                    <a:p>
                      <a:pPr indent="0"/>
                      <a:r>
                        <a:rPr lang="en-US" sz="1600" cap="small" dirty="0" smtClean="0">
                          <a:solidFill>
                            <a:schemeClr val="tx1"/>
                          </a:solidFill>
                          <a:latin typeface="Arial"/>
                        </a:rPr>
                        <a:t>|</a:t>
                      </a:r>
                      <a:r>
                        <a:rPr lang="ka-GE" sz="1600" cap="small" dirty="0" smtClean="0">
                          <a:solidFill>
                            <a:schemeClr val="tx1"/>
                          </a:solidFill>
                          <a:latin typeface="Arial"/>
                        </a:rPr>
                        <a:t>აქტივობა</a:t>
                      </a:r>
                      <a:r>
                        <a:rPr lang="ka-GE" sz="1600" cap="small" baseline="0" dirty="0" smtClean="0">
                          <a:solidFill>
                            <a:schemeClr val="tx1"/>
                          </a:solidFill>
                          <a:latin typeface="Arial"/>
                        </a:rPr>
                        <a:t> 1.1.</a:t>
                      </a:r>
                      <a:endParaRPr lang="en-US" sz="1600" cap="small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/>
                      <a:r>
                        <a:rPr lang="ka-GE" sz="1600" cap="small" dirty="0" smtClean="0">
                          <a:solidFill>
                            <a:schemeClr val="tx1"/>
                          </a:solidFill>
                          <a:latin typeface="Arial"/>
                        </a:rPr>
                        <a:t>აქტივობა 1.2.</a:t>
                      </a:r>
                      <a:r>
                        <a:rPr lang="en-US" sz="1600" cap="small" dirty="0" smtClean="0">
                          <a:solidFill>
                            <a:schemeClr val="tx1"/>
                          </a:solidFill>
                          <a:latin typeface="Arial"/>
                        </a:rPr>
                        <a:t>a</a:t>
                      </a:r>
                      <a:endParaRPr lang="en-US" sz="1600" cap="small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/>
                      <a:r>
                        <a:rPr lang="en-US" sz="1600" cap="small" dirty="0">
                          <a:solidFill>
                            <a:srgbClr val="D3756D"/>
                          </a:solidFill>
                          <a:latin typeface="Arial"/>
                        </a:rPr>
                        <a:t>|</a:t>
                      </a:r>
                      <a:r>
                        <a:rPr lang="en-US" sz="1600" cap="small" dirty="0">
                          <a:latin typeface="Arial"/>
                        </a:rPr>
                        <a:t>a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/>
                      <a:r>
                        <a:rPr lang="en-US" sz="1600" cap="small" dirty="0" smtClean="0">
                          <a:solidFill>
                            <a:srgbClr val="D3756D"/>
                          </a:solidFill>
                          <a:latin typeface="Arial"/>
                        </a:rPr>
                        <a:t>|</a:t>
                      </a:r>
                      <a:r>
                        <a:rPr lang="ka-GE" sz="1600" cap="small" dirty="0" smtClean="0">
                          <a:solidFill>
                            <a:schemeClr val="tx1"/>
                          </a:solidFill>
                          <a:latin typeface="Arial"/>
                        </a:rPr>
                        <a:t>აქტივობა</a:t>
                      </a:r>
                      <a:r>
                        <a:rPr lang="ka-GE" sz="1600" cap="small" baseline="0" dirty="0" smtClean="0">
                          <a:solidFill>
                            <a:schemeClr val="tx1"/>
                          </a:solidFill>
                          <a:latin typeface="Arial"/>
                        </a:rPr>
                        <a:t> 2.1.</a:t>
                      </a:r>
                      <a:endParaRPr lang="en-US" sz="1600" cap="small" dirty="0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/>
                      <a:r>
                        <a:rPr lang="en-US" sz="1600" cap="small">
                          <a:solidFill>
                            <a:srgbClr val="D3756D"/>
                          </a:solidFill>
                          <a:latin typeface="Arial"/>
                        </a:rPr>
                        <a:t>|</a:t>
                      </a:r>
                      <a:r>
                        <a:rPr lang="en-US" sz="1600" cap="small">
                          <a:latin typeface="Arial"/>
                        </a:rPr>
                        <a:t>a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/>
                      <a:r>
                        <a:rPr lang="en-US" sz="1600" cap="small" dirty="0" smtClean="0">
                          <a:solidFill>
                            <a:srgbClr val="D3756D"/>
                          </a:solidFill>
                          <a:latin typeface="Arial"/>
                        </a:rPr>
                        <a:t>|</a:t>
                      </a:r>
                      <a:r>
                        <a:rPr lang="ka-GE" sz="1600" cap="small" dirty="0" smtClean="0">
                          <a:solidFill>
                            <a:schemeClr val="tx1"/>
                          </a:solidFill>
                          <a:latin typeface="Arial"/>
                        </a:rPr>
                        <a:t>აქტივობა</a:t>
                      </a:r>
                      <a:r>
                        <a:rPr lang="ka-GE" sz="1600" cap="small" baseline="0" dirty="0" smtClean="0">
                          <a:solidFill>
                            <a:schemeClr val="tx1"/>
                          </a:solidFill>
                          <a:latin typeface="Arial"/>
                        </a:rPr>
                        <a:t> 3.1.</a:t>
                      </a:r>
                      <a:endParaRPr lang="en-US" sz="1600" cap="small" dirty="0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/>
                      <a:r>
                        <a:rPr lang="en-US" sz="1600" cap="small">
                          <a:solidFill>
                            <a:srgbClr val="D3756D"/>
                          </a:solidFill>
                          <a:latin typeface="Arial"/>
                        </a:rPr>
                        <a:t>|</a:t>
                      </a:r>
                      <a:r>
                        <a:rPr lang="en-US" sz="1600" cap="small">
                          <a:latin typeface="Arial"/>
                        </a:rPr>
                        <a:t>a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/>
                      <a:r>
                        <a:rPr lang="en-US" sz="1600" cap="small">
                          <a:solidFill>
                            <a:srgbClr val="D3756D"/>
                          </a:solidFill>
                          <a:latin typeface="Arial"/>
                        </a:rPr>
                        <a:t>|</a:t>
                      </a:r>
                      <a:r>
                        <a:rPr lang="en-US" sz="1600" cap="small">
                          <a:latin typeface="Arial"/>
                        </a:rPr>
                        <a:t>a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/>
                      <a:r>
                        <a:rPr lang="en-US" sz="1600" cap="small">
                          <a:solidFill>
                            <a:srgbClr val="D3756D"/>
                          </a:solidFill>
                          <a:latin typeface="Arial"/>
                        </a:rPr>
                        <a:t>|</a:t>
                      </a:r>
                      <a:r>
                        <a:rPr lang="en-US" sz="1600" cap="small">
                          <a:latin typeface="Arial"/>
                        </a:rPr>
                        <a:t>a</a:t>
                      </a:r>
                    </a:p>
                  </a:txBody>
                  <a:tcPr marL="0" marR="0" marT="0" marB="0" anchor="b"/>
                </a:tc>
              </a:tr>
              <a:tr h="182880">
                <a:tc>
                  <a:txBody>
                    <a:bodyPr/>
                    <a:lstStyle/>
                    <a:p>
                      <a:endParaRPr sz="9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9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9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9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9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9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9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9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900" dirty="0"/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9" name="Footer Placeholder 1"/>
          <p:cNvSpPr txBox="1">
            <a:spLocks/>
          </p:cNvSpPr>
          <p:nvPr/>
        </p:nvSpPr>
        <p:spPr>
          <a:xfrm>
            <a:off x="4447381" y="7310437"/>
            <a:ext cx="5537174" cy="762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dirty="0" smtClean="0"/>
              <a:t>International Center on Conflict and Negotiation (ICCN) 2014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74903" y="2433636"/>
          <a:ext cx="8873077" cy="4800600"/>
        </p:xfrm>
        <a:graphic>
          <a:graphicData uri="http://schemas.openxmlformats.org/drawingml/2006/table">
            <a:tbl>
              <a:tblPr/>
              <a:tblGrid>
                <a:gridCol w="2111180"/>
                <a:gridCol w="3763409"/>
                <a:gridCol w="2998488"/>
              </a:tblGrid>
              <a:tr h="318752">
                <a:tc>
                  <a:txBody>
                    <a:bodyPr/>
                    <a:lstStyle/>
                    <a:p>
                      <a:pPr indent="0" algn="ctr"/>
                      <a:r>
                        <a:rPr lang="en-US" sz="1400" b="1" dirty="0">
                          <a:latin typeface="Arial"/>
                        </a:rPr>
                        <a:t>Time</a:t>
                      </a:r>
                    </a:p>
                  </a:txBody>
                  <a:tcPr marL="0" marR="0" marT="0" marB="0" anchor="b">
                    <a:solidFill>
                      <a:srgbClr val="BEC0B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sz="1400" b="1" dirty="0">
                          <a:solidFill>
                            <a:srgbClr val="FF6251"/>
                          </a:solidFill>
                          <a:latin typeface="Arial"/>
                        </a:rPr>
                        <a:t>LFA</a:t>
                      </a:r>
                    </a:p>
                  </a:txBody>
                  <a:tcPr marL="0" marR="0" marT="0" marB="0" anchor="b">
                    <a:solidFill>
                      <a:srgbClr val="BEC0B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sz="1400" b="1" dirty="0">
                          <a:solidFill>
                            <a:srgbClr val="0056D6"/>
                          </a:solidFill>
                          <a:latin typeface="Arial"/>
                        </a:rPr>
                        <a:t>RBM</a:t>
                      </a:r>
                    </a:p>
                  </a:txBody>
                  <a:tcPr marL="0" marR="0" marT="0" marB="0" anchor="b">
                    <a:solidFill>
                      <a:srgbClr val="BEC0BF"/>
                    </a:solidFill>
                  </a:tcPr>
                </a:tc>
              </a:tr>
              <a:tr h="292994">
                <a:tc>
                  <a:txBody>
                    <a:bodyPr/>
                    <a:lstStyle/>
                    <a:p>
                      <a:pPr indent="0" algn="ctr"/>
                      <a:r>
                        <a:rPr lang="en-US" sz="1400" b="1">
                          <a:latin typeface="Arial"/>
                        </a:rPr>
                        <a:t>perspective</a:t>
                      </a:r>
                    </a:p>
                  </a:txBody>
                  <a:tcPr marL="0" marR="0" marT="0" marB="0">
                    <a:solidFill>
                      <a:srgbClr val="BEC0BF"/>
                    </a:solidFill>
                  </a:tcPr>
                </a:tc>
                <a:tc>
                  <a:txBody>
                    <a:bodyPr/>
                    <a:lstStyle/>
                    <a:p>
                      <a:endParaRPr sz="1400"/>
                    </a:p>
                  </a:txBody>
                  <a:tcPr marL="0" marR="0" marT="0" marB="0">
                    <a:solidFill>
                      <a:srgbClr val="BEC0BF"/>
                    </a:solidFill>
                  </a:tcPr>
                </a:tc>
                <a:tc>
                  <a:txBody>
                    <a:bodyPr/>
                    <a:lstStyle/>
                    <a:p>
                      <a:endParaRPr sz="1400"/>
                    </a:p>
                  </a:txBody>
                  <a:tcPr marL="0" marR="0" marT="0" marB="0">
                    <a:solidFill>
                      <a:srgbClr val="BEC0BF"/>
                    </a:solidFill>
                  </a:tcPr>
                </a:tc>
              </a:tr>
              <a:tr h="631065">
                <a:tc>
                  <a:txBody>
                    <a:bodyPr/>
                    <a:lstStyle/>
                    <a:p>
                      <a:pPr indent="0" algn="ctr"/>
                      <a:r>
                        <a:rPr lang="en-US" sz="1400">
                          <a:latin typeface="Arial"/>
                        </a:rPr>
                        <a:t>&gt; 20 ar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sz="1400">
                          <a:solidFill>
                            <a:srgbClr val="FF6251"/>
                          </a:solidFill>
                          <a:latin typeface="Arial"/>
                        </a:rPr>
                        <a:t>Vision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sz="1400">
                          <a:solidFill>
                            <a:srgbClr val="0056D6"/>
                          </a:solidFill>
                          <a:latin typeface="Arial"/>
                        </a:rPr>
                        <a:t>Vision</a:t>
                      </a:r>
                    </a:p>
                  </a:txBody>
                  <a:tcPr marL="0" marR="0" marT="0" marB="0"/>
                </a:tc>
              </a:tr>
              <a:tr h="321972">
                <a:tc>
                  <a:txBody>
                    <a:bodyPr/>
                    <a:lstStyle/>
                    <a:p>
                      <a:pPr indent="0" algn="ctr"/>
                      <a:r>
                        <a:rPr lang="en-US" sz="1400">
                          <a:latin typeface="Arial"/>
                        </a:rPr>
                        <a:t>5-10 ar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sz="1400">
                          <a:solidFill>
                            <a:srgbClr val="FF6251"/>
                          </a:solidFill>
                          <a:latin typeface="Arial"/>
                        </a:rPr>
                        <a:t>Development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sz="1400">
                          <a:solidFill>
                            <a:srgbClr val="0056D6"/>
                          </a:solidFill>
                          <a:latin typeface="Arial"/>
                        </a:rPr>
                        <a:t>Impact</a:t>
                      </a:r>
                    </a:p>
                  </a:txBody>
                  <a:tcPr marL="0" marR="0" marT="0" marB="0" anchor="b"/>
                </a:tc>
              </a:tr>
              <a:tr h="363828">
                <a:tc>
                  <a:txBody>
                    <a:bodyPr/>
                    <a:lstStyle/>
                    <a:p>
                      <a:endParaRPr sz="17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sz="1400">
                          <a:solidFill>
                            <a:srgbClr val="FF6251"/>
                          </a:solidFill>
                          <a:latin typeface="Arial"/>
                        </a:rPr>
                        <a:t>objective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700"/>
                    </a:p>
                  </a:txBody>
                  <a:tcPr marL="0" marR="0" marT="0" marB="0"/>
                </a:tc>
              </a:tr>
              <a:tr h="321972">
                <a:tc>
                  <a:txBody>
                    <a:bodyPr/>
                    <a:lstStyle/>
                    <a:p>
                      <a:pPr indent="0" algn="ctr"/>
                      <a:r>
                        <a:rPr lang="en-US" sz="1400" i="1">
                          <a:latin typeface="Arial"/>
                        </a:rPr>
                        <a:t>3-5 ar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sz="1400">
                          <a:solidFill>
                            <a:srgbClr val="FF6251"/>
                          </a:solidFill>
                          <a:latin typeface="Arial"/>
                        </a:rPr>
                        <a:t>Programme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sz="1400" i="1">
                          <a:solidFill>
                            <a:srgbClr val="0056D6"/>
                          </a:solidFill>
                          <a:latin typeface="Arial"/>
                        </a:rPr>
                        <a:t>Lona term</a:t>
                      </a:r>
                    </a:p>
                  </a:txBody>
                  <a:tcPr marL="0" marR="0" marT="0" marB="0" anchor="b"/>
                </a:tc>
              </a:tr>
              <a:tr h="292994">
                <a:tc>
                  <a:txBody>
                    <a:bodyPr/>
                    <a:lstStyle/>
                    <a:p>
                      <a:endParaRPr sz="14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sz="1400">
                          <a:solidFill>
                            <a:srgbClr val="FF6251"/>
                          </a:solidFill>
                          <a:latin typeface="Arial"/>
                        </a:rPr>
                        <a:t>objective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sz="1400" dirty="0">
                          <a:solidFill>
                            <a:srgbClr val="0056D6"/>
                          </a:solidFill>
                          <a:latin typeface="Arial"/>
                        </a:rPr>
                        <a:t>outcome</a:t>
                      </a:r>
                    </a:p>
                  </a:txBody>
                  <a:tcPr marL="0" marR="0" marT="0" marB="0"/>
                </a:tc>
              </a:tr>
              <a:tr h="318752">
                <a:tc>
                  <a:txBody>
                    <a:bodyPr/>
                    <a:lstStyle/>
                    <a:p>
                      <a:pPr indent="0" algn="ctr"/>
                      <a:r>
                        <a:rPr lang="en-US" sz="1400">
                          <a:latin typeface="Arial"/>
                        </a:rPr>
                        <a:t>1-3 ar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sz="1400">
                          <a:solidFill>
                            <a:srgbClr val="FF6251"/>
                          </a:solidFill>
                          <a:latin typeface="Arial"/>
                        </a:rPr>
                        <a:t>Project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sz="1400" i="1">
                          <a:solidFill>
                            <a:srgbClr val="0056D6"/>
                          </a:solidFill>
                          <a:latin typeface="Arial"/>
                        </a:rPr>
                        <a:t>Mid term</a:t>
                      </a:r>
                    </a:p>
                  </a:txBody>
                  <a:tcPr marL="0" marR="0" marT="0" marB="0" anchor="b"/>
                </a:tc>
              </a:tr>
              <a:tr h="286555">
                <a:tc>
                  <a:txBody>
                    <a:bodyPr/>
                    <a:lstStyle/>
                    <a:p>
                      <a:endParaRPr sz="13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sz="1400">
                          <a:solidFill>
                            <a:srgbClr val="FF6251"/>
                          </a:solidFill>
                          <a:latin typeface="Arial"/>
                        </a:rPr>
                        <a:t>objective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sz="1400">
                          <a:solidFill>
                            <a:srgbClr val="0056D6"/>
                          </a:solidFill>
                          <a:latin typeface="Arial"/>
                        </a:rPr>
                        <a:t>outcome</a:t>
                      </a:r>
                    </a:p>
                  </a:txBody>
                  <a:tcPr marL="0" marR="0" marT="0" marB="0"/>
                </a:tc>
              </a:tr>
              <a:tr h="312313">
                <a:tc>
                  <a:txBody>
                    <a:bodyPr/>
                    <a:lstStyle/>
                    <a:p>
                      <a:pPr indent="0" algn="ctr"/>
                      <a:r>
                        <a:rPr lang="en-US" sz="1400">
                          <a:latin typeface="Arial"/>
                        </a:rPr>
                        <a:t>1-12 manader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sz="1400">
                          <a:solidFill>
                            <a:srgbClr val="FF6251"/>
                          </a:solidFill>
                          <a:latin typeface="Arial"/>
                        </a:rPr>
                        <a:t>Specific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sz="1400" i="1">
                          <a:solidFill>
                            <a:srgbClr val="0056D6"/>
                          </a:solidFill>
                          <a:latin typeface="Arial"/>
                        </a:rPr>
                        <a:t>Short term</a:t>
                      </a:r>
                    </a:p>
                  </a:txBody>
                  <a:tcPr marL="0" marR="0" marT="0" marB="0" anchor="b"/>
                </a:tc>
              </a:tr>
              <a:tr h="289775">
                <a:tc>
                  <a:txBody>
                    <a:bodyPr/>
                    <a:lstStyle/>
                    <a:p>
                      <a:endParaRPr sz="13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sz="1400">
                          <a:solidFill>
                            <a:srgbClr val="FF6251"/>
                          </a:solidFill>
                          <a:latin typeface="Arial"/>
                        </a:rPr>
                        <a:t>objective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sz="1400">
                          <a:solidFill>
                            <a:srgbClr val="0056D6"/>
                          </a:solidFill>
                          <a:latin typeface="Arial"/>
                        </a:rPr>
                        <a:t>outcome</a:t>
                      </a:r>
                    </a:p>
                  </a:txBody>
                  <a:tcPr marL="0" marR="0" marT="0" marB="0"/>
                </a:tc>
              </a:tr>
              <a:tr h="511935">
                <a:tc>
                  <a:txBody>
                    <a:bodyPr/>
                    <a:lstStyle/>
                    <a:p>
                      <a:endParaRPr sz="23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sz="1400" i="1">
                          <a:solidFill>
                            <a:srgbClr val="FF6251"/>
                          </a:solidFill>
                          <a:latin typeface="Arial"/>
                        </a:rPr>
                        <a:t>’output’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sz="1400">
                          <a:solidFill>
                            <a:srgbClr val="0056D6"/>
                          </a:solidFill>
                          <a:latin typeface="Arial"/>
                        </a:rPr>
                        <a:t>Output</a:t>
                      </a:r>
                    </a:p>
                  </a:txBody>
                  <a:tcPr marL="0" marR="0" marT="0" marB="0"/>
                </a:tc>
              </a:tr>
              <a:tr h="537693">
                <a:tc>
                  <a:txBody>
                    <a:bodyPr/>
                    <a:lstStyle/>
                    <a:p>
                      <a:endParaRPr sz="25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sz="1400">
                          <a:solidFill>
                            <a:srgbClr val="FF6251"/>
                          </a:solidFill>
                          <a:latin typeface="Arial"/>
                        </a:rPr>
                        <a:t>Activities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sz="1400" dirty="0">
                          <a:solidFill>
                            <a:srgbClr val="0056D6"/>
                          </a:solidFill>
                          <a:latin typeface="Arial"/>
                        </a:rPr>
                        <a:t>Activities/Input</a:t>
                      </a: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37381" y="528637"/>
            <a:ext cx="845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2400" b="1" dirty="0" smtClean="0"/>
              <a:t>ლოგიკურ ჩარჩოს მიდგომისა </a:t>
            </a:r>
            <a:r>
              <a:rPr lang="en-US" sz="2400" b="1" dirty="0" smtClean="0">
                <a:solidFill>
                  <a:srgbClr val="FF6251"/>
                </a:solidFill>
                <a:latin typeface="Arial"/>
              </a:rPr>
              <a:t>LFA</a:t>
            </a:r>
          </a:p>
          <a:p>
            <a:pPr algn="ctr"/>
            <a:r>
              <a:rPr lang="ka-GE" sz="2400" b="1" dirty="0" smtClean="0"/>
              <a:t> და შედეგებზე დაფუძნებულ მენეჯმენტის </a:t>
            </a:r>
            <a:r>
              <a:rPr lang="en-US" sz="2400" b="1" dirty="0" smtClean="0">
                <a:solidFill>
                  <a:srgbClr val="0056D6"/>
                </a:solidFill>
                <a:latin typeface="Arial"/>
              </a:rPr>
              <a:t>RBM</a:t>
            </a:r>
          </a:p>
          <a:p>
            <a:pPr algn="ctr"/>
            <a:r>
              <a:rPr lang="ka-GE" sz="2400" b="1" dirty="0" smtClean="0"/>
              <a:t> შედარებითი ცხრილი </a:t>
            </a:r>
            <a:endParaRPr lang="en-US" sz="2400" b="1" dirty="0"/>
          </a:p>
        </p:txBody>
      </p:sp>
      <p:sp>
        <p:nvSpPr>
          <p:cNvPr id="5" name="Footer Placeholder 1"/>
          <p:cNvSpPr txBox="1">
            <a:spLocks/>
          </p:cNvSpPr>
          <p:nvPr/>
        </p:nvSpPr>
        <p:spPr>
          <a:xfrm>
            <a:off x="4561027" y="7539037"/>
            <a:ext cx="5537174" cy="762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dirty="0" smtClean="0"/>
              <a:t>International Center on Conflict and Negotiation (ICCN) 2014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2.bp.blogspot.com/-Q94RzKmJMU0/UAJeKtBMoZI/AAAAAAAAAbw/tiC0FmBIIso/s1600/footprints-in-sand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85181" y="2135134"/>
            <a:ext cx="5943600" cy="3949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789781" y="528637"/>
            <a:ext cx="876300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ka-GE" sz="3200" b="1" dirty="0" smtClean="0"/>
              <a:t>ნაბიჯები</a:t>
            </a:r>
          </a:p>
          <a:p>
            <a:pPr marL="342900" indent="-342900">
              <a:buFont typeface="+mj-lt"/>
              <a:buAutoNum type="arabicPeriod"/>
            </a:pPr>
            <a:endParaRPr lang="ka-GE" sz="2400" b="1" dirty="0" smtClean="0"/>
          </a:p>
          <a:p>
            <a:pPr marL="342900" indent="-342900">
              <a:buFont typeface="+mj-lt"/>
              <a:buAutoNum type="arabicPeriod"/>
            </a:pPr>
            <a:endParaRPr lang="ka-GE" sz="2400" b="1" dirty="0" smtClean="0"/>
          </a:p>
          <a:p>
            <a:pPr marL="342900" indent="-342900">
              <a:buFont typeface="+mj-lt"/>
              <a:buAutoNum type="arabicPeriod"/>
            </a:pPr>
            <a:endParaRPr lang="ka-GE" sz="2400" b="1" dirty="0" smtClean="0"/>
          </a:p>
          <a:p>
            <a:pPr marL="342900" indent="-342900">
              <a:buFont typeface="+mj-lt"/>
              <a:buAutoNum type="arabicPeriod"/>
            </a:pPr>
            <a:endParaRPr lang="ka-GE" sz="2400" b="1" dirty="0" smtClean="0"/>
          </a:p>
          <a:p>
            <a:pPr marL="342900" indent="-342900">
              <a:buFont typeface="+mj-lt"/>
              <a:buAutoNum type="arabicPeriod"/>
            </a:pPr>
            <a:endParaRPr lang="ka-GE" sz="2400" b="1" dirty="0" smtClean="0"/>
          </a:p>
          <a:p>
            <a:pPr marL="342900" indent="-342900">
              <a:buFont typeface="+mj-lt"/>
              <a:buAutoNum type="arabicPeriod"/>
            </a:pPr>
            <a:r>
              <a:rPr lang="ka-GE" sz="2400" b="1" dirty="0" smtClean="0"/>
              <a:t>არსებული ვითარება</a:t>
            </a:r>
          </a:p>
          <a:p>
            <a:pPr marL="342900" indent="-342900">
              <a:buFont typeface="+mj-lt"/>
              <a:buAutoNum type="arabicPeriod"/>
            </a:pPr>
            <a:r>
              <a:rPr lang="ka-GE" sz="2400" b="1" dirty="0" smtClean="0"/>
              <a:t>პრობლემა და ხედვა</a:t>
            </a:r>
          </a:p>
          <a:p>
            <a:pPr marL="342900" indent="-342900">
              <a:buFont typeface="+mj-lt"/>
              <a:buAutoNum type="arabicPeriod"/>
            </a:pPr>
            <a:r>
              <a:rPr lang="ka-GE" sz="2400" b="1" dirty="0" smtClean="0"/>
              <a:t>მიზნების </a:t>
            </a:r>
            <a:r>
              <a:rPr lang="en-US" sz="2400" b="1" dirty="0" smtClean="0"/>
              <a:t> </a:t>
            </a:r>
            <a:r>
              <a:rPr lang="ka-GE" sz="2400" b="1" dirty="0" smtClean="0"/>
              <a:t>და ამოცანების ჩამოყალიბება</a:t>
            </a:r>
          </a:p>
          <a:p>
            <a:pPr marL="342900" indent="-342900">
              <a:buFont typeface="+mj-lt"/>
              <a:buAutoNum type="arabicPeriod"/>
            </a:pPr>
            <a:r>
              <a:rPr lang="ka-GE" sz="2400" b="1" dirty="0" smtClean="0"/>
              <a:t>მიზნების ორგანიზება</a:t>
            </a:r>
          </a:p>
          <a:p>
            <a:pPr marL="342900" indent="-342900">
              <a:buFont typeface="+mj-lt"/>
              <a:buAutoNum type="arabicPeriod"/>
            </a:pPr>
            <a:r>
              <a:rPr lang="ka-GE" sz="2400" b="1" dirty="0" smtClean="0"/>
              <a:t>სტრატეგიის შერჩევა</a:t>
            </a:r>
          </a:p>
          <a:p>
            <a:pPr marL="342900" indent="-342900">
              <a:buFont typeface="+mj-lt"/>
              <a:buAutoNum type="arabicPeriod"/>
            </a:pPr>
            <a:r>
              <a:rPr lang="ka-GE" sz="2400" b="1" dirty="0" smtClean="0"/>
              <a:t>ინდიკატორები- როგორ და რატომ</a:t>
            </a:r>
            <a:endParaRPr lang="en-US" sz="2400" b="1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455604" y="7618796"/>
            <a:ext cx="3963577" cy="437643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International Center on Conflict and Negotiation (ICCN) 2014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28672" y="393192"/>
            <a:ext cx="5742432" cy="451104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 algn="just"/>
            <a:r>
              <a:rPr lang="en-US" sz="3300" b="1" spc="-50">
                <a:latin typeface="Times New Roman"/>
              </a:rPr>
              <a:t>The Objective Tree lying down</a:t>
            </a:r>
          </a:p>
        </p:txBody>
      </p:sp>
      <p:sp>
        <p:nvSpPr>
          <p:cNvPr id="3" name="Rectangle 2"/>
          <p:cNvSpPr/>
          <p:nvPr/>
        </p:nvSpPr>
        <p:spPr>
          <a:xfrm>
            <a:off x="1871472" y="765048"/>
            <a:ext cx="176784" cy="5212080"/>
          </a:xfrm>
          <a:prstGeom prst="rect">
            <a:avLst/>
          </a:prstGeom>
          <a:solidFill>
            <a:srgbClr val="FE8C82"/>
          </a:solidFill>
        </p:spPr>
        <p:txBody>
          <a:bodyPr lIns="0" tIns="0" rIns="0" bIns="0">
            <a:noAutofit/>
          </a:bodyPr>
          <a:lstStyle/>
          <a:p>
            <a:pPr indent="0" algn="just">
              <a:lnSpc>
                <a:spcPts val="4392"/>
              </a:lnSpc>
            </a:pPr>
            <a:r>
              <a:rPr lang="en-US" sz="1600">
                <a:latin typeface="Arial"/>
              </a:rPr>
              <a:t>A</a:t>
            </a:r>
          </a:p>
          <a:p>
            <a:pPr indent="0" algn="just">
              <a:lnSpc>
                <a:spcPts val="4392"/>
              </a:lnSpc>
            </a:pPr>
            <a:r>
              <a:rPr lang="en-US" sz="1600">
                <a:latin typeface="Arial"/>
              </a:rPr>
              <a:t>A</a:t>
            </a:r>
          </a:p>
          <a:p>
            <a:pPr indent="0" algn="just">
              <a:lnSpc>
                <a:spcPts val="4392"/>
              </a:lnSpc>
            </a:pPr>
            <a:r>
              <a:rPr lang="en-US" sz="1600">
                <a:latin typeface="Arial"/>
              </a:rPr>
              <a:t>A</a:t>
            </a:r>
          </a:p>
          <a:p>
            <a:pPr indent="0" algn="just">
              <a:lnSpc>
                <a:spcPts val="4392"/>
              </a:lnSpc>
            </a:pPr>
            <a:r>
              <a:rPr lang="en-US" sz="1600">
                <a:latin typeface="Arial"/>
              </a:rPr>
              <a:t>A</a:t>
            </a:r>
          </a:p>
          <a:p>
            <a:pPr indent="0" algn="just">
              <a:lnSpc>
                <a:spcPts val="4392"/>
              </a:lnSpc>
            </a:pPr>
            <a:r>
              <a:rPr lang="en-US" sz="1600">
                <a:latin typeface="Arial"/>
              </a:rPr>
              <a:t>A</a:t>
            </a:r>
          </a:p>
          <a:p>
            <a:pPr indent="0" algn="just">
              <a:lnSpc>
                <a:spcPts val="4392"/>
              </a:lnSpc>
            </a:pPr>
            <a:r>
              <a:rPr lang="en-US" sz="1600">
                <a:latin typeface="Arial"/>
              </a:rPr>
              <a:t>A</a:t>
            </a:r>
          </a:p>
          <a:p>
            <a:pPr indent="0" algn="just">
              <a:lnSpc>
                <a:spcPts val="4392"/>
              </a:lnSpc>
            </a:pPr>
            <a:r>
              <a:rPr lang="en-US" sz="1600">
                <a:latin typeface="Arial"/>
              </a:rPr>
              <a:t>A</a:t>
            </a:r>
          </a:p>
          <a:p>
            <a:pPr indent="0" algn="just">
              <a:lnSpc>
                <a:spcPts val="4392"/>
              </a:lnSpc>
            </a:pPr>
            <a:r>
              <a:rPr lang="en-US" sz="1600">
                <a:latin typeface="Arial"/>
              </a:rPr>
              <a:t>A</a:t>
            </a:r>
          </a:p>
          <a:p>
            <a:pPr indent="0" algn="just">
              <a:lnSpc>
                <a:spcPts val="4392"/>
              </a:lnSpc>
            </a:pPr>
            <a:r>
              <a:rPr lang="en-US" sz="1600">
                <a:latin typeface="Arial"/>
              </a:rPr>
              <a:t>A</a:t>
            </a:r>
          </a:p>
          <a:p>
            <a:pPr indent="0" algn="just">
              <a:lnSpc>
                <a:spcPts val="4392"/>
              </a:lnSpc>
            </a:pPr>
            <a:r>
              <a:rPr lang="en-US" sz="1600">
                <a:latin typeface="Arial"/>
              </a:rPr>
              <a:t>A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987040" y="2069592"/>
          <a:ext cx="2639568" cy="2898648"/>
        </p:xfrm>
        <a:graphic>
          <a:graphicData uri="http://schemas.openxmlformats.org/drawingml/2006/table">
            <a:tbl>
              <a:tblPr/>
              <a:tblGrid>
                <a:gridCol w="969264"/>
                <a:gridCol w="1670304"/>
              </a:tblGrid>
              <a:tr h="225552">
                <a:tc>
                  <a:txBody>
                    <a:bodyPr/>
                    <a:lstStyle/>
                    <a:p>
                      <a:pPr indent="0"/>
                      <a:r>
                        <a:rPr lang="en-US" sz="1600">
                          <a:latin typeface="Arial"/>
                        </a:rPr>
                        <a:t>Specific</a:t>
                      </a:r>
                    </a:p>
                  </a:txBody>
                  <a:tcPr marL="0" marR="0" marT="0" marB="0">
                    <a:solidFill>
                      <a:srgbClr val="73FA79"/>
                    </a:solidFill>
                  </a:tcPr>
                </a:tc>
                <a:tc>
                  <a:txBody>
                    <a:bodyPr/>
                    <a:lstStyle/>
                    <a:p>
                      <a:endParaRPr sz="1100"/>
                    </a:p>
                  </a:txBody>
                  <a:tcPr marL="0" marR="0" marT="0" marB="0"/>
                </a:tc>
              </a:tr>
              <a:tr h="310896">
                <a:tc>
                  <a:txBody>
                    <a:bodyPr/>
                    <a:lstStyle/>
                    <a:p>
                      <a:pPr indent="0"/>
                      <a:r>
                        <a:rPr lang="en-US" sz="1600">
                          <a:latin typeface="Arial"/>
                        </a:rPr>
                        <a:t>Obj. 3</a:t>
                      </a:r>
                    </a:p>
                  </a:txBody>
                  <a:tcPr marL="0" marR="0" marT="0" marB="0">
                    <a:solidFill>
                      <a:srgbClr val="73FA79"/>
                    </a:solidFill>
                  </a:tcPr>
                </a:tc>
                <a:tc>
                  <a:txBody>
                    <a:bodyPr/>
                    <a:lstStyle/>
                    <a:p>
                      <a:endParaRPr sz="1500"/>
                    </a:p>
                  </a:txBody>
                  <a:tcPr marL="0" marR="0" marT="0" marB="0"/>
                </a:tc>
              </a:tr>
              <a:tr h="484632">
                <a:tc>
                  <a:txBody>
                    <a:bodyPr/>
                    <a:lstStyle/>
                    <a:p>
                      <a:pPr indent="0"/>
                      <a:r>
                        <a:rPr lang="en-US" sz="1600">
                          <a:latin typeface="Arial"/>
                        </a:rPr>
                        <a:t>Specific</a:t>
                      </a:r>
                    </a:p>
                  </a:txBody>
                  <a:tcPr marL="0" marR="0" marT="0" marB="0" anchor="b">
                    <a:solidFill>
                      <a:srgbClr val="73FA79"/>
                    </a:solidFill>
                  </a:tcPr>
                </a:tc>
                <a:tc>
                  <a:txBody>
                    <a:bodyPr/>
                    <a:lstStyle/>
                    <a:p>
                      <a:endParaRPr sz="2300"/>
                    </a:p>
                  </a:txBody>
                  <a:tcPr marL="0" marR="0" marT="0" marB="0"/>
                </a:tc>
              </a:tr>
              <a:tr h="301752">
                <a:tc>
                  <a:txBody>
                    <a:bodyPr/>
                    <a:lstStyle/>
                    <a:p>
                      <a:pPr indent="0"/>
                      <a:r>
                        <a:rPr lang="en-US" sz="1600">
                          <a:latin typeface="Arial"/>
                        </a:rPr>
                        <a:t>Obj. 2</a:t>
                      </a:r>
                    </a:p>
                  </a:txBody>
                  <a:tcPr marL="0" marR="0" marT="0" marB="0">
                    <a:solidFill>
                      <a:srgbClr val="73FA79"/>
                    </a:solidFill>
                  </a:tcPr>
                </a:tc>
                <a:tc>
                  <a:txBody>
                    <a:bodyPr/>
                    <a:lstStyle/>
                    <a:p>
                      <a:pPr indent="0"/>
                      <a:r>
                        <a:rPr lang="en-US" sz="1600">
                          <a:latin typeface="Arial"/>
                        </a:rPr>
                        <a:t>Project/</a:t>
                      </a:r>
                    </a:p>
                  </a:txBody>
                  <a:tcPr marL="0" marR="0" marT="0" marB="0">
                    <a:solidFill>
                      <a:srgbClr val="FFFC79"/>
                    </a:solidFill>
                  </a:tcPr>
                </a:tc>
              </a:tr>
              <a:tr h="219456">
                <a:tc>
                  <a:txBody>
                    <a:bodyPr/>
                    <a:lstStyle/>
                    <a:p>
                      <a:endParaRPr sz="11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0"/>
                      <a:r>
                        <a:rPr lang="en-US" sz="1600">
                          <a:latin typeface="Arial"/>
                        </a:rPr>
                        <a:t>Programme</a:t>
                      </a:r>
                    </a:p>
                  </a:txBody>
                  <a:tcPr marL="0" marR="0" marT="0" marB="0">
                    <a:solidFill>
                      <a:srgbClr val="FFFC79"/>
                    </a:solidFill>
                  </a:tcPr>
                </a:tc>
              </a:tr>
              <a:tr h="332232">
                <a:tc>
                  <a:txBody>
                    <a:bodyPr/>
                    <a:lstStyle/>
                    <a:p>
                      <a:pPr indent="0"/>
                      <a:r>
                        <a:rPr lang="en-US" sz="1600">
                          <a:latin typeface="Arial"/>
                        </a:rPr>
                        <a:t>Specific</a:t>
                      </a:r>
                    </a:p>
                  </a:txBody>
                  <a:tcPr marL="0" marR="0" marT="0" marB="0">
                    <a:solidFill>
                      <a:srgbClr val="73FA79"/>
                    </a:solidFill>
                  </a:tcPr>
                </a:tc>
                <a:tc>
                  <a:txBody>
                    <a:bodyPr/>
                    <a:lstStyle/>
                    <a:p>
                      <a:pPr indent="0"/>
                      <a:r>
                        <a:rPr lang="en-US" sz="1600">
                          <a:latin typeface="Arial"/>
                        </a:rPr>
                        <a:t>Obj. A</a:t>
                      </a:r>
                    </a:p>
                  </a:txBody>
                  <a:tcPr marL="0" marR="0" marT="0" marB="0">
                    <a:solidFill>
                      <a:srgbClr val="FFFC79"/>
                    </a:solidFill>
                  </a:tcPr>
                </a:tc>
              </a:tr>
              <a:tr h="262128">
                <a:tc>
                  <a:txBody>
                    <a:bodyPr/>
                    <a:lstStyle/>
                    <a:p>
                      <a:pPr indent="0"/>
                      <a:r>
                        <a:rPr lang="en-US" sz="1600">
                          <a:latin typeface="Arial"/>
                        </a:rPr>
                        <a:t>Obj. 1</a:t>
                      </a:r>
                    </a:p>
                  </a:txBody>
                  <a:tcPr marL="0" marR="0" marT="0" marB="0">
                    <a:solidFill>
                      <a:srgbClr val="73FA79"/>
                    </a:solidFill>
                  </a:tcPr>
                </a:tc>
                <a:tc>
                  <a:txBody>
                    <a:bodyPr/>
                    <a:lstStyle/>
                    <a:p>
                      <a:endParaRPr sz="1300"/>
                    </a:p>
                  </a:txBody>
                  <a:tcPr marL="0" marR="0" marT="0" marB="0"/>
                </a:tc>
              </a:tr>
              <a:tr h="475488">
                <a:tc>
                  <a:txBody>
                    <a:bodyPr/>
                    <a:lstStyle/>
                    <a:p>
                      <a:pPr indent="0"/>
                      <a:r>
                        <a:rPr lang="en-US" sz="1600">
                          <a:latin typeface="Arial"/>
                        </a:rPr>
                        <a:t>Specific</a:t>
                      </a:r>
                    </a:p>
                  </a:txBody>
                  <a:tcPr marL="0" marR="0" marT="0" marB="0" anchor="b">
                    <a:solidFill>
                      <a:srgbClr val="73FA79"/>
                    </a:solidFill>
                  </a:tcPr>
                </a:tc>
                <a:tc>
                  <a:txBody>
                    <a:bodyPr/>
                    <a:lstStyle/>
                    <a:p>
                      <a:endParaRPr sz="2300"/>
                    </a:p>
                  </a:txBody>
                  <a:tcPr marL="0" marR="0" marT="0" marB="0"/>
                </a:tc>
              </a:tr>
              <a:tr h="231648">
                <a:tc>
                  <a:txBody>
                    <a:bodyPr/>
                    <a:lstStyle/>
                    <a:p>
                      <a:pPr indent="0"/>
                      <a:r>
                        <a:rPr lang="en-US" sz="1600">
                          <a:latin typeface="Arial"/>
                        </a:rPr>
                        <a:t>Obj. 4</a:t>
                      </a:r>
                    </a:p>
                  </a:txBody>
                  <a:tcPr marL="0" marR="0" marT="0" marB="0" anchor="b">
                    <a:solidFill>
                      <a:srgbClr val="73FA79"/>
                    </a:solidFill>
                  </a:tcPr>
                </a:tc>
                <a:tc>
                  <a:txBody>
                    <a:bodyPr/>
                    <a:lstStyle/>
                    <a:p>
                      <a:endParaRPr sz="1100"/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6455664" y="3279648"/>
            <a:ext cx="819912" cy="454152"/>
          </a:xfrm>
          <a:prstGeom prst="rect">
            <a:avLst/>
          </a:prstGeom>
          <a:solidFill>
            <a:srgbClr val="76D6FF"/>
          </a:solidFill>
        </p:spPr>
        <p:txBody>
          <a:bodyPr lIns="0" tIns="0" rIns="0" bIns="0">
            <a:noAutofit/>
          </a:bodyPr>
          <a:lstStyle/>
          <a:p>
            <a:pPr indent="0" algn="ctr"/>
            <a:r>
              <a:rPr lang="en-US" sz="1600">
                <a:latin typeface="Arial"/>
              </a:rPr>
              <a:t>Dev.</a:t>
            </a:r>
          </a:p>
          <a:p>
            <a:pPr indent="0" algn="just"/>
            <a:r>
              <a:rPr lang="en-US" sz="1600">
                <a:latin typeface="Arial"/>
              </a:rPr>
              <a:t>objective</a:t>
            </a:r>
          </a:p>
        </p:txBody>
      </p:sp>
      <p:sp>
        <p:nvSpPr>
          <p:cNvPr id="6" name="Rectangle 5"/>
          <p:cNvSpPr/>
          <p:nvPr/>
        </p:nvSpPr>
        <p:spPr>
          <a:xfrm>
            <a:off x="8019288" y="3279648"/>
            <a:ext cx="569976" cy="185928"/>
          </a:xfrm>
          <a:prstGeom prst="rect">
            <a:avLst/>
          </a:prstGeom>
          <a:solidFill>
            <a:srgbClr val="E492FE"/>
          </a:solidFill>
        </p:spPr>
        <p:txBody>
          <a:bodyPr wrap="none" lIns="0" tIns="0" rIns="0" bIns="0">
            <a:noAutofit/>
          </a:bodyPr>
          <a:lstStyle/>
          <a:p>
            <a:pPr indent="0" algn="just"/>
            <a:r>
              <a:rPr lang="en-US" sz="1600">
                <a:latin typeface="Arial"/>
              </a:rPr>
              <a:t>Vision</a:t>
            </a:r>
          </a:p>
        </p:txBody>
      </p:sp>
      <p:sp>
        <p:nvSpPr>
          <p:cNvPr id="7" name="Footer Placeholder 1"/>
          <p:cNvSpPr txBox="1">
            <a:spLocks/>
          </p:cNvSpPr>
          <p:nvPr/>
        </p:nvSpPr>
        <p:spPr>
          <a:xfrm>
            <a:off x="4506989" y="7453312"/>
            <a:ext cx="5537174" cy="762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dirty="0" smtClean="0"/>
              <a:t>International Center on Conflict and Negotiation (ICCN) 2014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Footer Placeholder 1"/>
          <p:cNvSpPr txBox="1">
            <a:spLocks/>
          </p:cNvSpPr>
          <p:nvPr/>
        </p:nvSpPr>
        <p:spPr>
          <a:xfrm>
            <a:off x="4572000" y="7442426"/>
            <a:ext cx="5537174" cy="762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dirty="0" smtClean="0"/>
              <a:t>International Center on Conflict and Negotiation (ICCN) 2014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61981" y="4491037"/>
            <a:ext cx="2819400" cy="259434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038413" y="385809"/>
            <a:ext cx="5061097" cy="111186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5478"/>
              </a:lnSpc>
            </a:pPr>
            <a:r>
              <a:rPr lang="ka-GE" sz="4000" b="1" spc="-50" dirty="0" smtClean="0">
                <a:latin typeface="Times New Roman"/>
              </a:rPr>
              <a:t>ამოცანები უნდა იყოს </a:t>
            </a:r>
            <a:r>
              <a:rPr lang="en-US" sz="4000" b="1" spc="-50" dirty="0" smtClean="0">
                <a:latin typeface="Times New Roman"/>
              </a:rPr>
              <a:t> </a:t>
            </a:r>
            <a:r>
              <a:rPr lang="en-US" sz="3900" b="1" i="1" dirty="0">
                <a:latin typeface="Times New Roman"/>
              </a:rPr>
              <a:t>SMARTER</a:t>
            </a:r>
          </a:p>
        </p:txBody>
      </p:sp>
      <p:sp>
        <p:nvSpPr>
          <p:cNvPr id="4" name="Rectangle 3"/>
          <p:cNvSpPr/>
          <p:nvPr/>
        </p:nvSpPr>
        <p:spPr>
          <a:xfrm>
            <a:off x="1318437" y="2147775"/>
            <a:ext cx="6176944" cy="531506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>
              <a:lnSpc>
                <a:spcPts val="4832"/>
              </a:lnSpc>
            </a:pPr>
            <a:r>
              <a:rPr lang="en-US" sz="2800" i="1" dirty="0">
                <a:latin typeface="Times New Roman"/>
              </a:rPr>
              <a:t>•</a:t>
            </a:r>
            <a:r>
              <a:rPr lang="en-US" sz="2800" dirty="0">
                <a:latin typeface="Times New Roman"/>
              </a:rPr>
              <a:t>    </a:t>
            </a:r>
            <a:r>
              <a:rPr lang="en-US" sz="2800" dirty="0" smtClean="0">
                <a:solidFill>
                  <a:srgbClr val="C82506"/>
                </a:solidFill>
                <a:latin typeface="Times New Roman"/>
              </a:rPr>
              <a:t>S</a:t>
            </a:r>
            <a:r>
              <a:rPr lang="en-US" sz="2800" dirty="0" smtClean="0">
                <a:latin typeface="Times New Roman"/>
              </a:rPr>
              <a:t>pecific</a:t>
            </a:r>
            <a:r>
              <a:rPr lang="ka-GE" sz="2800" dirty="0" smtClean="0">
                <a:latin typeface="Times New Roman"/>
              </a:rPr>
              <a:t> - სპეციფიკური</a:t>
            </a:r>
            <a:endParaRPr lang="en-US" sz="2800" dirty="0">
              <a:latin typeface="Times New Roman"/>
            </a:endParaRPr>
          </a:p>
          <a:p>
            <a:pPr indent="0" algn="just">
              <a:lnSpc>
                <a:spcPts val="4832"/>
              </a:lnSpc>
            </a:pPr>
            <a:r>
              <a:rPr lang="en-US" sz="2800" dirty="0">
                <a:latin typeface="Times New Roman"/>
              </a:rPr>
              <a:t>•    </a:t>
            </a:r>
            <a:r>
              <a:rPr lang="en-US" sz="2800" dirty="0">
                <a:solidFill>
                  <a:srgbClr val="C82506"/>
                </a:solidFill>
                <a:latin typeface="Times New Roman"/>
              </a:rPr>
              <a:t>M</a:t>
            </a:r>
            <a:r>
              <a:rPr lang="en-US" sz="2800" dirty="0">
                <a:latin typeface="Times New Roman"/>
              </a:rPr>
              <a:t>easurable </a:t>
            </a:r>
            <a:r>
              <a:rPr lang="en-US" sz="2800" i="1" dirty="0">
                <a:latin typeface="Times New Roman"/>
              </a:rPr>
              <a:t>(PME&amp;R</a:t>
            </a:r>
            <a:r>
              <a:rPr lang="en-US" sz="2800" i="1" dirty="0" smtClean="0">
                <a:latin typeface="Times New Roman"/>
              </a:rPr>
              <a:t>)</a:t>
            </a:r>
            <a:r>
              <a:rPr lang="ka-GE" sz="2800" i="1" dirty="0" smtClean="0">
                <a:latin typeface="Times New Roman"/>
              </a:rPr>
              <a:t>- გაზომვადი</a:t>
            </a:r>
            <a:endParaRPr lang="en-US" sz="2800" i="1" dirty="0">
              <a:latin typeface="Times New Roman"/>
            </a:endParaRPr>
          </a:p>
          <a:p>
            <a:pPr indent="0">
              <a:lnSpc>
                <a:spcPts val="4832"/>
              </a:lnSpc>
            </a:pPr>
            <a:r>
              <a:rPr lang="en-US" sz="2800" i="1" dirty="0">
                <a:latin typeface="Times New Roman"/>
              </a:rPr>
              <a:t>•</a:t>
            </a:r>
            <a:r>
              <a:rPr lang="en-US" sz="2800" dirty="0">
                <a:latin typeface="Times New Roman"/>
              </a:rPr>
              <a:t>    </a:t>
            </a:r>
            <a:r>
              <a:rPr lang="en-US" sz="2800" dirty="0" smtClean="0">
                <a:solidFill>
                  <a:srgbClr val="C82506"/>
                </a:solidFill>
                <a:latin typeface="Times New Roman"/>
              </a:rPr>
              <a:t>A</a:t>
            </a:r>
            <a:r>
              <a:rPr lang="en-US" sz="2800" dirty="0" smtClean="0">
                <a:latin typeface="Times New Roman"/>
              </a:rPr>
              <a:t>ccepted</a:t>
            </a:r>
            <a:r>
              <a:rPr lang="ka-GE" sz="2800" dirty="0" smtClean="0">
                <a:latin typeface="Times New Roman"/>
              </a:rPr>
              <a:t> - მიღებული</a:t>
            </a:r>
            <a:endParaRPr lang="en-US" sz="2800" dirty="0">
              <a:latin typeface="Times New Roman"/>
            </a:endParaRPr>
          </a:p>
          <a:p>
            <a:pPr indent="0">
              <a:lnSpc>
                <a:spcPts val="4832"/>
              </a:lnSpc>
            </a:pPr>
            <a:r>
              <a:rPr lang="en-US" sz="2800" dirty="0">
                <a:latin typeface="Times New Roman"/>
              </a:rPr>
              <a:t>•    </a:t>
            </a:r>
            <a:r>
              <a:rPr lang="en-US" sz="2800" dirty="0" smtClean="0">
                <a:solidFill>
                  <a:srgbClr val="C82506"/>
                </a:solidFill>
                <a:latin typeface="Times New Roman"/>
              </a:rPr>
              <a:t>R</a:t>
            </a:r>
            <a:r>
              <a:rPr lang="en-US" sz="2800" dirty="0" smtClean="0">
                <a:latin typeface="Times New Roman"/>
              </a:rPr>
              <a:t>elevant</a:t>
            </a:r>
            <a:r>
              <a:rPr lang="ka-GE" sz="2800" dirty="0" smtClean="0">
                <a:latin typeface="Times New Roman"/>
              </a:rPr>
              <a:t> - შესატყვისი</a:t>
            </a:r>
            <a:endParaRPr lang="en-US" sz="2800" dirty="0">
              <a:latin typeface="Times New Roman"/>
            </a:endParaRPr>
          </a:p>
          <a:p>
            <a:pPr indent="0">
              <a:lnSpc>
                <a:spcPts val="4832"/>
              </a:lnSpc>
            </a:pPr>
            <a:r>
              <a:rPr lang="en-US" sz="2800" dirty="0">
                <a:latin typeface="Times New Roman"/>
              </a:rPr>
              <a:t>•    </a:t>
            </a:r>
            <a:r>
              <a:rPr lang="en-US" sz="2800" dirty="0">
                <a:solidFill>
                  <a:srgbClr val="C82506"/>
                </a:solidFill>
                <a:latin typeface="Times New Roman"/>
              </a:rPr>
              <a:t>T</a:t>
            </a:r>
            <a:r>
              <a:rPr lang="en-US" sz="2800" dirty="0">
                <a:latin typeface="Times New Roman"/>
              </a:rPr>
              <a:t>ime </a:t>
            </a:r>
            <a:r>
              <a:rPr lang="en-US" sz="2800" dirty="0" smtClean="0">
                <a:latin typeface="Times New Roman"/>
              </a:rPr>
              <a:t>bound</a:t>
            </a:r>
            <a:r>
              <a:rPr lang="ka-GE" sz="2800" dirty="0" smtClean="0">
                <a:latin typeface="Times New Roman"/>
              </a:rPr>
              <a:t> -დროში გაწერილი</a:t>
            </a:r>
            <a:endParaRPr lang="en-US" sz="2800" dirty="0">
              <a:latin typeface="Times New Roman"/>
            </a:endParaRPr>
          </a:p>
          <a:p>
            <a:pPr indent="0" algn="just">
              <a:lnSpc>
                <a:spcPts val="4832"/>
              </a:lnSpc>
            </a:pPr>
            <a:r>
              <a:rPr lang="en-US" sz="2800" dirty="0">
                <a:latin typeface="Times New Roman"/>
              </a:rPr>
              <a:t>•    </a:t>
            </a:r>
            <a:r>
              <a:rPr lang="en-US" sz="2800" dirty="0">
                <a:solidFill>
                  <a:srgbClr val="C82506"/>
                </a:solidFill>
                <a:latin typeface="Times New Roman"/>
              </a:rPr>
              <a:t>E</a:t>
            </a:r>
            <a:r>
              <a:rPr lang="en-US" sz="2800" dirty="0">
                <a:latin typeface="Times New Roman"/>
              </a:rPr>
              <a:t>motionally </a:t>
            </a:r>
            <a:r>
              <a:rPr lang="en-US" sz="2800" dirty="0" smtClean="0">
                <a:latin typeface="Times New Roman"/>
              </a:rPr>
              <a:t>attractive</a:t>
            </a:r>
            <a:r>
              <a:rPr lang="ka-GE" sz="2800" dirty="0" smtClean="0">
                <a:latin typeface="Times New Roman"/>
              </a:rPr>
              <a:t> - ემოციურად მიმაზიდველი</a:t>
            </a:r>
            <a:endParaRPr lang="en-US" sz="2800" dirty="0">
              <a:latin typeface="Times New Roman"/>
            </a:endParaRPr>
          </a:p>
          <a:p>
            <a:pPr indent="0">
              <a:lnSpc>
                <a:spcPts val="4832"/>
              </a:lnSpc>
            </a:pPr>
            <a:r>
              <a:rPr lang="en-US" sz="2800" dirty="0">
                <a:latin typeface="Times New Roman"/>
              </a:rPr>
              <a:t>•    </a:t>
            </a:r>
            <a:r>
              <a:rPr lang="en-US" sz="2800" dirty="0" smtClean="0">
                <a:solidFill>
                  <a:srgbClr val="C82506"/>
                </a:solidFill>
                <a:latin typeface="Times New Roman"/>
              </a:rPr>
              <a:t>R</a:t>
            </a:r>
            <a:r>
              <a:rPr lang="en-US" sz="2800" dirty="0" smtClean="0">
                <a:latin typeface="Times New Roman"/>
              </a:rPr>
              <a:t>ealistic</a:t>
            </a:r>
            <a:r>
              <a:rPr lang="ka-GE" sz="2800" dirty="0" smtClean="0">
                <a:latin typeface="Times New Roman"/>
              </a:rPr>
              <a:t>- რეალისტური</a:t>
            </a:r>
            <a:endParaRPr lang="en-US" sz="2800" dirty="0">
              <a:latin typeface="Times New Roman"/>
            </a:endParaRPr>
          </a:p>
        </p:txBody>
      </p:sp>
      <p:sp>
        <p:nvSpPr>
          <p:cNvPr id="5" name="Footer Placeholder 1"/>
          <p:cNvSpPr txBox="1">
            <a:spLocks/>
          </p:cNvSpPr>
          <p:nvPr/>
        </p:nvSpPr>
        <p:spPr>
          <a:xfrm>
            <a:off x="4564085" y="7458075"/>
            <a:ext cx="5537174" cy="762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dirty="0" smtClean="0"/>
              <a:t>International Center on Conflict and Negotiation (ICCN) 2014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37381" y="1062037"/>
            <a:ext cx="8839199" cy="63246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ctr"/>
            <a:r>
              <a:rPr lang="ka-GE" sz="3200" b="1" spc="-100" dirty="0" smtClean="0">
                <a:latin typeface="Times New Roman"/>
              </a:rPr>
              <a:t>მცირე </a:t>
            </a:r>
            <a:r>
              <a:rPr lang="en-US" sz="3200" b="1" spc="-100" dirty="0" smtClean="0">
                <a:latin typeface="Times New Roman"/>
              </a:rPr>
              <a:t> </a:t>
            </a:r>
            <a:r>
              <a:rPr lang="ka-GE" sz="3200" b="1" spc="-100" dirty="0" smtClean="0">
                <a:latin typeface="Times New Roman"/>
              </a:rPr>
              <a:t>ჯგუფებში სამუშაო</a:t>
            </a:r>
          </a:p>
          <a:p>
            <a:pPr indent="0"/>
            <a:endParaRPr lang="ka-GE" sz="4500" b="1" spc="-100" dirty="0" smtClean="0">
              <a:latin typeface="Times New Roman"/>
            </a:endParaRPr>
          </a:p>
          <a:p>
            <a:pPr indent="0"/>
            <a:endParaRPr lang="ka-GE" sz="4500" b="1" spc="-100" dirty="0" smtClean="0">
              <a:latin typeface="Times New Roman"/>
            </a:endParaRPr>
          </a:p>
          <a:p>
            <a:pPr indent="0"/>
            <a:endParaRPr lang="en-US" sz="4500" b="1" spc="-100" dirty="0">
              <a:latin typeface="Times New Roman"/>
            </a:endParaRPr>
          </a:p>
          <a:p>
            <a:pPr indent="0"/>
            <a:r>
              <a:rPr lang="en-US" sz="2800" dirty="0">
                <a:latin typeface="Times New Roman"/>
              </a:rPr>
              <a:t>•   </a:t>
            </a:r>
            <a:r>
              <a:rPr lang="ka-GE" sz="2800" dirty="0" smtClean="0">
                <a:latin typeface="Times New Roman"/>
              </a:rPr>
              <a:t>ჩამოაყალიბეთ 3 სპეციფიკური ამოცანა</a:t>
            </a:r>
            <a:endParaRPr lang="en-US" sz="2800" dirty="0">
              <a:latin typeface="Times New Roman"/>
            </a:endParaRPr>
          </a:p>
          <a:p>
            <a:pPr indent="0">
              <a:lnSpc>
                <a:spcPts val="3432"/>
              </a:lnSpc>
            </a:pPr>
            <a:r>
              <a:rPr lang="en-US" sz="2800" dirty="0">
                <a:latin typeface="Times New Roman"/>
              </a:rPr>
              <a:t>•    </a:t>
            </a:r>
            <a:r>
              <a:rPr lang="ka-GE" sz="2800" dirty="0" smtClean="0">
                <a:latin typeface="Times New Roman"/>
              </a:rPr>
              <a:t>დარწმუნდით, რომ მკაფიოდ ებმის თქვენი პროექტის მიზანს. </a:t>
            </a:r>
            <a:endParaRPr lang="en-US" sz="2800" dirty="0">
              <a:latin typeface="Times New Roman"/>
            </a:endParaRPr>
          </a:p>
          <a:p>
            <a:pPr indent="0">
              <a:lnSpc>
                <a:spcPts val="3360"/>
              </a:lnSpc>
            </a:pPr>
            <a:r>
              <a:rPr lang="en-US" sz="2800" dirty="0">
                <a:latin typeface="Times New Roman"/>
              </a:rPr>
              <a:t>•    </a:t>
            </a:r>
            <a:r>
              <a:rPr lang="ka-GE" sz="2800" dirty="0" smtClean="0">
                <a:latin typeface="Times New Roman"/>
              </a:rPr>
              <a:t>შეამოწმეთ </a:t>
            </a:r>
            <a:r>
              <a:rPr lang="en-US" sz="2800" i="1" dirty="0" smtClean="0">
                <a:latin typeface="Times New Roman"/>
              </a:rPr>
              <a:t> SMARTER-</a:t>
            </a:r>
            <a:r>
              <a:rPr lang="ka-GE" sz="2800" i="1" dirty="0" smtClean="0">
                <a:latin typeface="Times New Roman"/>
              </a:rPr>
              <a:t>ით</a:t>
            </a:r>
            <a:endParaRPr lang="en-US" sz="2800" i="1" dirty="0">
              <a:latin typeface="Times New Roman"/>
            </a:endParaRPr>
          </a:p>
          <a:p>
            <a:pPr indent="0"/>
            <a:r>
              <a:rPr lang="en-US" sz="2800" dirty="0">
                <a:latin typeface="Times New Roman"/>
              </a:rPr>
              <a:t>•    </a:t>
            </a:r>
            <a:r>
              <a:rPr lang="ka-GE" sz="2800" dirty="0" smtClean="0">
                <a:latin typeface="Times New Roman"/>
              </a:rPr>
              <a:t>წარმოადგინეთ</a:t>
            </a:r>
          </a:p>
          <a:p>
            <a:pPr indent="0"/>
            <a:endParaRPr lang="ka-GE" sz="2800" dirty="0" smtClean="0">
              <a:latin typeface="Times New Roman"/>
            </a:endParaRPr>
          </a:p>
          <a:p>
            <a:pPr indent="0"/>
            <a:r>
              <a:rPr lang="ka-GE" sz="2800" dirty="0" smtClean="0">
                <a:latin typeface="Times New Roman"/>
              </a:rPr>
              <a:t>თითოეულ სპეციფიკურ ამოცანას შეურჩიეთ </a:t>
            </a:r>
            <a:r>
              <a:rPr lang="ka-GE" sz="2800" b="1" dirty="0" smtClean="0">
                <a:latin typeface="Times New Roman"/>
              </a:rPr>
              <a:t>აქტივობები </a:t>
            </a:r>
            <a:r>
              <a:rPr lang="ka-GE" sz="2800" dirty="0" smtClean="0">
                <a:latin typeface="Times New Roman"/>
              </a:rPr>
              <a:t>(2-3)</a:t>
            </a:r>
          </a:p>
          <a:p>
            <a:pPr indent="0"/>
            <a:endParaRPr lang="ka-GE" sz="2800" dirty="0" smtClean="0">
              <a:latin typeface="Times New Roman"/>
            </a:endParaRPr>
          </a:p>
          <a:p>
            <a:pPr indent="0"/>
            <a:endParaRPr lang="ka-GE" sz="2800" dirty="0" smtClean="0">
              <a:latin typeface="Times New Roman"/>
            </a:endParaRPr>
          </a:p>
          <a:p>
            <a:pPr indent="0"/>
            <a:endParaRPr lang="ka-GE" sz="2800" dirty="0" smtClean="0">
              <a:latin typeface="Times New Roman"/>
            </a:endParaRPr>
          </a:p>
          <a:p>
            <a:pPr indent="0"/>
            <a:endParaRPr lang="en-US" sz="800" dirty="0">
              <a:latin typeface="Times New Roman"/>
            </a:endParaRPr>
          </a:p>
        </p:txBody>
      </p:sp>
      <p:sp>
        <p:nvSpPr>
          <p:cNvPr id="3" name="Footer Placeholder 1"/>
          <p:cNvSpPr txBox="1">
            <a:spLocks/>
          </p:cNvSpPr>
          <p:nvPr/>
        </p:nvSpPr>
        <p:spPr>
          <a:xfrm>
            <a:off x="4576789" y="7392760"/>
            <a:ext cx="5537174" cy="762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dirty="0" smtClean="0"/>
              <a:t>International Center on Conflict and Negotiation (ICCN) 2014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encrypted-tbn0.gstatic.com/images?q=tbn:ANd9GcROWjkLaedMCp887RxZVuqTO7Ks0f3DDqkYEiNqeiAstMfdfWB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89963" y="376237"/>
            <a:ext cx="1524000" cy="1524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865981" y="156329"/>
            <a:ext cx="8506618" cy="8371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2400" b="1" dirty="0" smtClean="0"/>
              <a:t>სტრატეგიის შერჩევა</a:t>
            </a:r>
          </a:p>
          <a:p>
            <a:endParaRPr lang="ka-GE" dirty="0" smtClean="0"/>
          </a:p>
          <a:p>
            <a:r>
              <a:rPr lang="ka-GE" sz="2000" b="1" i="1" dirty="0" smtClean="0">
                <a:solidFill>
                  <a:schemeClr val="accent6">
                    <a:lumMod val="75000"/>
                  </a:schemeClr>
                </a:solidFill>
              </a:rPr>
              <a:t>”მითხარი, როგორ შეცვლიდი სამყაროს და მე გეტყვი  ვინ ხარ შენ”</a:t>
            </a:r>
          </a:p>
          <a:p>
            <a:endParaRPr lang="ka-GE" sz="2000" b="1" i="1" dirty="0" smtClean="0">
              <a:solidFill>
                <a:schemeClr val="accent2"/>
              </a:solidFill>
            </a:endParaRPr>
          </a:p>
          <a:p>
            <a:endParaRPr lang="en-US" sz="2000" b="1" i="1" dirty="0" smtClean="0">
              <a:solidFill>
                <a:schemeClr val="accent2"/>
              </a:solidFill>
            </a:endParaRPr>
          </a:p>
          <a:p>
            <a:endParaRPr lang="ka-GE" sz="2000" b="1" i="1" dirty="0" smtClean="0">
              <a:solidFill>
                <a:schemeClr val="accent2"/>
              </a:solidFill>
            </a:endParaRPr>
          </a:p>
          <a:p>
            <a:r>
              <a:rPr lang="ka-GE" sz="2000" dirty="0" smtClean="0"/>
              <a:t>ამ მომენტისთვს ჩვენ უკვე მზად ვართ  მთელი მოქმედებათა გეგმა  (პროექტი) გავწეროთ . შეგვიძლია შევარჩიოთ ძირითადი სტრატეგია ჩვენი მიზნების მისაღწევად. აქედან კი  ძალიან ადვილია შესატყვისი აქტივობების  და მათი თანმიმდევრობის  გაწერა.</a:t>
            </a:r>
          </a:p>
          <a:p>
            <a:r>
              <a:rPr lang="ka-GE" sz="2000" b="1" dirty="0" smtClean="0"/>
              <a:t>სტრატეგიის</a:t>
            </a:r>
            <a:r>
              <a:rPr lang="ka-GE" sz="2000" dirty="0" smtClean="0"/>
              <a:t> არჩევისას რამდენიმე რამ უნდა გავითვალისწინოთ:</a:t>
            </a:r>
          </a:p>
          <a:p>
            <a:endParaRPr lang="ka-GE" sz="2000" dirty="0" smtClean="0"/>
          </a:p>
          <a:p>
            <a:pPr>
              <a:buFont typeface="Arial" pitchFamily="34" charset="0"/>
              <a:buChar char="•"/>
            </a:pPr>
            <a:r>
              <a:rPr lang="ka-GE" sz="2000" dirty="0" smtClean="0"/>
              <a:t>რა არის ჩვენი ორგანიზაციის ფუნდამეტური ღირებულებები და რომელ სტრატეგიას გვკარნახობენ ისინი?</a:t>
            </a:r>
          </a:p>
          <a:p>
            <a:pPr>
              <a:buFont typeface="Arial" pitchFamily="34" charset="0"/>
              <a:buChar char="•"/>
            </a:pPr>
            <a:endParaRPr lang="ka-GE" sz="2000" dirty="0" smtClean="0"/>
          </a:p>
          <a:p>
            <a:pPr>
              <a:buFont typeface="Arial" pitchFamily="34" charset="0"/>
              <a:buChar char="•"/>
            </a:pPr>
            <a:r>
              <a:rPr lang="ka-GE" sz="2000" dirty="0" smtClean="0"/>
              <a:t>სად გვქონდა წარმატებები? რა სტრატეგიებით მიიღწეოდა ისინი?</a:t>
            </a:r>
          </a:p>
          <a:p>
            <a:pPr>
              <a:buFont typeface="Arial" pitchFamily="34" charset="0"/>
              <a:buChar char="•"/>
            </a:pPr>
            <a:endParaRPr lang="ka-GE" sz="2000" dirty="0" smtClean="0"/>
          </a:p>
          <a:p>
            <a:pPr>
              <a:buFont typeface="Arial" pitchFamily="34" charset="0"/>
              <a:buChar char="•"/>
            </a:pPr>
            <a:r>
              <a:rPr lang="ka-GE" sz="2000" dirty="0" smtClean="0"/>
              <a:t>რა იყო ჩვენი უახლესი წარუმატებლობა? რა ვისწავლეთ იქიდან?</a:t>
            </a:r>
          </a:p>
          <a:p>
            <a:pPr>
              <a:buFont typeface="Arial" pitchFamily="34" charset="0"/>
              <a:buChar char="•"/>
            </a:pPr>
            <a:endParaRPr lang="ka-GE" sz="2000" dirty="0" smtClean="0"/>
          </a:p>
          <a:p>
            <a:pPr>
              <a:buFont typeface="Arial" pitchFamily="34" charset="0"/>
              <a:buChar char="•"/>
            </a:pPr>
            <a:r>
              <a:rPr lang="ka-GE" sz="2000" dirty="0" smtClean="0"/>
              <a:t>რა გამოგვდის კარგად? რაში ვართ ძლიერები (ოღონ ვიყოთ რელევენტურები)</a:t>
            </a:r>
          </a:p>
          <a:p>
            <a:pPr>
              <a:buFont typeface="Arial" pitchFamily="34" charset="0"/>
              <a:buChar char="•"/>
            </a:pPr>
            <a:endParaRPr lang="ka-GE" sz="2000" dirty="0" smtClean="0"/>
          </a:p>
          <a:p>
            <a:pPr>
              <a:buFont typeface="Arial" pitchFamily="34" charset="0"/>
              <a:buChar char="•"/>
            </a:pPr>
            <a:r>
              <a:rPr lang="ka-GE" sz="2000" dirty="0" smtClean="0"/>
              <a:t>მსგავსი ინიციატივა ხომ არ ხორციელდება ჩვენს არეალში? ეძებეთ კოორდინაცია და სინერგია. მოერიდეთ გადაფარვებს. ამით იზარალებენ ისინი, ვისთვისაც ვმუშაობთ!</a:t>
            </a:r>
          </a:p>
          <a:p>
            <a:endParaRPr lang="ka-GE" dirty="0" smtClean="0"/>
          </a:p>
          <a:p>
            <a:endParaRPr lang="en-US" b="1" i="1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9171781" y="6167437"/>
            <a:ext cx="3810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397786" y="7766783"/>
            <a:ext cx="5716177" cy="437643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International Center on Conflict and Negotiation (ICCN) 2014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www.chinahearsay.com/wp-content/uploads/2010/08/hammer-nail.jpe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4181" y="1366838"/>
            <a:ext cx="6477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170781" y="7081837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i="1" dirty="0" smtClean="0">
                <a:solidFill>
                  <a:schemeClr val="accent2"/>
                </a:solidFill>
              </a:rPr>
              <a:t>თუ ჩაქუჩი შენი ერთადერთი იარღია, ყველაფერი ლურსმნად გეჩვენება</a:t>
            </a:r>
            <a:endParaRPr lang="en-US" i="1" dirty="0">
              <a:solidFill>
                <a:schemeClr val="accent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455604" y="7618796"/>
            <a:ext cx="5716177" cy="437643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International Center on Conflict and Negotiation (ICCN) 2014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7381" y="833437"/>
            <a:ext cx="89916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a-GE" dirty="0" smtClean="0"/>
          </a:p>
          <a:p>
            <a:endParaRPr lang="ka-GE" dirty="0" smtClean="0"/>
          </a:p>
          <a:p>
            <a:endParaRPr lang="ka-GE" dirty="0" smtClean="0"/>
          </a:p>
          <a:p>
            <a:endParaRPr lang="ka-GE" dirty="0" smtClean="0"/>
          </a:p>
          <a:p>
            <a:endParaRPr lang="ka-GE" dirty="0" smtClean="0"/>
          </a:p>
          <a:p>
            <a:endParaRPr lang="ka-GE" dirty="0" smtClean="0"/>
          </a:p>
          <a:p>
            <a:endParaRPr lang="ka-GE" dirty="0" smtClean="0"/>
          </a:p>
          <a:p>
            <a:endParaRPr lang="ka-GE" dirty="0" smtClean="0"/>
          </a:p>
          <a:p>
            <a:endParaRPr lang="ka-GE" dirty="0" smtClean="0"/>
          </a:p>
          <a:p>
            <a:endParaRPr lang="ka-GE" dirty="0" smtClean="0"/>
          </a:p>
          <a:p>
            <a:endParaRPr lang="ka-GE" dirty="0" smtClean="0"/>
          </a:p>
          <a:p>
            <a:endParaRPr lang="ka-GE" dirty="0" smtClean="0"/>
          </a:p>
          <a:p>
            <a:r>
              <a:rPr lang="ka-GE" sz="2800" b="1" i="1" dirty="0" smtClean="0">
                <a:solidFill>
                  <a:schemeClr val="accent6">
                    <a:lumMod val="75000"/>
                  </a:schemeClr>
                </a:solidFill>
              </a:rPr>
              <a:t>დისკუსია:</a:t>
            </a:r>
          </a:p>
          <a:p>
            <a:endParaRPr lang="ka-GE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ka-GE" sz="2800" dirty="0" smtClean="0"/>
              <a:t>რა ღირებულებები აქვს თქვენს ორგანოზაციას, ჯგუფს?</a:t>
            </a:r>
          </a:p>
          <a:p>
            <a:pPr marL="514350" indent="-514350">
              <a:buFont typeface="+mj-lt"/>
              <a:buAutoNum type="arabicPeriod"/>
            </a:pPr>
            <a:r>
              <a:rPr lang="ka-GE" sz="2800" dirty="0" smtClean="0"/>
              <a:t>შეგიძლიათ თუ არა ამ ღირებულებების გამოყენება დაგეგმილ აქტივობაში?</a:t>
            </a:r>
            <a:endParaRPr lang="en-US" sz="28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455604" y="7618796"/>
            <a:ext cx="6325777" cy="437643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International Center on Conflict and Negotiation (ICCN) 2014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22704" y="655320"/>
            <a:ext cx="5480304" cy="12801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ctr"/>
            <a:r>
              <a:rPr lang="ka-GE" sz="4500" b="1" spc="-50" dirty="0" smtClean="0">
                <a:solidFill>
                  <a:prstClr val="black"/>
                </a:solidFill>
                <a:latin typeface="Times New Roman"/>
              </a:rPr>
              <a:t>ინდიკატორი და მისი ბუნება</a:t>
            </a:r>
            <a:endParaRPr lang="en-US" sz="3600" b="1" spc="-50" dirty="0">
              <a:solidFill>
                <a:prstClr val="black"/>
              </a:solidFill>
              <a:latin typeface="Times New Roman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38071" y="2721863"/>
            <a:ext cx="7833709" cy="4055173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/>
              </a:rPr>
              <a:t>•    </a:t>
            </a:r>
            <a:r>
              <a:rPr lang="ka-GE" sz="2800" dirty="0" smtClean="0">
                <a:solidFill>
                  <a:prstClr val="black"/>
                </a:solidFill>
                <a:latin typeface="Times New Roman"/>
              </a:rPr>
              <a:t>ის არის საზომი</a:t>
            </a:r>
            <a:endParaRPr lang="en-US" sz="2800" dirty="0">
              <a:solidFill>
                <a:prstClr val="black"/>
              </a:solidFill>
              <a:latin typeface="Times New Rom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38072" y="3368040"/>
            <a:ext cx="5839968" cy="75590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ts val="3432"/>
              </a:lnSpc>
            </a:pPr>
            <a:r>
              <a:rPr lang="en-US" sz="2800" dirty="0">
                <a:solidFill>
                  <a:prstClr val="black"/>
                </a:solidFill>
                <a:latin typeface="Times New Roman"/>
              </a:rPr>
              <a:t>•    </a:t>
            </a:r>
            <a:r>
              <a:rPr lang="ka-GE" sz="2800" dirty="0" smtClean="0">
                <a:solidFill>
                  <a:prstClr val="black"/>
                </a:solidFill>
                <a:latin typeface="Times New Roman"/>
              </a:rPr>
              <a:t>ის ზომავს მნიშვნელოვან ნაწილს იმ ცვლილებისა რომელიც გვსურს რომ მოხდეს</a:t>
            </a:r>
          </a:p>
          <a:p>
            <a:pPr>
              <a:lnSpc>
                <a:spcPts val="3432"/>
              </a:lnSpc>
            </a:pPr>
            <a:r>
              <a:rPr lang="en-US" sz="2800" dirty="0" smtClean="0">
                <a:solidFill>
                  <a:prstClr val="black"/>
                </a:solidFill>
                <a:latin typeface="Times New Roman"/>
              </a:rPr>
              <a:t>.</a:t>
            </a:r>
            <a:endParaRPr lang="en-US" sz="2800" dirty="0">
              <a:solidFill>
                <a:prstClr val="black"/>
              </a:solidFill>
              <a:latin typeface="Times New Roman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38072" y="4719636"/>
            <a:ext cx="6547104" cy="838201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ts val="3432"/>
              </a:lnSpc>
            </a:pPr>
            <a:r>
              <a:rPr lang="en-US" sz="2800" dirty="0">
                <a:solidFill>
                  <a:prstClr val="black"/>
                </a:solidFill>
                <a:latin typeface="Times New Roman"/>
              </a:rPr>
              <a:t>•    </a:t>
            </a:r>
            <a:r>
              <a:rPr lang="ka-GE" sz="2800" dirty="0" smtClean="0">
                <a:solidFill>
                  <a:prstClr val="black"/>
                </a:solidFill>
                <a:latin typeface="Times New Roman"/>
              </a:rPr>
              <a:t>მას პირდაპირი კავშირი აქვს ამოცანებთან</a:t>
            </a:r>
            <a:endParaRPr lang="en-US" sz="2800" dirty="0">
              <a:solidFill>
                <a:prstClr val="black"/>
              </a:solidFill>
              <a:latin typeface="Times New Roman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23181" y="5786437"/>
            <a:ext cx="4120896" cy="761999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/>
              </a:rPr>
              <a:t>•    </a:t>
            </a:r>
            <a:r>
              <a:rPr lang="ka-GE" sz="2800" dirty="0" smtClean="0">
                <a:solidFill>
                  <a:prstClr val="black"/>
                </a:solidFill>
                <a:latin typeface="Times New Roman"/>
              </a:rPr>
              <a:t>ის მიუთითებს ამოცანაზე</a:t>
            </a:r>
            <a:r>
              <a:rPr lang="en-US" sz="2800" dirty="0" smtClean="0">
                <a:solidFill>
                  <a:prstClr val="black"/>
                </a:solidFill>
                <a:latin typeface="Times New Roman"/>
              </a:rPr>
              <a:t>.</a:t>
            </a:r>
            <a:endParaRPr lang="en-US" sz="2800" dirty="0">
              <a:solidFill>
                <a:prstClr val="black"/>
              </a:solidFill>
              <a:latin typeface="Times New Roman"/>
            </a:endParaRPr>
          </a:p>
        </p:txBody>
      </p:sp>
      <p:pic>
        <p:nvPicPr>
          <p:cNvPr id="8" name="Picture 7" descr="http://www.elegantjbeans.com/images/img_indicator_main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23781" y="1900237"/>
            <a:ext cx="356235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https://encrypted-tbn3.gstatic.com/images?q=tbn:ANd9GcTWxszC2RDMv4N0RaxUX5_RBUY6Ye1HbjEpRf2e8yBBPiu1CTtV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66781" y="5710237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Footer Placeholder 1"/>
          <p:cNvSpPr txBox="1">
            <a:spLocks/>
          </p:cNvSpPr>
          <p:nvPr/>
        </p:nvSpPr>
        <p:spPr>
          <a:xfrm>
            <a:off x="1640866" y="7386637"/>
            <a:ext cx="5537174" cy="762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dirty="0" smtClean="0"/>
              <a:t>International Center on Conflict and Negotiation (ICCN) 2014</a:t>
            </a:r>
            <a:endParaRPr lang="es-E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7381" y="452437"/>
            <a:ext cx="8991600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2800" b="1" dirty="0" smtClean="0"/>
              <a:t>რა კრიტერიუმებს უნდა აკმაყოფილებდნენ ინდიკატორები</a:t>
            </a:r>
          </a:p>
          <a:p>
            <a:endParaRPr lang="ka-GE" dirty="0" smtClean="0"/>
          </a:p>
          <a:p>
            <a:pPr>
              <a:buFont typeface="Arial" pitchFamily="34" charset="0"/>
              <a:buChar char="•"/>
            </a:pPr>
            <a:r>
              <a:rPr lang="ka-GE" sz="2400" dirty="0" smtClean="0"/>
              <a:t>რაც შეიძლება ცოტა</a:t>
            </a:r>
          </a:p>
          <a:p>
            <a:pPr>
              <a:buFont typeface="Arial" pitchFamily="34" charset="0"/>
              <a:buChar char="•"/>
            </a:pPr>
            <a:r>
              <a:rPr lang="ka-GE" sz="2400" dirty="0" smtClean="0"/>
              <a:t>არ უნდა გადაფარონ ერთმანეთი</a:t>
            </a:r>
          </a:p>
          <a:p>
            <a:pPr>
              <a:buFont typeface="Arial" pitchFamily="34" charset="0"/>
              <a:buChar char="•"/>
            </a:pPr>
            <a:r>
              <a:rPr lang="ka-GE" sz="2400" dirty="0" smtClean="0"/>
              <a:t>ფოკუსირებული მნიშვნელოვან და დიდ ამოცანაზე</a:t>
            </a:r>
          </a:p>
          <a:p>
            <a:pPr>
              <a:buFont typeface="Arial" pitchFamily="34" charset="0"/>
              <a:buChar char="•"/>
            </a:pPr>
            <a:r>
              <a:rPr lang="ka-GE" sz="2400" dirty="0" smtClean="0"/>
              <a:t>ფაქტობრივი, მშრალი, მტკიცე.</a:t>
            </a:r>
          </a:p>
          <a:p>
            <a:pPr>
              <a:buFont typeface="Arial" pitchFamily="34" charset="0"/>
              <a:buChar char="•"/>
            </a:pPr>
            <a:r>
              <a:rPr lang="ka-GE" sz="2400" dirty="0" smtClean="0"/>
              <a:t>არ უნდა იყოს ისეთი, რომლის შესახებაც ვერ მოვიპოვებთ ინფორმაციას.</a:t>
            </a:r>
          </a:p>
          <a:p>
            <a:pPr>
              <a:buFont typeface="Arial" pitchFamily="34" charset="0"/>
              <a:buChar char="•"/>
            </a:pPr>
            <a:endParaRPr lang="ka-GE" sz="2400" dirty="0" smtClean="0"/>
          </a:p>
          <a:p>
            <a:pPr>
              <a:buFont typeface="Arial" pitchFamily="34" charset="0"/>
              <a:buChar char="•"/>
            </a:pPr>
            <a:endParaRPr lang="ka-GE" sz="2400" dirty="0" smtClean="0"/>
          </a:p>
          <a:p>
            <a:pPr>
              <a:buFont typeface="Arial" pitchFamily="34" charset="0"/>
              <a:buChar char="•"/>
            </a:pPr>
            <a:endParaRPr lang="ka-GE" sz="2400" dirty="0" smtClean="0"/>
          </a:p>
          <a:p>
            <a:pPr>
              <a:buFont typeface="Arial" pitchFamily="34" charset="0"/>
              <a:buChar char="•"/>
            </a:pPr>
            <a:endParaRPr lang="en-US" sz="24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455604" y="7618796"/>
            <a:ext cx="5258977" cy="437643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International Center on Conflict and Negotiation (ICCN) 2014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376" name="Picture 8" descr="http://thumbs.dreamstime.com/z/boy-bicycle-266297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23781" y="1671637"/>
            <a:ext cx="2971800" cy="25908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018381" y="757237"/>
            <a:ext cx="8229600" cy="132959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2400" b="1" dirty="0" smtClean="0"/>
              <a:t>როგორ ვიპოვოთ ინდიკატორები</a:t>
            </a:r>
          </a:p>
          <a:p>
            <a:endParaRPr lang="ka-GE" dirty="0" smtClean="0"/>
          </a:p>
          <a:p>
            <a:endParaRPr lang="ka-GE" dirty="0" smtClean="0"/>
          </a:p>
          <a:p>
            <a:r>
              <a:rPr lang="ka-GE" sz="2400" dirty="0" smtClean="0"/>
              <a:t>კარგი ინდიკატორი შექმნა ხელობაა, რომელიც თუ აითვისე მთელი ცხოვრება გაგყვება.</a:t>
            </a:r>
          </a:p>
          <a:p>
            <a:endParaRPr lang="ka-GE" sz="2400" dirty="0" smtClean="0"/>
          </a:p>
          <a:p>
            <a:endParaRPr lang="ka-GE" sz="2400" dirty="0" smtClean="0"/>
          </a:p>
          <a:p>
            <a:endParaRPr lang="ka-GE" sz="2400" dirty="0" smtClean="0"/>
          </a:p>
          <a:p>
            <a:endParaRPr lang="ka-GE" sz="2400" dirty="0" smtClean="0"/>
          </a:p>
          <a:p>
            <a:endParaRPr lang="ka-GE" sz="2400" dirty="0" smtClean="0"/>
          </a:p>
          <a:p>
            <a:r>
              <a:rPr lang="ka-GE" sz="2400" dirty="0" smtClean="0"/>
              <a:t> ინდიკატორები უკვე არსებულ ამოცანებს მიებმის. და კეთდება :</a:t>
            </a:r>
          </a:p>
          <a:p>
            <a:pPr>
              <a:buFont typeface="Arial" pitchFamily="34" charset="0"/>
              <a:buChar char="•"/>
            </a:pPr>
            <a:r>
              <a:rPr lang="ka-GE" sz="2400" dirty="0" smtClean="0"/>
              <a:t>განვითარების მიზნისთვის (</a:t>
            </a:r>
            <a:r>
              <a:rPr lang="en-US" sz="2400" dirty="0" smtClean="0"/>
              <a:t>Developmental objective)</a:t>
            </a:r>
          </a:p>
          <a:p>
            <a:pPr>
              <a:buFont typeface="Arial" pitchFamily="34" charset="0"/>
              <a:buChar char="•"/>
            </a:pPr>
            <a:r>
              <a:rPr lang="ka-GE" sz="2400" dirty="0" smtClean="0"/>
              <a:t>ძირითადი მიზნისთვის </a:t>
            </a:r>
            <a:r>
              <a:rPr lang="en-US" sz="2400" dirty="0" smtClean="0"/>
              <a:t>(General objective)</a:t>
            </a:r>
            <a:endParaRPr lang="ka-GE" sz="2400" dirty="0" smtClean="0"/>
          </a:p>
          <a:p>
            <a:pPr>
              <a:buFont typeface="Arial" pitchFamily="34" charset="0"/>
              <a:buChar char="•"/>
            </a:pPr>
            <a:r>
              <a:rPr lang="ka-GE" sz="2400" dirty="0" smtClean="0"/>
              <a:t>და სპეციფიკური ამოცანებისთვის</a:t>
            </a:r>
            <a:r>
              <a:rPr lang="en-US" sz="2400" dirty="0" smtClean="0"/>
              <a:t>(Specific objectives)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ka-GE" dirty="0" smtClean="0"/>
          </a:p>
          <a:p>
            <a:endParaRPr lang="ka-GE" dirty="0" smtClean="0"/>
          </a:p>
          <a:p>
            <a:endParaRPr lang="ka-GE" dirty="0" smtClean="0"/>
          </a:p>
          <a:p>
            <a:endParaRPr lang="ka-GE" dirty="0" smtClean="0"/>
          </a:p>
          <a:p>
            <a:endParaRPr lang="ka-GE" dirty="0" smtClean="0"/>
          </a:p>
          <a:p>
            <a:endParaRPr lang="ka-GE" dirty="0" smtClean="0"/>
          </a:p>
          <a:p>
            <a:endParaRPr lang="ka-GE" dirty="0" smtClean="0"/>
          </a:p>
          <a:p>
            <a:endParaRPr lang="ka-GE" dirty="0" smtClean="0"/>
          </a:p>
          <a:p>
            <a:endParaRPr lang="ka-GE" dirty="0" smtClean="0"/>
          </a:p>
          <a:p>
            <a:endParaRPr lang="ka-GE" dirty="0" smtClean="0"/>
          </a:p>
          <a:p>
            <a:endParaRPr lang="ka-GE" dirty="0" smtClean="0"/>
          </a:p>
          <a:p>
            <a:endParaRPr lang="ka-GE" dirty="0" smtClean="0"/>
          </a:p>
          <a:p>
            <a:endParaRPr lang="ka-GE" dirty="0" smtClean="0"/>
          </a:p>
          <a:p>
            <a:endParaRPr lang="ka-GE" dirty="0" smtClean="0"/>
          </a:p>
          <a:p>
            <a:endParaRPr lang="ka-GE" dirty="0" smtClean="0"/>
          </a:p>
          <a:p>
            <a:endParaRPr lang="ka-GE" dirty="0" smtClean="0"/>
          </a:p>
          <a:p>
            <a:endParaRPr lang="ka-GE" dirty="0" smtClean="0"/>
          </a:p>
          <a:p>
            <a:endParaRPr lang="ka-GE" dirty="0" smtClean="0"/>
          </a:p>
          <a:p>
            <a:endParaRPr lang="ka-GE" dirty="0" smtClean="0"/>
          </a:p>
          <a:p>
            <a:endParaRPr lang="ka-GE" dirty="0" smtClean="0"/>
          </a:p>
          <a:p>
            <a:endParaRPr lang="ka-GE" dirty="0" smtClean="0"/>
          </a:p>
          <a:p>
            <a:endParaRPr lang="ka-GE" dirty="0" smtClean="0"/>
          </a:p>
          <a:p>
            <a:endParaRPr lang="ka-GE" dirty="0" smtClean="0"/>
          </a:p>
          <a:p>
            <a:endParaRPr lang="ka-GE" dirty="0" smtClean="0"/>
          </a:p>
          <a:p>
            <a:endParaRPr lang="ka-GE" dirty="0" smtClean="0"/>
          </a:p>
          <a:p>
            <a:endParaRPr lang="en-US" dirty="0"/>
          </a:p>
        </p:txBody>
      </p:sp>
      <p:sp>
        <p:nvSpPr>
          <p:cNvPr id="186370" name="AutoShape 2" descr="data:image/jpeg;base64,/9j/4AAQSkZJRgABAQAAAQABAAD/2wCEAAkGBxQTEhQUExQVFhQXGR8WFxgWGRgXHRggGBsbFxoXGBcdHyggGB0lHBoYIjEjJy0rOi4yGCAzODMsNygtLisBCgoKDg0OGxAQGywmICQsLCw0NS80LywsLCwsLSwsNCwsLDQsLCwsNzQvLC0sLDQsLSwsNCwsLC0sNCwsLCwsLP/AABEIAOIA3wMBIgACEQEDEQH/xAAcAAEAAgIDAQAAAAAAAAAAAAAABgcEBQECAwj/xABIEAACAQMCAwUDCAcFCAEFAAABAgMABBESIQUxQQYTIlFhBzJxFEJSU4GRodEjM2JygpKxJEOiwfAVFjRUY3ODk7NElLLD8f/EABoBAQADAQEBAAAAAAAAAAAAAAABAgMEBQb/xAAwEQACAgECAwYEBgMAAAAAAAAAAQIRAyExBBJBBRNRYaHRcZGx8CIjMoHB4RRSkv/aAAwDAQACEQMRAD8AvGlKUApSlAKUpQClKUApSvK6uUjRpJGVEUFmZiAFA3JJPIUB60qA3vbqWU4s4gqdJpw3i9UhBBx6sQf2SKwJI5pf191cPvnSr9yvwxDo1L+9n7aiziy9oYcbq7fl90WW8gHMgfE4rpHco3JlPwINVn/sG1zqMEbN9JlDN/M2TXM3BrY84Iv5F/KotnM+1Y9I+paFKq+JXi3gmkjx0DZX/wBbZT8K3HDu27IdN2nh5d7EDgfvx7kfFc/ugVJth7Sw5HT0fn7k4pXnb3CyKroysjDKspBBB6gjnXpUnoClKUApSlAKUpQClKUApSlAKUpQCuC1Ca4G9Acg1zSlAKUpQCof7SOE3FxFAsC94qy65YwyrqAVtB8RAYK+lsZ6AjOKmBqHduOPzxstraIzTSKXeRSqi3jBwZCz+EHJ2z0UnnjIrOKnFxfUgPEeMC1cR3CtE/PSyty89gRivW17VQtsJUz5ahn7jg1gcS7CkK1xOZJZG/uofCZHyQWZmBIDbE5wRuT5Vorb2dXb7uIoQejFnI9NgR+NYPPFXbOJ9gxaXK5ensiwI+KqetewuwetUu0PcySKspARyupMpnScEgZ8wazIO0FwgyH1KPpDP+IYNaKaOHJ2NlX6ZJ+nuWw84rEuWGKiEnagxFVlX3lDArvz8wcEfjWyseMRTbIw9fT4jnW2zpnl5uDz4/1RZveBcYls5A0Z1Qsf0kRO3q6/Rb+vI9CLV4ZfpPGssTBkbkfwII6EHII6EVSc9yMaQRjqf67/AHVsOwPaI2s4Rj+glbDfssdlk9OgPpg/NqGj0OzeOcWsU9voXNSlKqfQilK4NAc5pXWuRQHNKUoBSlKAUNKUB1xmu1KUApSlAKUpQCo9eyK9w8aqulNLTNgZeTAMaseuhArHP0o/I1ICar+2t5LrhkpjfTLeJJKrNkY7/LICRuAIyiZGcBRzrLLKkaY1bN3w+9huUEkMiyJkgMhyCVOCM/Gut7HhT9h/GvDspwRbO1it1OrQPE3LUzEsxx0GScDyxWxvI8qfhXHOKd0dkJtNWUHwTgJ+Rz38oyArmBTyLcu9bzwx2+GfKtBFHlAv0iF/mOKujtVwxU4Y8Ma4VLdgo5+4oIGep2qoeBLrmjHRAZG+Cjn95Fb4X3kv39DHJFRpI78Xj7y6KD5qhfPkC3+dczxKBoTbzI646+h6beVYsMutnc/OYtv6n+m9ZOKvlnzTbRmlodIOJSR7N419ef8AN+ea3UUwcDn4hkAjBIPl58+laFYDLIsY+cdz5AczWVxiQGQqvKMaBg4weuk9CBgfZWsG+7c5fA87iezcWV/h0fl7H0t2YuWktLd23YxrqPmQME/aRmtnVceyviPEp1QzLElkiARt3emSXbChcNgKOZOnfAAzkkWPVk7OpJpUxSlKEnGK5pSgFKUoBXBNc0oBSlKAUpSgFKUoBSlKA8rlSUYDmVIH2ioh2IcHh1kR/wAvEPujUH8RU0qF8AHcyXFoecMhkj9Yp2aRCPRWMkf/AI6xzrSzbC9aN4K7EZFdAw39OddtVc6NmazikIZN+XI/A7GqCNr8lhulIIfWbYE7EgHxH4FRkH1FfQF84CMTsMb1WFtwVOIa5JiwXvNS48JOfEVP/jMa56aWq2HIsblN7V6vT3+RpKDmklvqV3AG0kqjsq+8yqSF6+I8h9teq3Hh3+yrOvLlbGJi+lIVBSGFcEueXiyuWY8ydWwO45k1lwy1VV72X9WNgOsjfQUdR5n7PPE4fzXojLLj7ulepn2+beLvD+um2QfRX6X+f8vrXr2Q4KLy8htjqCuWLsvMBUZi2T64G/UisDMk8o21yuwVVXpk4CL/AK61aHsHjjZrokfpoyAM7YSXGoY551w7+WBXRKSm0lsjF6IsXsbwZrOzht3YO0YYalyAcuzA4PLYjb+tbqlKuZClKUApSlAKUpQClKUApSlAKVwTXGaA7UpSgFKUoBUa7YcIlfRdWv8AxUAICnAE0bYLwEnYE4BUnkwHQmpLXDVDVqmSnREOCcShnXvY9Rb3H1bOhU7xyJtoZTnw42yfMk58k2fQVxx3ssszd7DIbe4+sUAh8DAE0ewkGw3yGHRhVXXfbKeOSSKSFC8TtG47x1yVJGoKUOkEYYZ6Eb1zf4uabrGr+SOqPEYYq8jr5skXb/iwW2Ma7mQ93t1B3fH8IYA+ZFR+341DHbpG8Uu27HMaeI5LMGEnhyxPLzrW2nG4r68USodMaELDpMutubbKDq6Hl/djzNb24nt7Yros2WRgSuYO42BwTmRVOMkbgHmKzlHu48mSEr300Xw2f2zqxLvZ/lNa6Lq312+9itb1gjkzPJPIOQdnwAdxqdt22IOF29a9eF8Oub64WKFdchAGwwkS+Z6Ig/H1Ox3faSAzv3sgRXZdACZOANwST7xB67Vt/Ztcy2J73LMjnTLGni1joy5wAUG+eu46gjVZ1JU9PItl7K4jGubfS/6+JtewXYMxcWmJy0FmwCu23eyNEp5eS62Y+R0etWlBwG3S4a6SMJM6lHZcjWCQcuoOlmyB4iM+tZltOrqroQyMAysNwQdwQete1dCVHkt2KUpUkClKUArgmuHoBQHalKUApSlAKUpQHBrjFdqUApSlAKUrzuZ1jRnc4VQWY+QAyT91Adya4AqONf3EniDLEOapoDnHlIScZ8wuMcsnnWHxLt/BaDTdhu++asKM/ejzTovqGbbbc86zjljJ0jSWKUVbJjWj4/2Qsr05ubdJGxjXuj4HTWhDY9M1CL/2iX8gzb2UdrF0m4hIsQ+Pdkqf5S1Ru64i90Ss9/d8QYn/AIbhcZWIZ+a8+kBk6Zxn1rVOtjMlkl7wXg8hFrEJLs5VYoC1xMc7ldTM2j4ZHwNRPtvxe+cxXN8sFsgJWG11AzaXHidhzIyqZ93mPCK33AOynESum3htuEQHZin9ouWHk0p/MEV37V+zq1tbC4mXvJroaGaedi7nEiavQeHIzjOOZNVnqnZvwsnHNBx0dorEie7bYFI+WT5eX+vxqccAtFhhEXLGR4s4IbmM9NznNePDogFB+786zScjFcLZ9f8A46Tbk25eL+iWyXkiUdgOKrHK1mW2IMsOBhVG2uMHrvl/tfyqe1Q95eNA8VwvvwuH26ge8v8AEuV/iq9YZQyqynKsAwPmCMg104J80afQ+d7V4VYcqktpa/v19/3O9KUrY8sVwTXNcAUAArmlKAUpSgFKUoBSlKAUpSgFKUoBWp7V5FpMVBOldZA3LBCHZQOpKgjHrW2rF4pfpbwyTSnEcal2PPYDOw6noB1qGrRKdalZdqe0zJLCsUkQQo0raxnVuANJyMAA5J9RWw7L9nk4lbw3ty0yM4bQkMkkWlC2N2BDPq0hs7baRjYkwTg3BzxC9SHQEjL/ACiZOawxhgRCoJwM5CbbZdyBgYq/4ogqhVAVVGAAMAAbAADkBVIYoxS01XUR4t5k3HSN6eddfmR6w7B8OiOpbSJm565QZm+OqQsakMUSqMKAoHIAAD7hXelaECtZ2nsTPaXEQ954nVfiVOn8cVs6UJTp2iguEXWqNT6VniStf2rnggvZvk7aoGYsSAdKOSe8QH5y53BGwzjpv4rxNMZyPvriaS0Pv8Mlngprqrrwv70Pbi7jQ2eW39RVydiif9n2Wrn8ni/+Na+feN8QMilI92I+7oD8P86+mLeIIiqBgKAoA6ADAFa4FuzwO3pxuGNbq/WtPT6HpSlK6D54UpSgFKUoBSlKAUpSgFKUoBSldS1AdqVwtYPEuN21v+vuIYv+5IiZ+GojNAZ9Vz7XuIkC3t/mtqnkHmIdIRT8XcN8YxUk/wB++G/87b/HvFx9/Kqw9pfaCGe7JgmilRbdFDRurjU0krOMg89Kp99Njl41tYJV8Pm6Jh7GeG6baW5b355WGf2IiYwP5xI38VWDWg7A23d8Nsl69wjH4uodvxJrfZodEIKEVFdDmlKULCof7TOOfJ7dY1bQ85KagcFUAzIwxvnGFB6FwelbjtZ2iisLZ7iY7Lsqjm7H3UX4+fQAnpVR8W7NX88J4tdgtITqNvg/ooME5C8wQcHTz06ictkVWd8ro6OF5O+h3m1qzVhDNgBdEK8uhONgAOgrxuuApuV2HkCRWbDfqygry8qx769wvpyx1PoBXEkkj73u0/1JV5mjuI+7ZBEdL6gwbY4IOrVjkcY6+dSi19o/E4tzPHMBuRLEg+4x6D/WsaD2fcTlcMYDHnqzReEfz5yfLG23lXtxr2ZXkURnkKMkeC6RMzuVHvSadIGRzIBbbOOWD63DrDjxfjVyev8AR8J2txTz8S5Y9IRVKutda83sXH2J7RfL7OO57sxltQK5yAUYodJ6jIre1APZn2jUxx2Tlcqmbd1AUTRr0wNu8QYyB7www64n9YaPY4sc4zipR2YpWNxDiEUCa5pY4kHzpGVB95OKifEvarwyE4M5c/sRuQfg5AVvsNKLk1pUEj9qtod2iukX6RjU/bpR2b8KnStkA+e9Ac0pSgFKUoBSlDQHBNRbtX25trLKk95OBkxoQNAPIyufDEPjuegNevbK2vpUWOzlit1bPfXD5LxqMfqk5ZO+5IxjodxRXE7iFWMdkWZVJ13kvikkJ94wjlEDk+MeNurecquoNr2n9pNxMSrPIoP91bloVHlrm/Wt8RpB8qj1pxMjJWArnf8ARhEY+ZMrCTUfUrXlw6zeaQRWkTSynfCjLerknZVz85iOfnUtg9mV139vDczRxGcSEFQZipiCtoOSg1FSxyM40HnVudrbQmzWWvHYv72G+PqlxAx/l+ToK0d/xVWLZ1lSzaVuIonwurwZddIzpxkkipB297Djh8lrGk5la4LjxRhQujRk7N+0T9laOLhlyY5JVTvIY3WJmUhstJjSojPiJOV2XPvCo55eJnKacuTmae/7En4NxPi8QhEIuxbsRgxJ8qi0+QYrJ3a9PCxA8q3tl2+us6XuAHDMHSSFCRhsaV06Ty33HxxUC7Ncfns5O8s5NBJ8cTEmKTzDLnZtsZ2I8+lWck0XGojNaMLXicQBZTjO2wy+MlegkAyORBGVMPUicHJaSa+XsY0ntFnUgLe8PJ3H6SNwdmYDlMOgH+jWxtu3l2evD3/deRP82qb8DimktovlscfyjTiULh1zyyOm4wSOmSN8ZqmO1XZoWNxKEgikCo7xK8auHjkBGMFSC8T4x18CZ96qO/E48yzY6feaXWy08+huOK3F3dXsFzPDayw24zHbi5ZV7w796zGI6iNsDG2Bvzz17Zdq7i/ZOHrCItWJLju5gxaMH3A5RQufUHmvQmpL2B7B2Q4fatLawvK8SyM5UFv0njxq5nAYD7Kj/sx7N213NxKaSPwLcGGIK7poVCTgFWBPhMfM/NpUvE3UM6u5p6eFa/M1/G+y2sarS1a3cADSJ43jbGBkjOpTtzB8yQSc137H8EmtphPcWomkU5jHfqEQ/TI0ks3l0HPnuLHbsFY/Vy//AHN1/Tva9F7D2OMGEkessx+/L71Tu9b0OhcV2h3Xdd7+Hwr0NNN20vAdrGHHmbvH4CE1hy9vb0f/AEtqPjcsf/1CpN/uLw7rZwt+8ur/APLNdh2H4b/yFp/6Y/yq9M5e74j/AHX/AD/ZTNw+mV3/AEcKM4ljWFyxgfmXjYgYGdwvLdh7pwJZde1CfukgWIC8Iw0mkurg7K9vCp1Su30OSnOc7Z49owsrf+y2tpbxyMoM0kUEYdEc6VijIXPeyHYY3A5YJU1A++a2nWAT6J4t45Y/F8mkYMGtmc5EmlfCx5E5HNauo8urM448nDt5G+ZPfSq81/JKrngkcbC441dmN23WLV3ty4PmVB7pf2YgAPpCs7g3b+xibu7DhrDOf0j6Iy5A21P43YnzbeqtRXaUroklumbDasyyO3pzL7b58qlTez2+RYZbh0gWSaOLmZHQysEVyqkKMMV5N16Yo5NnemmrRN7b2quzKGsgAce7PqYEglhp7se6Rg5xWbbe16y1aZ47iA4Byya18QDY/Rlm2z5VGe1fs9kgji/tpd554rb9Qi571tJJIbJAGTjO+K1PaP2aX1ojzCSKeJAXchu7YADLMUkOkgDJ96oBeXCeLwXKd5byxyp5owbHoccj6Gs2vlXhd/Jbzd5C72867HYrnrpljYcuWzDH9au7sB7RUvSLe4AhuwPd+ZLgZLRE9cblDuOYyN6AnlKVwTQHNKVhveBVllc4ijByfRMl2+wgj+HPWgK19tHaZvDw6FsGQa7hh81M+GP+PBz+yMcmqrbLh0tyxjt43dY11yd2oYqgPicLka256V5seXWuOIcUaZ57qT37hy5z81ei/wAKgL9lXT7H7K3gswFlia5lPeThXUuhI8ETKDlSikDB6lj1oDrB2ahgtLa74SBI8I7wHOWu43x30bt1dgoK5HhZFAAG1Z/G+KRzLwq9hbVF8qQBvIXEclvgjoQ7qCOm/lXvfWUlhI9zbIXt3Ou5tkGSCedxbr9LqyD3uY8XOI9rQYo3ezzPa3xW4gWIa+6uYmE4ZVXxd3KY/F9Fgc41GjdAwvbFxBTxCGMe9DbMxP0TM6qPt0qT9orZeyHhvfRxykfoYWaRcjHeXEo8T+vcwlIQfpd55CoB2xtLiS+uJ5o5IVuXWNJJVZURSxjUu3JcRhCR51cXAbSZreK3tA1pZxqFWV1Hfyjq8cbDEWo5bW4JOT4RkGqqSlqmYQx/mym/JGg9qnZC2mYSQYXiD7rEgybgDbLoPcx9ccAbBjjGKotLqe3nDpqhu4GI8Qwcj3o5F6gjYjqPsNfTHC+Ew2yt3a4Lbu7Es7kDGqSRiWc46kmqp9tfD4GaK8hdDICIZghBJHONjjYEHw789Y8hUtpbm5ZHYrtMnELVJ0GlvclTOTG495fUbgg9QRWo9q7LFZrc6dTwypp9RI6xyJ6hlPLzCnpVb+yjjht+IohOIrtdBHQSLlkP36l/jHlVk+2NCeEXJAyVMT/yzRk/hmpIlFSTi9mcdguIBP7LnMbKZrYnPuk/pITnkUY5A+i2APAa1/sgTu24pAdmjvXOP2WACH4EITUTv71rq5ea2dra2WTvkfGH1MMNIuRmNZMsdGMnWSSNRUaqG3YXaSRtctFct3HemeWLXOucBpgw17AqAScHI25VosMlG5GeCE4w5ZdPp0PoalVgvAOJRjwG8/hvFk/CYkV6RtxaP3nvfg8VlN/8QBP307vzRtRZdYnFuIJbwSzyHCRI0jfBQSceu1V9/vHxNDgsD6y8OulH8yyYrU9ru0tzc25t3lso9bK2WM0Rbu2D6dLKdshc+m3WndSHKyJ3nFZF13bH+0yyMIuuJSB3so8xBGyxIfpMDzStBBYPKyWsCGSRzgAHBZvezqPugYJLHlit3d8HndkKNaFY4lijUXGcYyzuSUGpnkZ3JwPex0qReztG4dJLLNatNM4CI0UtuQic2HjdTqZufoq+tTKE29iaZDpkmjZCjkXcJBjcroJaIgtDIpzpkVjgjPJhuVkFW9f9pF4jwOa5jGJIgJZI87xyWzrOUPXHgyD5EVF/aEUvQZobO7huQASSsLJLp2XJjlYh1BID45Eqcg7Rjs1xaa1mZpoJlhuE7m8j7mQghgV71SBgsuSfUEjmapySXRnLCEsUuVL8L9H7fQuXtniSXhSg5DXiyD1EcE0mfwFevGz8ruksh+pi0z3fk2/6G3P7zAuw+jGAdnqB8L7XxvHw6U63+QW0rXChHyJRCsUa5xjxDvPFy8yKkvZOS5eHFuF7yVjNdXkgJjLv7yWyZBmCACNWyFAQbtuKpaOgyPaZ2bs7iIPOyw3HuwyquqRzuREI18U4O/gGTzIxVFX1lNBJ3NwjwTppdTnDIeaOrDpkbEciD1BFfTHCuAxQsZPFLORhppTrkI8gcYjXroQKvpUL9sthBcWhkV4/lFt41AYFmT+8Qgb40+IeqLRtLVhGy9mHbI30LRzYF1BgS9NYOyyqOW+CCByI8iKm1fMfZbjptLu3ugcKrd1N6xvgMT54GG+KCvpwVIPO4l0KzHkoLfcM1BvaHcNFwW5OfE6rD/7HWFj9oLN8TU2vodcboDgspXPlkEVBfazvwVyOjQ5+yZFP40BTlhZCW5tLcjIkkijYfsu4D/4c19McR4bBMpE8UUi9RIisP8Qr5q4S4F9ZksygzRAsp0lQ7hCQemNVfQy9lrbnIrynzmkkk/Bmx+FQ76EmovILOL9TfS27HkIZTMo9BA4kjX7FFQ7iHFfkUGuPT3908spkVVXwIyoCqjKozaomYfSaQ4zVk3V5BakRRRAzOMpDAqhmA+c3IIg5a2IHIZyQDBe0HD0QCC+IQnvruN4dUvcKW1TRygrlowX94gAjohUE4ZVrFzVxT1S8P51LQaI1wDtfM8qxTnvYZWWKSN/GCsrCLIJ3UhmU88EZ2zgie2fEG0sktzd4idosQ28srEIcKxmjiOpiuknyJI9aiFhY21o5aMS3VwkjIkSwvEBIid7hhI2XdUyyoCMkbbgETfgtrKYFn4beCZHJdo7ldSOzEtJhlAkt3Llsg6gpONG2K0kscsrljVRr4W/hoJMRRWr+JoL+Yj50sVwp+5wn9Kwe2hifh92iWE6EwuQ/couCo1qS2rOAwBzW9j7XpGQt9E9m/LVIQ0Lfu3K+D7H0H0p7Qb9U4XeOCDqhZEIOcmUd2mPPLMKsoRTtIrbPnezuCphlHvRzo4/hZX/yq4vad2mhliWzhkDmR/0xXJUJH42XX7pJcIpUE7Mc1TkFg0ipGqkl5AAME6uQ0gdT6VPO0PBLiOOG7mi7qNSYSpI1KJdOmRwNkGtUXnnxjIFXg/zIrobQxweOUpPVVS8TJtOEG5mhslcxhkaWVl94YUZI9dTRr8GNePYG07573g90pQlO9wvOGSJkTvEPMZ1Rsp5EJnk2+ZYcR+T3UN6FLx6TFMF3ZVfTqwPMMiH1AIG5FWUzQ3sQltpV1qcxyphijD5rrsccwyHGxI2O46OKT59djmlG5KXgafsd2mcyNw++wt9ENjyW5Qcpo/MkDJXoQfIgTGq07e3EFzCqSrJFxKE5i7o4aJtj3qykAGBsA564xgOpAw+z/ba6+VxrczxiFI2eclFRQqrpD55hmkKADO+TgVycyuup1Q4ac8csu0V4/wAFr1Fe1XCB36cQkcabK3ndEx89lyZCc4wFUjGOeD0qS21wsiK6MGRwGVhuGDDIIPUEVpe3Uyjh94hdVZ7eVV1MBktGwAGTzyasc58yuNFupIBfBY533A5n1zX0xwjsjaJbQRPbQOUjRCXiRiSqgEkkbknevnB7CWWFVjjkY6SNkbry6bVcl9xvh6AGcXUp/wCvNoA/hklQfctTyz6ImjY8f7M8JOdTi3Ybf2aZoyPhGh0/4aiF5YdxDNJBdTyaZkhhMhBDFlV2MqYzsGOwCZ0DbfJ3Mfb6CMxi1skzIdMZQMS554UxQsGON/erUdp5b2TWZbRo0uZYgF8Cs0igBSuHkkB0oucIMCPO2+Yaypp81aq9enX7olUaawnS8iaSSMRzxZw6ZU5G3hcYIzkYIx+FSP2ecZkMUtu9xcCOB8IY4GmLK5Y4VkQ6dLBkx+ztgDA0tpZRaQJZ8R6Uk7m1jlBcSyd2jvdTBcIznBYAYyTkVN+y3Dy8XeWU7Ws6ERzWzxh4oymwheI4dcDlIjrryW3zitM2aGWlFP47ewZlottJ76cRn/7sN0mPgGRBWYskCjA4dOdsZ7lCcHbmzZru3ah7fbiFu0K/XxapoD6swGuH+NQB9Kt5FxKJojMkiPEFLa0YMuAMk6htyrHkjd0RbPlRYMJLGc+HKb7HwMV38jtX092NujLYWcje89vGx+JRSfxr5h+UEpNKRu+XI9XJcj8a+ouy1kYLK1hPOOGND8VQA/iKsQbSop2j4Ybmwv7UDL+PRnqzf2iMj0DMFz+waldY3yX9N3oOMpoYY97B1Ic9NOqT46/SgPmPh9sJoVkOo4woCnBLNy3+bjY5q8eA9ppr+BVttKSAaLiY4dInGNSxocGRiPECfCMjOfdqvu2/B/8AZt45wRaXT97G6jPdS83Q9ME5YDyJA901quFdpH4fMJbcawQFdD4EZRqITqQ2piQ3TljBIoSXvwzhkNpG5BOT45ppDl5CBu8j9cActgo2AAAFQK/jNxYXl/Ip1Xxit4VOxS2eZIox6a+8aU/vjyrLue08XGFhs7UsBNl7wEFWhhQrriOD70hKoCCRgsa33bRRixhAwHvIQAAOUOq4xjyxDj7aEEV4nwh5L/ikERAmK23ELUn5ssQMefgxUKfRzWxsi7xrxPhqeKQZu7M+ESsvhkwD+ruFIIz87Az51lcXAi47ZSf8xbS25/8AGRMPx/rSZ/8AZ3Eg3K04g+G5ARXONm+EyjH7yZ60BIeCcYgvoO8iIdDlHRxujD3o5EPusOoP4g1UPtOht4bhLWzVo1U97cJExEWrGqNO69xX+fyHNfOt32+4vHZXnfWMyrdOCl1HjXERpOiSYZAWVWK46kNvsd6zvLvSHkkYkkliWJJZmJJYk9Sf/wCDYACW+zK077iaH+6tI2lY9C7+Bc+XvO38HwAusRLKkquoeNyyFWGQQBoZSDzBIbaoN7PuAtY2Q7xf7XdsJHU8wB7kbdcAHxfRMj9BVgW0OhFXOcDGTzJ6k+pO/wBtAV7fez2aAlrCZSh/uLgsQPRZgGOPIMCf2qjPGOGXcCs/yCaKXYd9byKwG+M/o27zA8sD1xzq7aVqs06qyU6ep88TcQniXVIk+uQ+/Or6pCAAW1N7wAwM522wDyrwseE94QzBpZZWwiAncqNycDO2/IfhsLC9oHYO4ur1Jrdl0uoSQyMcR6OTAcyCD7o6r+0SJf2Y7Lw2UYVMu+PFI2NRzuQPor6Dy3yd6vh7rDHnWsn6FuM4nPxMlHSMF0RCeE9jL4R6GEaKD4Fe6uHVQdyvcqNI3yfe61sLT2fMGAkuUQtv/ZraNDtjbXKZSTv5DkasECvG9QlcqMsp1KPPGxX7VJGemc1k8kiqbR8y8Ra41zwzTTNJDI0ZGt1B0MQDoUhcEDI26ip77LOLobcW1tZwtfITqkZFRe7J8M8sgGpyM6dIySV6A5GP7VuClXHEohmNgI7nAxhhhY5iOgZdIPkQo88Qizu5baVLm2fS67g8xg+8rD5yHqP6EAirbe4Po3g3AxETLK5muWGHmYYwPoRJyhjz80c8ZJY71H1uPlF1c3p/4exSSG38mlCk3Ew/dAEQP/crVw+0xby2ENsDHxGYiFIzkhC4OqdXxh0RQz+eVAIGRW87TWCWnBZ7eL3Vt2gXPzjIO7yfNmZ8nzJqCCKWfBU7zhUUoIW74W1nJ6FEjm2/aBZiPhW04XaTXCF4pBDxayPyeUtnROF3QTrzaORMMG5qWODsc5vtAh7n/Zkq8oLuNT6I6NG34Yr17ZA2VxHxRAdCgQXqjJ1QlvDNpHNomOc4zpZhyFAbbst2lS7V1ZDDcxHTcW7+9E3x+eh5q42I+6oB7Y4bS2j0QJ3V1c519yxjBiH6xpUXwtqzo3GTqPka2ftUv7eAw3cMwTiKAGDu8N3sZOWSZQRmAjJ1E7H3cnY1Pf38lzNJdXDamY58hge6qjoi8gPtOSSSB79muF/KLu0tujSCSX9yP9I2fIaVK/FhX0pbvlpPIEKP5Qc/efwqpPZVwYpFLfyqdU47m3Xke7JGpx++QoU/sr9KrbsoSiAHdtyxHIsx1Nj0yTigPelKUBg8a4TFdQvBOgeNxgjy6hlPMMDuCOVUJ2t7IXHDWJcGazJ8MwGSo+jMo909M8j6cq+ia4ZQQQRkHYg9aA+V4oBqWSFyjLurIxVlP7LjxLtW9TtvxBZbZ5mWf5M7OgdQCxeNovE6YzgOSDjOeeasztD7JrOcl7ctaSH6rBjz6wnYD0QrUOvfZbxKPPdSW069Mlom/lKkf4qAwuOe02a4ltZRaxpJbyawe9ZtQONSY7sYzgb71h9pO2t9xBDFII44CQSkakZ0kMuZGJbIIByumswez7ix2+TxD1My4/Ak/hW44Z7I7uQj5VcxxJ1WAGRj/GwUKfsahJXoITSgzI7N4UUamLHOwAyWOSfvqyuxHYIwul3xFcy5zb2owxDcwz9C4545LjUTt4Z12d7FWtip+SxqJiMd9LmRz8TkYHXSukfCtxZWAQl2YvI2xduePoqBsi+g8snJyaEHFtZeLvJN5MdPdX0XzwMjJ825aiKzaUoBSlKAUpSgFKUoDU33C8sxVVZJAVlif3XBBztgjfJyPUnqwamO1PYWS0Ly2YeW2By8JyZrbPQjm6eTDO30h4qv2sW8sUkwTlXHuup0svwPUcvCcg43BoD5eSKOUakOOu3QjkRjdT6itvL2p4gIhBJKZoQ8b4lXWf0UiyqO8GHIJUA6ifsq2eOezO3umZpPBIdxNAO6cn/qpvHIT1bCn061Dr72TX8Z/QXEE6f9TVE3pyDg/eKEms7Ve0ya9tXt3tY0ZipDrK3h0sDspj6gEc+tONe0riF2jRKkUMbqVcKmssCMMC8nhwRt7v21yfZ/xbl8ni+PfJj+ufwrY2Hspv5f180EC9dGqVvuwoH8xoCvTBHCMudsAbnJ2GACTucDAAqc9kuwjz6bjiCtFbAju4CMSXB5gFeaqfLmRnkNzYvZr2cWdl+kRO+uBuss/jKnoVUAKnxAz61JLTh+lu8kYyS4xqIwFB5rGvJF+8nAyTgUIOlpY7q7gBlGEQY0xjGAoA2yBnJHn5AY2FKUBo+LXksbqiNnUCdwoxjmc42GKx4+Iz94is2zMBkAf0Kgj7q9u0EMmtJEQuoUqwHPf05/1rX8MjlkkjKxlY1YMSduRPXAzzPIV5GXJkWdxTluq8K0/uyj3Nu3EQCcvIMHGyq3UjoPh8Ns4yMpOJqM5aUYGd0X19PhXk8U6lsT4GonBjZ9iScZxnlttt99ddNxgf2joM/oT9pHh8vxr1y5kNf4AOqTSc74Tpjnttz/AA3xWTayF84dxy5qo58jy+NYEaXAP/EZGeRiJ65Izjy/0Nsdz3xJInwMnYRctyQBlfLH+t6A2Xct9Y33L+VO5b6xvuX8q6xXACgMSWAAYhWwT1I2867fKl9f5W/KgHct9Y33L+VO5b6xvuX8q5Fyvr5e635V7UB4dy31jfcv5U7lvrG+5fyr3pQHh3LfWN9y/lXPct9Y33L+Ve1KA8O5b6xvuX8qdy31jfcv5V70oDw7lvrG+5fyrh4XxtIc9Mhcf0rIpQGpWaYHS+cnJBUpgj+XOfs39KzxE302+5Pyr1ZAcZHLlXaqQi1u7B4dy31jfcv5Vz3LfWN9y/lXtSrg1kd4Dn9I4A3yVTHPHQV2N2mM98cbb4Xrj9n/AFmsbhz+KTEIB9FK58R6nY+dZ3yg/Uvv+5+O9ZYZucLZCPVYyQD3jY+C/l/rNO5b6xvuX8q6fKX2/RNj4rt9xoblvqn+wrj8SK1JO/ct9Y33L+Vc9y31jfcv5V5rct9U/wB6/nXtDISN1K/HH+RNAelKUoBSlKAUpSgFKUoBSlKAUpSgFKUoBSlKAUpSgFKUoBSlKAUpSgFKUoBSlK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6372" name="AutoShape 4" descr="data:image/jpeg;base64,/9j/4AAQSkZJRgABAQAAAQABAAD/2wCEAAkGBxQTEhQUExQVFhQXGR8WFxgWGRgXHRggGBsbFxoXGBcdHyggGB0lHBoYIjEjJy0rOi4yGCAzODMsNygtLisBCgoKDg0OGxAQGywmICQsLCw0NS80LywsLCwsLSwsNCwsLDQsLCwsNzQvLC0sLDQsLSwsNCwsLC0sNCwsLCwsLP/AABEIAOIA3wMBIgACEQEDEQH/xAAcAAEAAgIDAQAAAAAAAAAAAAAABgcEBQECAwj/xABIEAACAQMCAwUDCAcFCAEFAAABAgMABBESIQUxQQYTIlFhBzJxFEJSU4GRodEjM2JygpKxJEOiwfAVFjRUY3ODk7NElLLD8f/EABoBAQADAQEBAAAAAAAAAAAAAAABAgMEBQb/xAAwEQACAgECAwYEBgMAAAAAAAAAAQIRAyExBBJBBRNRYaHRcZGx8CIjMoHB4RRSkv/aAAwDAQACEQMRAD8AvGlKUApSlAKUpQClKUApSvK6uUjRpJGVEUFmZiAFA3JJPIUB60qA3vbqWU4s4gqdJpw3i9UhBBx6sQf2SKwJI5pf191cPvnSr9yvwxDo1L+9n7aiziy9oYcbq7fl90WW8gHMgfE4rpHco3JlPwINVn/sG1zqMEbN9JlDN/M2TXM3BrY84Iv5F/KotnM+1Y9I+paFKq+JXi3gmkjx0DZX/wBbZT8K3HDu27IdN2nh5d7EDgfvx7kfFc/ugVJth7Sw5HT0fn7k4pXnb3CyKroysjDKspBBB6gjnXpUnoClKUApSlAKUpQClKUApSlAKUpQCuC1Ca4G9Acg1zSlAKUpQCof7SOE3FxFAsC94qy65YwyrqAVtB8RAYK+lsZ6AjOKmBqHduOPzxstraIzTSKXeRSqi3jBwZCz+EHJ2z0UnnjIrOKnFxfUgPEeMC1cR3CtE/PSyty89gRivW17VQtsJUz5ahn7jg1gcS7CkK1xOZJZG/uofCZHyQWZmBIDbE5wRuT5Vorb2dXb7uIoQejFnI9NgR+NYPPFXbOJ9gxaXK5ensiwI+KqetewuwetUu0PcySKspARyupMpnScEgZ8wazIO0FwgyH1KPpDP+IYNaKaOHJ2NlX6ZJ+nuWw84rEuWGKiEnagxFVlX3lDArvz8wcEfjWyseMRTbIw9fT4jnW2zpnl5uDz4/1RZveBcYls5A0Z1Qsf0kRO3q6/Rb+vI9CLV4ZfpPGssTBkbkfwII6EHII6EVSc9yMaQRjqf67/AHVsOwPaI2s4Rj+glbDfssdlk9OgPpg/NqGj0OzeOcWsU9voXNSlKqfQilK4NAc5pXWuRQHNKUoBSlKAUNKUB1xmu1KUApSlAKUpQCo9eyK9w8aqulNLTNgZeTAMaseuhArHP0o/I1ICar+2t5LrhkpjfTLeJJKrNkY7/LICRuAIyiZGcBRzrLLKkaY1bN3w+9huUEkMiyJkgMhyCVOCM/Gut7HhT9h/GvDspwRbO1it1OrQPE3LUzEsxx0GScDyxWxvI8qfhXHOKd0dkJtNWUHwTgJ+Rz38oyArmBTyLcu9bzwx2+GfKtBFHlAv0iF/mOKujtVwxU4Y8Ma4VLdgo5+4oIGep2qoeBLrmjHRAZG+Cjn95Fb4X3kv39DHJFRpI78Xj7y6KD5qhfPkC3+dczxKBoTbzI646+h6beVYsMutnc/OYtv6n+m9ZOKvlnzTbRmlodIOJSR7N419ef8AN+ea3UUwcDn4hkAjBIPl58+laFYDLIsY+cdz5AczWVxiQGQqvKMaBg4weuk9CBgfZWsG+7c5fA87iezcWV/h0fl7H0t2YuWktLd23YxrqPmQME/aRmtnVceyviPEp1QzLElkiARt3emSXbChcNgKOZOnfAAzkkWPVk7OpJpUxSlKEnGK5pSgFKUoBXBNc0oBSlKAUpSgFKUoBSlKA8rlSUYDmVIH2ioh2IcHh1kR/wAvEPujUH8RU0qF8AHcyXFoecMhkj9Yp2aRCPRWMkf/AI6xzrSzbC9aN4K7EZFdAw39OddtVc6NmazikIZN+XI/A7GqCNr8lhulIIfWbYE7EgHxH4FRkH1FfQF84CMTsMb1WFtwVOIa5JiwXvNS48JOfEVP/jMa56aWq2HIsblN7V6vT3+RpKDmklvqV3AG0kqjsq+8yqSF6+I8h9teq3Hh3+yrOvLlbGJi+lIVBSGFcEueXiyuWY8ydWwO45k1lwy1VV72X9WNgOsjfQUdR5n7PPE4fzXojLLj7ulepn2+beLvD+um2QfRX6X+f8vrXr2Q4KLy8htjqCuWLsvMBUZi2T64G/UisDMk8o21yuwVVXpk4CL/AK61aHsHjjZrokfpoyAM7YSXGoY551w7+WBXRKSm0lsjF6IsXsbwZrOzht3YO0YYalyAcuzA4PLYjb+tbqlKuZClKUApSlAKUpQClKUApSlAKVwTXGaA7UpSgFKUoBUa7YcIlfRdWv8AxUAICnAE0bYLwEnYE4BUnkwHQmpLXDVDVqmSnREOCcShnXvY9Rb3H1bOhU7xyJtoZTnw42yfMk58k2fQVxx3ssszd7DIbe4+sUAh8DAE0ewkGw3yGHRhVXXfbKeOSSKSFC8TtG47x1yVJGoKUOkEYYZ6Eb1zf4uabrGr+SOqPEYYq8jr5skXb/iwW2Ma7mQ93t1B3fH8IYA+ZFR+341DHbpG8Uu27HMaeI5LMGEnhyxPLzrW2nG4r68USodMaELDpMutubbKDq6Hl/djzNb24nt7Yros2WRgSuYO42BwTmRVOMkbgHmKzlHu48mSEr300Xw2f2zqxLvZ/lNa6Lq312+9itb1gjkzPJPIOQdnwAdxqdt22IOF29a9eF8Oub64WKFdchAGwwkS+Z6Ig/H1Ox3faSAzv3sgRXZdACZOANwST7xB67Vt/Ztcy2J73LMjnTLGni1joy5wAUG+eu46gjVZ1JU9PItl7K4jGubfS/6+JtewXYMxcWmJy0FmwCu23eyNEp5eS62Y+R0etWlBwG3S4a6SMJM6lHZcjWCQcuoOlmyB4iM+tZltOrqroQyMAysNwQdwQete1dCVHkt2KUpUkClKUArgmuHoBQHalKUApSlAKUpQHBrjFdqUApSlAKUrzuZ1jRnc4VQWY+QAyT91Adya4AqONf3EniDLEOapoDnHlIScZ8wuMcsnnWHxLt/BaDTdhu++asKM/ejzTovqGbbbc86zjljJ0jSWKUVbJjWj4/2Qsr05ubdJGxjXuj4HTWhDY9M1CL/2iX8gzb2UdrF0m4hIsQ+Pdkqf5S1Ru64i90Ss9/d8QYn/AIbhcZWIZ+a8+kBk6Zxn1rVOtjMlkl7wXg8hFrEJLs5VYoC1xMc7ldTM2j4ZHwNRPtvxe+cxXN8sFsgJWG11AzaXHidhzIyqZ93mPCK33AOynESum3htuEQHZin9ouWHk0p/MEV37V+zq1tbC4mXvJroaGaedi7nEiavQeHIzjOOZNVnqnZvwsnHNBx0dorEie7bYFI+WT5eX+vxqccAtFhhEXLGR4s4IbmM9NznNePDogFB+786zScjFcLZ9f8A46Tbk25eL+iWyXkiUdgOKrHK1mW2IMsOBhVG2uMHrvl/tfyqe1Q95eNA8VwvvwuH26ge8v8AEuV/iq9YZQyqynKsAwPmCMg104J80afQ+d7V4VYcqktpa/v19/3O9KUrY8sVwTXNcAUAArmlKAUpSgFKUoBSlKAUpSgFKUoBWp7V5FpMVBOldZA3LBCHZQOpKgjHrW2rF4pfpbwyTSnEcal2PPYDOw6noB1qGrRKdalZdqe0zJLCsUkQQo0raxnVuANJyMAA5J9RWw7L9nk4lbw3ty0yM4bQkMkkWlC2N2BDPq0hs7baRjYkwTg3BzxC9SHQEjL/ACiZOawxhgRCoJwM5CbbZdyBgYq/4ogqhVAVVGAAMAAbAADkBVIYoxS01XUR4t5k3HSN6eddfmR6w7B8OiOpbSJm565QZm+OqQsakMUSqMKAoHIAAD7hXelaECtZ2nsTPaXEQ954nVfiVOn8cVs6UJTp2iguEXWqNT6VniStf2rnggvZvk7aoGYsSAdKOSe8QH5y53BGwzjpv4rxNMZyPvriaS0Pv8Mlngprqrrwv70Pbi7jQ2eW39RVydiif9n2Wrn8ni/+Na+feN8QMilI92I+7oD8P86+mLeIIiqBgKAoA6ADAFa4FuzwO3pxuGNbq/WtPT6HpSlK6D54UpSgFKUoBSlKAUpSgFKUoBSldS1AdqVwtYPEuN21v+vuIYv+5IiZ+GojNAZ9Vz7XuIkC3t/mtqnkHmIdIRT8XcN8YxUk/wB++G/87b/HvFx9/Kqw9pfaCGe7JgmilRbdFDRurjU0krOMg89Kp99Njl41tYJV8Pm6Jh7GeG6baW5b355WGf2IiYwP5xI38VWDWg7A23d8Nsl69wjH4uodvxJrfZodEIKEVFdDmlKULCof7TOOfJ7dY1bQ85KagcFUAzIwxvnGFB6FwelbjtZ2iisLZ7iY7Lsqjm7H3UX4+fQAnpVR8W7NX88J4tdgtITqNvg/ooME5C8wQcHTz06ictkVWd8ro6OF5O+h3m1qzVhDNgBdEK8uhONgAOgrxuuApuV2HkCRWbDfqygry8qx769wvpyx1PoBXEkkj73u0/1JV5mjuI+7ZBEdL6gwbY4IOrVjkcY6+dSi19o/E4tzPHMBuRLEg+4x6D/WsaD2fcTlcMYDHnqzReEfz5yfLG23lXtxr2ZXkURnkKMkeC6RMzuVHvSadIGRzIBbbOOWD63DrDjxfjVyev8AR8J2txTz8S5Y9IRVKutda83sXH2J7RfL7OO57sxltQK5yAUYodJ6jIre1APZn2jUxx2Tlcqmbd1AUTRr0wNu8QYyB7www64n9YaPY4sc4zipR2YpWNxDiEUCa5pY4kHzpGVB95OKifEvarwyE4M5c/sRuQfg5AVvsNKLk1pUEj9qtod2iukX6RjU/bpR2b8KnStkA+e9Ac0pSgFKUoBSlDQHBNRbtX25trLKk95OBkxoQNAPIyufDEPjuegNevbK2vpUWOzlit1bPfXD5LxqMfqk5ZO+5IxjodxRXE7iFWMdkWZVJ13kvikkJ94wjlEDk+MeNurecquoNr2n9pNxMSrPIoP91bloVHlrm/Wt8RpB8qj1pxMjJWArnf8ARhEY+ZMrCTUfUrXlw6zeaQRWkTSynfCjLerknZVz85iOfnUtg9mV139vDczRxGcSEFQZipiCtoOSg1FSxyM40HnVudrbQmzWWvHYv72G+PqlxAx/l+ToK0d/xVWLZ1lSzaVuIonwurwZddIzpxkkipB297Djh8lrGk5la4LjxRhQujRk7N+0T9laOLhlyY5JVTvIY3WJmUhstJjSojPiJOV2XPvCo55eJnKacuTmae/7En4NxPi8QhEIuxbsRgxJ8qi0+QYrJ3a9PCxA8q3tl2+us6XuAHDMHSSFCRhsaV06Ty33HxxUC7Ncfns5O8s5NBJ8cTEmKTzDLnZtsZ2I8+lWck0XGojNaMLXicQBZTjO2wy+MlegkAyORBGVMPUicHJaSa+XsY0ntFnUgLe8PJ3H6SNwdmYDlMOgH+jWxtu3l2evD3/deRP82qb8DimktovlscfyjTiULh1zyyOm4wSOmSN8ZqmO1XZoWNxKEgikCo7xK8auHjkBGMFSC8T4x18CZ96qO/E48yzY6feaXWy08+huOK3F3dXsFzPDayw24zHbi5ZV7w796zGI6iNsDG2Bvzz17Zdq7i/ZOHrCItWJLju5gxaMH3A5RQufUHmvQmpL2B7B2Q4fatLawvK8SyM5UFv0njxq5nAYD7Kj/sx7N213NxKaSPwLcGGIK7poVCTgFWBPhMfM/NpUvE3UM6u5p6eFa/M1/G+y2sarS1a3cADSJ43jbGBkjOpTtzB8yQSc137H8EmtphPcWomkU5jHfqEQ/TI0ks3l0HPnuLHbsFY/Vy//AHN1/Tva9F7D2OMGEkessx+/L71Tu9b0OhcV2h3Xdd7+Hwr0NNN20vAdrGHHmbvH4CE1hy9vb0f/AEtqPjcsf/1CpN/uLw7rZwt+8ur/APLNdh2H4b/yFp/6Y/yq9M5e74j/AHX/AD/ZTNw+mV3/AEcKM4ljWFyxgfmXjYgYGdwvLdh7pwJZde1CfukgWIC8Iw0mkurg7K9vCp1Su30OSnOc7Z49owsrf+y2tpbxyMoM0kUEYdEc6VijIXPeyHYY3A5YJU1A++a2nWAT6J4t45Y/F8mkYMGtmc5EmlfCx5E5HNauo8urM448nDt5G+ZPfSq81/JKrngkcbC441dmN23WLV3ty4PmVB7pf2YgAPpCs7g3b+xibu7DhrDOf0j6Iy5A21P43YnzbeqtRXaUroklumbDasyyO3pzL7b58qlTez2+RYZbh0gWSaOLmZHQysEVyqkKMMV5N16Yo5NnemmrRN7b2quzKGsgAce7PqYEglhp7se6Rg5xWbbe16y1aZ47iA4Byya18QDY/Rlm2z5VGe1fs9kgji/tpd554rb9Qi571tJJIbJAGTjO+K1PaP2aX1ojzCSKeJAXchu7YADLMUkOkgDJ96oBeXCeLwXKd5byxyp5owbHoccj6Gs2vlXhd/Jbzd5C72867HYrnrpljYcuWzDH9au7sB7RUvSLe4AhuwPd+ZLgZLRE9cblDuOYyN6AnlKVwTQHNKVhveBVllc4ijByfRMl2+wgj+HPWgK19tHaZvDw6FsGQa7hh81M+GP+PBz+yMcmqrbLh0tyxjt43dY11yd2oYqgPicLka256V5seXWuOIcUaZ57qT37hy5z81ei/wAKgL9lXT7H7K3gswFlia5lPeThXUuhI8ETKDlSikDB6lj1oDrB2ahgtLa74SBI8I7wHOWu43x30bt1dgoK5HhZFAAG1Z/G+KRzLwq9hbVF8qQBvIXEclvgjoQ7qCOm/lXvfWUlhI9zbIXt3Ou5tkGSCedxbr9LqyD3uY8XOI9rQYo3ezzPa3xW4gWIa+6uYmE4ZVXxd3KY/F9Fgc41GjdAwvbFxBTxCGMe9DbMxP0TM6qPt0qT9orZeyHhvfRxykfoYWaRcjHeXEo8T+vcwlIQfpd55CoB2xtLiS+uJ5o5IVuXWNJJVZURSxjUu3JcRhCR51cXAbSZreK3tA1pZxqFWV1Hfyjq8cbDEWo5bW4JOT4RkGqqSlqmYQx/mym/JGg9qnZC2mYSQYXiD7rEgybgDbLoPcx9ccAbBjjGKotLqe3nDpqhu4GI8Qwcj3o5F6gjYjqPsNfTHC+Ew2yt3a4Lbu7Es7kDGqSRiWc46kmqp9tfD4GaK8hdDICIZghBJHONjjYEHw789Y8hUtpbm5ZHYrtMnELVJ0GlvclTOTG495fUbgg9QRWo9q7LFZrc6dTwypp9RI6xyJ6hlPLzCnpVb+yjjht+IohOIrtdBHQSLlkP36l/jHlVk+2NCeEXJAyVMT/yzRk/hmpIlFSTi9mcdguIBP7LnMbKZrYnPuk/pITnkUY5A+i2APAa1/sgTu24pAdmjvXOP2WACH4EITUTv71rq5ea2dra2WTvkfGH1MMNIuRmNZMsdGMnWSSNRUaqG3YXaSRtctFct3HemeWLXOucBpgw17AqAScHI25VosMlG5GeCE4w5ZdPp0PoalVgvAOJRjwG8/hvFk/CYkV6RtxaP3nvfg8VlN/8QBP307vzRtRZdYnFuIJbwSzyHCRI0jfBQSceu1V9/vHxNDgsD6y8OulH8yyYrU9ru0tzc25t3lso9bK2WM0Rbu2D6dLKdshc+m3WndSHKyJ3nFZF13bH+0yyMIuuJSB3so8xBGyxIfpMDzStBBYPKyWsCGSRzgAHBZvezqPugYJLHlit3d8HndkKNaFY4lijUXGcYyzuSUGpnkZ3JwPex0qReztG4dJLLNatNM4CI0UtuQic2HjdTqZufoq+tTKE29iaZDpkmjZCjkXcJBjcroJaIgtDIpzpkVjgjPJhuVkFW9f9pF4jwOa5jGJIgJZI87xyWzrOUPXHgyD5EVF/aEUvQZobO7huQASSsLJLp2XJjlYh1BID45Eqcg7Rjs1xaa1mZpoJlhuE7m8j7mQghgV71SBgsuSfUEjmapySXRnLCEsUuVL8L9H7fQuXtniSXhSg5DXiyD1EcE0mfwFevGz8ruksh+pi0z3fk2/6G3P7zAuw+jGAdnqB8L7XxvHw6U63+QW0rXChHyJRCsUa5xjxDvPFy8yKkvZOS5eHFuF7yVjNdXkgJjLv7yWyZBmCACNWyFAQbtuKpaOgyPaZ2bs7iIPOyw3HuwyquqRzuREI18U4O/gGTzIxVFX1lNBJ3NwjwTppdTnDIeaOrDpkbEciD1BFfTHCuAxQsZPFLORhppTrkI8gcYjXroQKvpUL9sthBcWhkV4/lFt41AYFmT+8Qgb40+IeqLRtLVhGy9mHbI30LRzYF1BgS9NYOyyqOW+CCByI8iKm1fMfZbjptLu3ugcKrd1N6xvgMT54GG+KCvpwVIPO4l0KzHkoLfcM1BvaHcNFwW5OfE6rD/7HWFj9oLN8TU2vodcboDgspXPlkEVBfazvwVyOjQ5+yZFP40BTlhZCW5tLcjIkkijYfsu4D/4c19McR4bBMpE8UUi9RIisP8Qr5q4S4F9ZksygzRAsp0lQ7hCQemNVfQy9lrbnIrynzmkkk/Bmx+FQ76EmovILOL9TfS27HkIZTMo9BA4kjX7FFQ7iHFfkUGuPT3908spkVVXwIyoCqjKozaomYfSaQ4zVk3V5BakRRRAzOMpDAqhmA+c3IIg5a2IHIZyQDBe0HD0QCC+IQnvruN4dUvcKW1TRygrlowX94gAjohUE4ZVrFzVxT1S8P51LQaI1wDtfM8qxTnvYZWWKSN/GCsrCLIJ3UhmU88EZ2zgie2fEG0sktzd4idosQ28srEIcKxmjiOpiuknyJI9aiFhY21o5aMS3VwkjIkSwvEBIid7hhI2XdUyyoCMkbbgETfgtrKYFn4beCZHJdo7ldSOzEtJhlAkt3Llsg6gpONG2K0kscsrljVRr4W/hoJMRRWr+JoL+Yj50sVwp+5wn9Kwe2hifh92iWE6EwuQ/couCo1qS2rOAwBzW9j7XpGQt9E9m/LVIQ0Lfu3K+D7H0H0p7Qb9U4XeOCDqhZEIOcmUd2mPPLMKsoRTtIrbPnezuCphlHvRzo4/hZX/yq4vad2mhliWzhkDmR/0xXJUJH42XX7pJcIpUE7Mc1TkFg0ipGqkl5AAME6uQ0gdT6VPO0PBLiOOG7mi7qNSYSpI1KJdOmRwNkGtUXnnxjIFXg/zIrobQxweOUpPVVS8TJtOEG5mhslcxhkaWVl94YUZI9dTRr8GNePYG07573g90pQlO9wvOGSJkTvEPMZ1Rsp5EJnk2+ZYcR+T3UN6FLx6TFMF3ZVfTqwPMMiH1AIG5FWUzQ3sQltpV1qcxyphijD5rrsccwyHGxI2O46OKT59djmlG5KXgafsd2mcyNw++wt9ENjyW5Qcpo/MkDJXoQfIgTGq07e3EFzCqSrJFxKE5i7o4aJtj3qykAGBsA564xgOpAw+z/ba6+VxrczxiFI2eclFRQqrpD55hmkKADO+TgVycyuup1Q4ac8csu0V4/wAFr1Fe1XCB36cQkcabK3ndEx89lyZCc4wFUjGOeD0qS21wsiK6MGRwGVhuGDDIIPUEVpe3Uyjh94hdVZ7eVV1MBktGwAGTzyasc58yuNFupIBfBY533A5n1zX0xwjsjaJbQRPbQOUjRCXiRiSqgEkkbknevnB7CWWFVjjkY6SNkbry6bVcl9xvh6AGcXUp/wCvNoA/hklQfctTyz6ImjY8f7M8JOdTi3Ybf2aZoyPhGh0/4aiF5YdxDNJBdTyaZkhhMhBDFlV2MqYzsGOwCZ0DbfJ3Mfb6CMxi1skzIdMZQMS554UxQsGON/erUdp5b2TWZbRo0uZYgF8Cs0igBSuHkkB0oucIMCPO2+Yaypp81aq9enX7olUaawnS8iaSSMRzxZw6ZU5G3hcYIzkYIx+FSP2ecZkMUtu9xcCOB8IY4GmLK5Y4VkQ6dLBkx+ztgDA0tpZRaQJZ8R6Uk7m1jlBcSyd2jvdTBcIznBYAYyTkVN+y3Dy8XeWU7Ws6ERzWzxh4oymwheI4dcDlIjrryW3zitM2aGWlFP47ewZlottJ76cRn/7sN0mPgGRBWYskCjA4dOdsZ7lCcHbmzZru3ah7fbiFu0K/XxapoD6swGuH+NQB9Kt5FxKJojMkiPEFLa0YMuAMk6htyrHkjd0RbPlRYMJLGc+HKb7HwMV38jtX092NujLYWcje89vGx+JRSfxr5h+UEpNKRu+XI9XJcj8a+ouy1kYLK1hPOOGND8VQA/iKsQbSop2j4Ybmwv7UDL+PRnqzf2iMj0DMFz+waldY3yX9N3oOMpoYY97B1Ic9NOqT46/SgPmPh9sJoVkOo4woCnBLNy3+bjY5q8eA9ppr+BVttKSAaLiY4dInGNSxocGRiPECfCMjOfdqvu2/B/8AZt45wRaXT97G6jPdS83Q9ME5YDyJA901quFdpH4fMJbcawQFdD4EZRqITqQ2piQ3TljBIoSXvwzhkNpG5BOT45ppDl5CBu8j9cActgo2AAAFQK/jNxYXl/Ip1Xxit4VOxS2eZIox6a+8aU/vjyrLue08XGFhs7UsBNl7wEFWhhQrriOD70hKoCCRgsa33bRRixhAwHvIQAAOUOq4xjyxDj7aEEV4nwh5L/ikERAmK23ELUn5ssQMefgxUKfRzWxsi7xrxPhqeKQZu7M+ESsvhkwD+ruFIIz87Az51lcXAi47ZSf8xbS25/8AGRMPx/rSZ/8AZ3Eg3K04g+G5ARXONm+EyjH7yZ60BIeCcYgvoO8iIdDlHRxujD3o5EPusOoP4g1UPtOht4bhLWzVo1U97cJExEWrGqNO69xX+fyHNfOt32+4vHZXnfWMyrdOCl1HjXERpOiSYZAWVWK46kNvsd6zvLvSHkkYkkliWJJZmJJYk9Sf/wCDYACW+zK077iaH+6tI2lY9C7+Bc+XvO38HwAusRLKkquoeNyyFWGQQBoZSDzBIbaoN7PuAtY2Q7xf7XdsJHU8wB7kbdcAHxfRMj9BVgW0OhFXOcDGTzJ6k+pO/wBtAV7fez2aAlrCZSh/uLgsQPRZgGOPIMCf2qjPGOGXcCs/yCaKXYd9byKwG+M/o27zA8sD1xzq7aVqs06qyU6ep88TcQniXVIk+uQ+/Or6pCAAW1N7wAwM522wDyrwseE94QzBpZZWwiAncqNycDO2/IfhsLC9oHYO4ur1Jrdl0uoSQyMcR6OTAcyCD7o6r+0SJf2Y7Lw2UYVMu+PFI2NRzuQPor6Dy3yd6vh7rDHnWsn6FuM4nPxMlHSMF0RCeE9jL4R6GEaKD4Fe6uHVQdyvcqNI3yfe61sLT2fMGAkuUQtv/ZraNDtjbXKZSTv5DkasECvG9QlcqMsp1KPPGxX7VJGemc1k8kiqbR8y8Ra41zwzTTNJDI0ZGt1B0MQDoUhcEDI26ip77LOLobcW1tZwtfITqkZFRe7J8M8sgGpyM6dIySV6A5GP7VuClXHEohmNgI7nAxhhhY5iOgZdIPkQo88Qizu5baVLm2fS67g8xg+8rD5yHqP6EAirbe4Po3g3AxETLK5muWGHmYYwPoRJyhjz80c8ZJY71H1uPlF1c3p/4exSSG38mlCk3Ew/dAEQP/crVw+0xby2ENsDHxGYiFIzkhC4OqdXxh0RQz+eVAIGRW87TWCWnBZ7eL3Vt2gXPzjIO7yfNmZ8nzJqCCKWfBU7zhUUoIW74W1nJ6FEjm2/aBZiPhW04XaTXCF4pBDxayPyeUtnROF3QTrzaORMMG5qWODsc5vtAh7n/Zkq8oLuNT6I6NG34Yr17ZA2VxHxRAdCgQXqjJ1QlvDNpHNomOc4zpZhyFAbbst2lS7V1ZDDcxHTcW7+9E3x+eh5q42I+6oB7Y4bS2j0QJ3V1c519yxjBiH6xpUXwtqzo3GTqPka2ftUv7eAw3cMwTiKAGDu8N3sZOWSZQRmAjJ1E7H3cnY1Pf38lzNJdXDamY58hge6qjoi8gPtOSSSB79muF/KLu0tujSCSX9yP9I2fIaVK/FhX0pbvlpPIEKP5Qc/efwqpPZVwYpFLfyqdU47m3Xke7JGpx++QoU/sr9KrbsoSiAHdtyxHIsx1Nj0yTigPelKUBg8a4TFdQvBOgeNxgjy6hlPMMDuCOVUJ2t7IXHDWJcGazJ8MwGSo+jMo909M8j6cq+ia4ZQQQRkHYg9aA+V4oBqWSFyjLurIxVlP7LjxLtW9TtvxBZbZ5mWf5M7OgdQCxeNovE6YzgOSDjOeeasztD7JrOcl7ctaSH6rBjz6wnYD0QrUOvfZbxKPPdSW069Mlom/lKkf4qAwuOe02a4ltZRaxpJbyawe9ZtQONSY7sYzgb71h9pO2t9xBDFII44CQSkakZ0kMuZGJbIIByumswez7ix2+TxD1My4/Ak/hW44Z7I7uQj5VcxxJ1WAGRj/GwUKfsahJXoITSgzI7N4UUamLHOwAyWOSfvqyuxHYIwul3xFcy5zb2owxDcwz9C4545LjUTt4Z12d7FWtip+SxqJiMd9LmRz8TkYHXSukfCtxZWAQl2YvI2xduePoqBsi+g8snJyaEHFtZeLvJN5MdPdX0XzwMjJ825aiKzaUoBSlKAUpSgFKUoDU33C8sxVVZJAVlif3XBBztgjfJyPUnqwamO1PYWS0Ly2YeW2By8JyZrbPQjm6eTDO30h4qv2sW8sUkwTlXHuup0svwPUcvCcg43BoD5eSKOUakOOu3QjkRjdT6itvL2p4gIhBJKZoQ8b4lXWf0UiyqO8GHIJUA6ifsq2eOezO3umZpPBIdxNAO6cn/qpvHIT1bCn061Dr72TX8Z/QXEE6f9TVE3pyDg/eKEms7Ve0ya9tXt3tY0ZipDrK3h0sDspj6gEc+tONe0riF2jRKkUMbqVcKmssCMMC8nhwRt7v21yfZ/xbl8ni+PfJj+ufwrY2Hspv5f180EC9dGqVvuwoH8xoCvTBHCMudsAbnJ2GACTucDAAqc9kuwjz6bjiCtFbAju4CMSXB5gFeaqfLmRnkNzYvZr2cWdl+kRO+uBuss/jKnoVUAKnxAz61JLTh+lu8kYyS4xqIwFB5rGvJF+8nAyTgUIOlpY7q7gBlGEQY0xjGAoA2yBnJHn5AY2FKUBo+LXksbqiNnUCdwoxjmc42GKx4+Iz94is2zMBkAf0Kgj7q9u0EMmtJEQuoUqwHPf05/1rX8MjlkkjKxlY1YMSduRPXAzzPIV5GXJkWdxTluq8K0/uyj3Nu3EQCcvIMHGyq3UjoPh8Ns4yMpOJqM5aUYGd0X19PhXk8U6lsT4GonBjZ9iScZxnlttt99ddNxgf2joM/oT9pHh8vxr1y5kNf4AOqTSc74Tpjnttz/AA3xWTayF84dxy5qo58jy+NYEaXAP/EZGeRiJ65Izjy/0Nsdz3xJInwMnYRctyQBlfLH+t6A2Xct9Y33L+VO5b6xvuX8q6xXACgMSWAAYhWwT1I2867fKl9f5W/KgHct9Y33L+VO5b6xvuX8q5Fyvr5e635V7UB4dy31jfcv5U7lvrG+5fyr3pQHh3LfWN9y/lXPct9Y33L+Ve1KA8O5b6xvuX8qdy31jfcv5V70oDw7lvrG+5fyrh4XxtIc9Mhcf0rIpQGpWaYHS+cnJBUpgj+XOfs39KzxE302+5Pyr1ZAcZHLlXaqQi1u7B4dy31jfcv5Vz3LfWN9y/lXtSrg1kd4Dn9I4A3yVTHPHQV2N2mM98cbb4Xrj9n/AFmsbhz+KTEIB9FK58R6nY+dZ3yg/Uvv+5+O9ZYZucLZCPVYyQD3jY+C/l/rNO5b6xvuX8q6fKX2/RNj4rt9xoblvqn+wrj8SK1JO/ct9Y33L+Vc9y31jfcv5V5rct9U/wB6/nXtDISN1K/HH+RNAelKUoBSlKAUpSgFKUoBSlKAUpSgFKUoBSlKAUpSgFKUoBSlKAUpSgFKUoBSlK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6374" name="AutoShape 6" descr="data:image/jpeg;base64,/9j/4AAQSkZJRgABAQAAAQABAAD/2wCEAAkGBxQTEhQUExQVFhQXGR8WFxgWGRgXHRggGBsbFxoXGBcdHyggGB0lHBoYIjEjJy0rOi4yGCAzODMsNygtLisBCgoKDg0OGxAQGywmICQsLCw0NS80LywsLCwsLSwsNCwsLDQsLCwsNzQvLC0sLDQsLSwsNCwsLC0sNCwsLCwsLP/AABEIAOIA3wMBIgACEQEDEQH/xAAcAAEAAgIDAQAAAAAAAAAAAAAABgcEBQECAwj/xABIEAACAQMCAwUDCAcFCAEFAAABAgMABBESIQUxQQYTIlFhBzJxFEJSU4GRodEjM2JygpKxJEOiwfAVFjRUY3ODk7NElLLD8f/EABoBAQADAQEBAAAAAAAAAAAAAAABAgMEBQb/xAAwEQACAgECAwYEBgMAAAAAAAAAAQIRAyExBBJBBRNRYaHRcZGx8CIjMoHB4RRSkv/aAAwDAQACEQMRAD8AvGlKUApSlAKUpQClKUApSvK6uUjRpJGVEUFmZiAFA3JJPIUB60qA3vbqWU4s4gqdJpw3i9UhBBx6sQf2SKwJI5pf191cPvnSr9yvwxDo1L+9n7aiziy9oYcbq7fl90WW8gHMgfE4rpHco3JlPwINVn/sG1zqMEbN9JlDN/M2TXM3BrY84Iv5F/KotnM+1Y9I+paFKq+JXi3gmkjx0DZX/wBbZT8K3HDu27IdN2nh5d7EDgfvx7kfFc/ugVJth7Sw5HT0fn7k4pXnb3CyKroysjDKspBBB6gjnXpUnoClKUApSlAKUpQClKUApSlAKUpQCuC1Ca4G9Acg1zSlAKUpQCof7SOE3FxFAsC94qy65YwyrqAVtB8RAYK+lsZ6AjOKmBqHduOPzxstraIzTSKXeRSqi3jBwZCz+EHJ2z0UnnjIrOKnFxfUgPEeMC1cR3CtE/PSyty89gRivW17VQtsJUz5ahn7jg1gcS7CkK1xOZJZG/uofCZHyQWZmBIDbE5wRuT5Vorb2dXb7uIoQejFnI9NgR+NYPPFXbOJ9gxaXK5ensiwI+KqetewuwetUu0PcySKspARyupMpnScEgZ8wazIO0FwgyH1KPpDP+IYNaKaOHJ2NlX6ZJ+nuWw84rEuWGKiEnagxFVlX3lDArvz8wcEfjWyseMRTbIw9fT4jnW2zpnl5uDz4/1RZveBcYls5A0Z1Qsf0kRO3q6/Rb+vI9CLV4ZfpPGssTBkbkfwII6EHII6EVSc9yMaQRjqf67/AHVsOwPaI2s4Rj+glbDfssdlk9OgPpg/NqGj0OzeOcWsU9voXNSlKqfQilK4NAc5pXWuRQHNKUoBSlKAUNKUB1xmu1KUApSlAKUpQCo9eyK9w8aqulNLTNgZeTAMaseuhArHP0o/I1ICar+2t5LrhkpjfTLeJJKrNkY7/LICRuAIyiZGcBRzrLLKkaY1bN3w+9huUEkMiyJkgMhyCVOCM/Gut7HhT9h/GvDspwRbO1it1OrQPE3LUzEsxx0GScDyxWxvI8qfhXHOKd0dkJtNWUHwTgJ+Rz38oyArmBTyLcu9bzwx2+GfKtBFHlAv0iF/mOKujtVwxU4Y8Ma4VLdgo5+4oIGep2qoeBLrmjHRAZG+Cjn95Fb4X3kv39DHJFRpI78Xj7y6KD5qhfPkC3+dczxKBoTbzI646+h6beVYsMutnc/OYtv6n+m9ZOKvlnzTbRmlodIOJSR7N419ef8AN+ea3UUwcDn4hkAjBIPl58+laFYDLIsY+cdz5AczWVxiQGQqvKMaBg4weuk9CBgfZWsG+7c5fA87iezcWV/h0fl7H0t2YuWktLd23YxrqPmQME/aRmtnVceyviPEp1QzLElkiARt3emSXbChcNgKOZOnfAAzkkWPVk7OpJpUxSlKEnGK5pSgFKUoBXBNc0oBSlKAUpSgFKUoBSlKA8rlSUYDmVIH2ioh2IcHh1kR/wAvEPujUH8RU0qF8AHcyXFoecMhkj9Yp2aRCPRWMkf/AI6xzrSzbC9aN4K7EZFdAw39OddtVc6NmazikIZN+XI/A7GqCNr8lhulIIfWbYE7EgHxH4FRkH1FfQF84CMTsMb1WFtwVOIa5JiwXvNS48JOfEVP/jMa56aWq2HIsblN7V6vT3+RpKDmklvqV3AG0kqjsq+8yqSF6+I8h9teq3Hh3+yrOvLlbGJi+lIVBSGFcEueXiyuWY8ydWwO45k1lwy1VV72X9WNgOsjfQUdR5n7PPE4fzXojLLj7ulepn2+beLvD+um2QfRX6X+f8vrXr2Q4KLy8htjqCuWLsvMBUZi2T64G/UisDMk8o21yuwVVXpk4CL/AK61aHsHjjZrokfpoyAM7YSXGoY551w7+WBXRKSm0lsjF6IsXsbwZrOzht3YO0YYalyAcuzA4PLYjb+tbqlKuZClKUApSlAKUpQClKUApSlAKVwTXGaA7UpSgFKUoBUa7YcIlfRdWv8AxUAICnAE0bYLwEnYE4BUnkwHQmpLXDVDVqmSnREOCcShnXvY9Rb3H1bOhU7xyJtoZTnw42yfMk58k2fQVxx3ssszd7DIbe4+sUAh8DAE0ewkGw3yGHRhVXXfbKeOSSKSFC8TtG47x1yVJGoKUOkEYYZ6Eb1zf4uabrGr+SOqPEYYq8jr5skXb/iwW2Ma7mQ93t1B3fH8IYA+ZFR+341DHbpG8Uu27HMaeI5LMGEnhyxPLzrW2nG4r68USodMaELDpMutubbKDq6Hl/djzNb24nt7Yros2WRgSuYO42BwTmRVOMkbgHmKzlHu48mSEr300Xw2f2zqxLvZ/lNa6Lq312+9itb1gjkzPJPIOQdnwAdxqdt22IOF29a9eF8Oub64WKFdchAGwwkS+Z6Ig/H1Ox3faSAzv3sgRXZdACZOANwST7xB67Vt/Ztcy2J73LMjnTLGni1joy5wAUG+eu46gjVZ1JU9PItl7K4jGubfS/6+JtewXYMxcWmJy0FmwCu23eyNEp5eS62Y+R0etWlBwG3S4a6SMJM6lHZcjWCQcuoOlmyB4iM+tZltOrqroQyMAysNwQdwQete1dCVHkt2KUpUkClKUArgmuHoBQHalKUApSlAKUpQHBrjFdqUApSlAKUrzuZ1jRnc4VQWY+QAyT91Adya4AqONf3EniDLEOapoDnHlIScZ8wuMcsnnWHxLt/BaDTdhu++asKM/ejzTovqGbbbc86zjljJ0jSWKUVbJjWj4/2Qsr05ubdJGxjXuj4HTWhDY9M1CL/2iX8gzb2UdrF0m4hIsQ+Pdkqf5S1Ru64i90Ss9/d8QYn/AIbhcZWIZ+a8+kBk6Zxn1rVOtjMlkl7wXg8hFrEJLs5VYoC1xMc7ldTM2j4ZHwNRPtvxe+cxXN8sFsgJWG11AzaXHidhzIyqZ93mPCK33AOynESum3htuEQHZin9ouWHk0p/MEV37V+zq1tbC4mXvJroaGaedi7nEiavQeHIzjOOZNVnqnZvwsnHNBx0dorEie7bYFI+WT5eX+vxqccAtFhhEXLGR4s4IbmM9NznNePDogFB+786zScjFcLZ9f8A46Tbk25eL+iWyXkiUdgOKrHK1mW2IMsOBhVG2uMHrvl/tfyqe1Q95eNA8VwvvwuH26ge8v8AEuV/iq9YZQyqynKsAwPmCMg104J80afQ+d7V4VYcqktpa/v19/3O9KUrY8sVwTXNcAUAArmlKAUpSgFKUoBSlKAUpSgFKUoBWp7V5FpMVBOldZA3LBCHZQOpKgjHrW2rF4pfpbwyTSnEcal2PPYDOw6noB1qGrRKdalZdqe0zJLCsUkQQo0raxnVuANJyMAA5J9RWw7L9nk4lbw3ty0yM4bQkMkkWlC2N2BDPq0hs7baRjYkwTg3BzxC9SHQEjL/ACiZOawxhgRCoJwM5CbbZdyBgYq/4ogqhVAVVGAAMAAbAADkBVIYoxS01XUR4t5k3HSN6eddfmR6w7B8OiOpbSJm565QZm+OqQsakMUSqMKAoHIAAD7hXelaECtZ2nsTPaXEQ954nVfiVOn8cVs6UJTp2iguEXWqNT6VniStf2rnggvZvk7aoGYsSAdKOSe8QH5y53BGwzjpv4rxNMZyPvriaS0Pv8Mlngprqrrwv70Pbi7jQ2eW39RVydiif9n2Wrn8ni/+Na+feN8QMilI92I+7oD8P86+mLeIIiqBgKAoA6ADAFa4FuzwO3pxuGNbq/WtPT6HpSlK6D54UpSgFKUoBSlKAUpSgFKUoBSldS1AdqVwtYPEuN21v+vuIYv+5IiZ+GojNAZ9Vz7XuIkC3t/mtqnkHmIdIRT8XcN8YxUk/wB++G/87b/HvFx9/Kqw9pfaCGe7JgmilRbdFDRurjU0krOMg89Kp99Njl41tYJV8Pm6Jh7GeG6baW5b355WGf2IiYwP5xI38VWDWg7A23d8Nsl69wjH4uodvxJrfZodEIKEVFdDmlKULCof7TOOfJ7dY1bQ85KagcFUAzIwxvnGFB6FwelbjtZ2iisLZ7iY7Lsqjm7H3UX4+fQAnpVR8W7NX88J4tdgtITqNvg/ooME5C8wQcHTz06ictkVWd8ro6OF5O+h3m1qzVhDNgBdEK8uhONgAOgrxuuApuV2HkCRWbDfqygry8qx769wvpyx1PoBXEkkj73u0/1JV5mjuI+7ZBEdL6gwbY4IOrVjkcY6+dSi19o/E4tzPHMBuRLEg+4x6D/WsaD2fcTlcMYDHnqzReEfz5yfLG23lXtxr2ZXkURnkKMkeC6RMzuVHvSadIGRzIBbbOOWD63DrDjxfjVyev8AR8J2txTz8S5Y9IRVKutda83sXH2J7RfL7OO57sxltQK5yAUYodJ6jIre1APZn2jUxx2Tlcqmbd1AUTRr0wNu8QYyB7www64n9YaPY4sc4zipR2YpWNxDiEUCa5pY4kHzpGVB95OKifEvarwyE4M5c/sRuQfg5AVvsNKLk1pUEj9qtod2iukX6RjU/bpR2b8KnStkA+e9Ac0pSgFKUoBSlDQHBNRbtX25trLKk95OBkxoQNAPIyufDEPjuegNevbK2vpUWOzlit1bPfXD5LxqMfqk5ZO+5IxjodxRXE7iFWMdkWZVJ13kvikkJ94wjlEDk+MeNurecquoNr2n9pNxMSrPIoP91bloVHlrm/Wt8RpB8qj1pxMjJWArnf8ARhEY+ZMrCTUfUrXlw6zeaQRWkTSynfCjLerknZVz85iOfnUtg9mV139vDczRxGcSEFQZipiCtoOSg1FSxyM40HnVudrbQmzWWvHYv72G+PqlxAx/l+ToK0d/xVWLZ1lSzaVuIonwurwZddIzpxkkipB297Djh8lrGk5la4LjxRhQujRk7N+0T9laOLhlyY5JVTvIY3WJmUhstJjSojPiJOV2XPvCo55eJnKacuTmae/7En4NxPi8QhEIuxbsRgxJ8qi0+QYrJ3a9PCxA8q3tl2+us6XuAHDMHSSFCRhsaV06Ty33HxxUC7Ncfns5O8s5NBJ8cTEmKTzDLnZtsZ2I8+lWck0XGojNaMLXicQBZTjO2wy+MlegkAyORBGVMPUicHJaSa+XsY0ntFnUgLe8PJ3H6SNwdmYDlMOgH+jWxtu3l2evD3/deRP82qb8DimktovlscfyjTiULh1zyyOm4wSOmSN8ZqmO1XZoWNxKEgikCo7xK8auHjkBGMFSC8T4x18CZ96qO/E48yzY6feaXWy08+huOK3F3dXsFzPDayw24zHbi5ZV7w796zGI6iNsDG2Bvzz17Zdq7i/ZOHrCItWJLju5gxaMH3A5RQufUHmvQmpL2B7B2Q4fatLawvK8SyM5UFv0njxq5nAYD7Kj/sx7N213NxKaSPwLcGGIK7poVCTgFWBPhMfM/NpUvE3UM6u5p6eFa/M1/G+y2sarS1a3cADSJ43jbGBkjOpTtzB8yQSc137H8EmtphPcWomkU5jHfqEQ/TI0ks3l0HPnuLHbsFY/Vy//AHN1/Tva9F7D2OMGEkessx+/L71Tu9b0OhcV2h3Xdd7+Hwr0NNN20vAdrGHHmbvH4CE1hy9vb0f/AEtqPjcsf/1CpN/uLw7rZwt+8ur/APLNdh2H4b/yFp/6Y/yq9M5e74j/AHX/AD/ZTNw+mV3/AEcKM4ljWFyxgfmXjYgYGdwvLdh7pwJZde1CfukgWIC8Iw0mkurg7K9vCp1Su30OSnOc7Z49owsrf+y2tpbxyMoM0kUEYdEc6VijIXPeyHYY3A5YJU1A++a2nWAT6J4t45Y/F8mkYMGtmc5EmlfCx5E5HNauo8urM448nDt5G+ZPfSq81/JKrngkcbC441dmN23WLV3ty4PmVB7pf2YgAPpCs7g3b+xibu7DhrDOf0j6Iy5A21P43YnzbeqtRXaUroklumbDasyyO3pzL7b58qlTez2+RYZbh0gWSaOLmZHQysEVyqkKMMV5N16Yo5NnemmrRN7b2quzKGsgAce7PqYEglhp7se6Rg5xWbbe16y1aZ47iA4Byya18QDY/Rlm2z5VGe1fs9kgji/tpd554rb9Qi571tJJIbJAGTjO+K1PaP2aX1ojzCSKeJAXchu7YADLMUkOkgDJ96oBeXCeLwXKd5byxyp5owbHoccj6Gs2vlXhd/Jbzd5C72867HYrnrpljYcuWzDH9au7sB7RUvSLe4AhuwPd+ZLgZLRE9cblDuOYyN6AnlKVwTQHNKVhveBVllc4ijByfRMl2+wgj+HPWgK19tHaZvDw6FsGQa7hh81M+GP+PBz+yMcmqrbLh0tyxjt43dY11yd2oYqgPicLka256V5seXWuOIcUaZ57qT37hy5z81ei/wAKgL9lXT7H7K3gswFlia5lPeThXUuhI8ETKDlSikDB6lj1oDrB2ahgtLa74SBI8I7wHOWu43x30bt1dgoK5HhZFAAG1Z/G+KRzLwq9hbVF8qQBvIXEclvgjoQ7qCOm/lXvfWUlhI9zbIXt3Ou5tkGSCedxbr9LqyD3uY8XOI9rQYo3ezzPa3xW4gWIa+6uYmE4ZVXxd3KY/F9Fgc41GjdAwvbFxBTxCGMe9DbMxP0TM6qPt0qT9orZeyHhvfRxykfoYWaRcjHeXEo8T+vcwlIQfpd55CoB2xtLiS+uJ5o5IVuXWNJJVZURSxjUu3JcRhCR51cXAbSZreK3tA1pZxqFWV1Hfyjq8cbDEWo5bW4JOT4RkGqqSlqmYQx/mym/JGg9qnZC2mYSQYXiD7rEgybgDbLoPcx9ccAbBjjGKotLqe3nDpqhu4GI8Qwcj3o5F6gjYjqPsNfTHC+Ew2yt3a4Lbu7Es7kDGqSRiWc46kmqp9tfD4GaK8hdDICIZghBJHONjjYEHw789Y8hUtpbm5ZHYrtMnELVJ0GlvclTOTG495fUbgg9QRWo9q7LFZrc6dTwypp9RI6xyJ6hlPLzCnpVb+yjjht+IohOIrtdBHQSLlkP36l/jHlVk+2NCeEXJAyVMT/yzRk/hmpIlFSTi9mcdguIBP7LnMbKZrYnPuk/pITnkUY5A+i2APAa1/sgTu24pAdmjvXOP2WACH4EITUTv71rq5ea2dra2WTvkfGH1MMNIuRmNZMsdGMnWSSNRUaqG3YXaSRtctFct3HemeWLXOucBpgw17AqAScHI25VosMlG5GeCE4w5ZdPp0PoalVgvAOJRjwG8/hvFk/CYkV6RtxaP3nvfg8VlN/8QBP307vzRtRZdYnFuIJbwSzyHCRI0jfBQSceu1V9/vHxNDgsD6y8OulH8yyYrU9ru0tzc25t3lso9bK2WM0Rbu2D6dLKdshc+m3WndSHKyJ3nFZF13bH+0yyMIuuJSB3so8xBGyxIfpMDzStBBYPKyWsCGSRzgAHBZvezqPugYJLHlit3d8HndkKNaFY4lijUXGcYyzuSUGpnkZ3JwPex0qReztG4dJLLNatNM4CI0UtuQic2HjdTqZufoq+tTKE29iaZDpkmjZCjkXcJBjcroJaIgtDIpzpkVjgjPJhuVkFW9f9pF4jwOa5jGJIgJZI87xyWzrOUPXHgyD5EVF/aEUvQZobO7huQASSsLJLp2XJjlYh1BID45Eqcg7Rjs1xaa1mZpoJlhuE7m8j7mQghgV71SBgsuSfUEjmapySXRnLCEsUuVL8L9H7fQuXtniSXhSg5DXiyD1EcE0mfwFevGz8ruksh+pi0z3fk2/6G3P7zAuw+jGAdnqB8L7XxvHw6U63+QW0rXChHyJRCsUa5xjxDvPFy8yKkvZOS5eHFuF7yVjNdXkgJjLv7yWyZBmCACNWyFAQbtuKpaOgyPaZ2bs7iIPOyw3HuwyquqRzuREI18U4O/gGTzIxVFX1lNBJ3NwjwTppdTnDIeaOrDpkbEciD1BFfTHCuAxQsZPFLORhppTrkI8gcYjXroQKvpUL9sthBcWhkV4/lFt41AYFmT+8Qgb40+IeqLRtLVhGy9mHbI30LRzYF1BgS9NYOyyqOW+CCByI8iKm1fMfZbjptLu3ugcKrd1N6xvgMT54GG+KCvpwVIPO4l0KzHkoLfcM1BvaHcNFwW5OfE6rD/7HWFj9oLN8TU2vodcboDgspXPlkEVBfazvwVyOjQ5+yZFP40BTlhZCW5tLcjIkkijYfsu4D/4c19McR4bBMpE8UUi9RIisP8Qr5q4S4F9ZksygzRAsp0lQ7hCQemNVfQy9lrbnIrynzmkkk/Bmx+FQ76EmovILOL9TfS27HkIZTMo9BA4kjX7FFQ7iHFfkUGuPT3908spkVVXwIyoCqjKozaomYfSaQ4zVk3V5BakRRRAzOMpDAqhmA+c3IIg5a2IHIZyQDBe0HD0QCC+IQnvruN4dUvcKW1TRygrlowX94gAjohUE4ZVrFzVxT1S8P51LQaI1wDtfM8qxTnvYZWWKSN/GCsrCLIJ3UhmU88EZ2zgie2fEG0sktzd4idosQ28srEIcKxmjiOpiuknyJI9aiFhY21o5aMS3VwkjIkSwvEBIid7hhI2XdUyyoCMkbbgETfgtrKYFn4beCZHJdo7ldSOzEtJhlAkt3Llsg6gpONG2K0kscsrljVRr4W/hoJMRRWr+JoL+Yj50sVwp+5wn9Kwe2hifh92iWE6EwuQ/couCo1qS2rOAwBzW9j7XpGQt9E9m/LVIQ0Lfu3K+D7H0H0p7Qb9U4XeOCDqhZEIOcmUd2mPPLMKsoRTtIrbPnezuCphlHvRzo4/hZX/yq4vad2mhliWzhkDmR/0xXJUJH42XX7pJcIpUE7Mc1TkFg0ipGqkl5AAME6uQ0gdT6VPO0PBLiOOG7mi7qNSYSpI1KJdOmRwNkGtUXnnxjIFXg/zIrobQxweOUpPVVS8TJtOEG5mhslcxhkaWVl94YUZI9dTRr8GNePYG07573g90pQlO9wvOGSJkTvEPMZ1Rsp5EJnk2+ZYcR+T3UN6FLx6TFMF3ZVfTqwPMMiH1AIG5FWUzQ3sQltpV1qcxyphijD5rrsccwyHGxI2O46OKT59djmlG5KXgafsd2mcyNw++wt9ENjyW5Qcpo/MkDJXoQfIgTGq07e3EFzCqSrJFxKE5i7o4aJtj3qykAGBsA564xgOpAw+z/ba6+VxrczxiFI2eclFRQqrpD55hmkKADO+TgVycyuup1Q4ac8csu0V4/wAFr1Fe1XCB36cQkcabK3ndEx89lyZCc4wFUjGOeD0qS21wsiK6MGRwGVhuGDDIIPUEVpe3Uyjh94hdVZ7eVV1MBktGwAGTzyasc58yuNFupIBfBY533A5n1zX0xwjsjaJbQRPbQOUjRCXiRiSqgEkkbknevnB7CWWFVjjkY6SNkbry6bVcl9xvh6AGcXUp/wCvNoA/hklQfctTyz6ImjY8f7M8JOdTi3Ybf2aZoyPhGh0/4aiF5YdxDNJBdTyaZkhhMhBDFlV2MqYzsGOwCZ0DbfJ3Mfb6CMxi1skzIdMZQMS554UxQsGON/erUdp5b2TWZbRo0uZYgF8Cs0igBSuHkkB0oucIMCPO2+Yaypp81aq9enX7olUaawnS8iaSSMRzxZw6ZU5G3hcYIzkYIx+FSP2ecZkMUtu9xcCOB8IY4GmLK5Y4VkQ6dLBkx+ztgDA0tpZRaQJZ8R6Uk7m1jlBcSyd2jvdTBcIznBYAYyTkVN+y3Dy8XeWU7Ws6ERzWzxh4oymwheI4dcDlIjrryW3zitM2aGWlFP47ewZlottJ76cRn/7sN0mPgGRBWYskCjA4dOdsZ7lCcHbmzZru3ah7fbiFu0K/XxapoD6swGuH+NQB9Kt5FxKJojMkiPEFLa0YMuAMk6htyrHkjd0RbPlRYMJLGc+HKb7HwMV38jtX092NujLYWcje89vGx+JRSfxr5h+UEpNKRu+XI9XJcj8a+ouy1kYLK1hPOOGND8VQA/iKsQbSop2j4Ybmwv7UDL+PRnqzf2iMj0DMFz+waldY3yX9N3oOMpoYY97B1Ic9NOqT46/SgPmPh9sJoVkOo4woCnBLNy3+bjY5q8eA9ppr+BVttKSAaLiY4dInGNSxocGRiPECfCMjOfdqvu2/B/8AZt45wRaXT97G6jPdS83Q9ME5YDyJA901quFdpH4fMJbcawQFdD4EZRqITqQ2piQ3TljBIoSXvwzhkNpG5BOT45ppDl5CBu8j9cActgo2AAAFQK/jNxYXl/Ip1Xxit4VOxS2eZIox6a+8aU/vjyrLue08XGFhs7UsBNl7wEFWhhQrriOD70hKoCCRgsa33bRRixhAwHvIQAAOUOq4xjyxDj7aEEV4nwh5L/ikERAmK23ELUn5ssQMefgxUKfRzWxsi7xrxPhqeKQZu7M+ESsvhkwD+ruFIIz87Az51lcXAi47ZSf8xbS25/8AGRMPx/rSZ/8AZ3Eg3K04g+G5ARXONm+EyjH7yZ60BIeCcYgvoO8iIdDlHRxujD3o5EPusOoP4g1UPtOht4bhLWzVo1U97cJExEWrGqNO69xX+fyHNfOt32+4vHZXnfWMyrdOCl1HjXERpOiSYZAWVWK46kNvsd6zvLvSHkkYkkliWJJZmJJYk9Sf/wCDYACW+zK077iaH+6tI2lY9C7+Bc+XvO38HwAusRLKkquoeNyyFWGQQBoZSDzBIbaoN7PuAtY2Q7xf7XdsJHU8wB7kbdcAHxfRMj9BVgW0OhFXOcDGTzJ6k+pO/wBtAV7fez2aAlrCZSh/uLgsQPRZgGOPIMCf2qjPGOGXcCs/yCaKXYd9byKwG+M/o27zA8sD1xzq7aVqs06qyU6ep88TcQniXVIk+uQ+/Or6pCAAW1N7wAwM522wDyrwseE94QzBpZZWwiAncqNycDO2/IfhsLC9oHYO4ur1Jrdl0uoSQyMcR6OTAcyCD7o6r+0SJf2Y7Lw2UYVMu+PFI2NRzuQPor6Dy3yd6vh7rDHnWsn6FuM4nPxMlHSMF0RCeE9jL4R6GEaKD4Fe6uHVQdyvcqNI3yfe61sLT2fMGAkuUQtv/ZraNDtjbXKZSTv5DkasECvG9QlcqMsp1KPPGxX7VJGemc1k8kiqbR8y8Ra41zwzTTNJDI0ZGt1B0MQDoUhcEDI26ip77LOLobcW1tZwtfITqkZFRe7J8M8sgGpyM6dIySV6A5GP7VuClXHEohmNgI7nAxhhhY5iOgZdIPkQo88Qizu5baVLm2fS67g8xg+8rD5yHqP6EAirbe4Po3g3AxETLK5muWGHmYYwPoRJyhjz80c8ZJY71H1uPlF1c3p/4exSSG38mlCk3Ew/dAEQP/crVw+0xby2ENsDHxGYiFIzkhC4OqdXxh0RQz+eVAIGRW87TWCWnBZ7eL3Vt2gXPzjIO7yfNmZ8nzJqCCKWfBU7zhUUoIW74W1nJ6FEjm2/aBZiPhW04XaTXCF4pBDxayPyeUtnROF3QTrzaORMMG5qWODsc5vtAh7n/Zkq8oLuNT6I6NG34Yr17ZA2VxHxRAdCgQXqjJ1QlvDNpHNomOc4zpZhyFAbbst2lS7V1ZDDcxHTcW7+9E3x+eh5q42I+6oB7Y4bS2j0QJ3V1c519yxjBiH6xpUXwtqzo3GTqPka2ftUv7eAw3cMwTiKAGDu8N3sZOWSZQRmAjJ1E7H3cnY1Pf38lzNJdXDamY58hge6qjoi8gPtOSSSB79muF/KLu0tujSCSX9yP9I2fIaVK/FhX0pbvlpPIEKP5Qc/efwqpPZVwYpFLfyqdU47m3Xke7JGpx++QoU/sr9KrbsoSiAHdtyxHIsx1Nj0yTigPelKUBg8a4TFdQvBOgeNxgjy6hlPMMDuCOVUJ2t7IXHDWJcGazJ8MwGSo+jMo909M8j6cq+ia4ZQQQRkHYg9aA+V4oBqWSFyjLurIxVlP7LjxLtW9TtvxBZbZ5mWf5M7OgdQCxeNovE6YzgOSDjOeeasztD7JrOcl7ctaSH6rBjz6wnYD0QrUOvfZbxKPPdSW069Mlom/lKkf4qAwuOe02a4ltZRaxpJbyawe9ZtQONSY7sYzgb71h9pO2t9xBDFII44CQSkakZ0kMuZGJbIIByumswez7ix2+TxD1My4/Ak/hW44Z7I7uQj5VcxxJ1WAGRj/GwUKfsahJXoITSgzI7N4UUamLHOwAyWOSfvqyuxHYIwul3xFcy5zb2owxDcwz9C4545LjUTt4Z12d7FWtip+SxqJiMd9LmRz8TkYHXSukfCtxZWAQl2YvI2xduePoqBsi+g8snJyaEHFtZeLvJN5MdPdX0XzwMjJ825aiKzaUoBSlKAUpSgFKUoDU33C8sxVVZJAVlif3XBBztgjfJyPUnqwamO1PYWS0Ly2YeW2By8JyZrbPQjm6eTDO30h4qv2sW8sUkwTlXHuup0svwPUcvCcg43BoD5eSKOUakOOu3QjkRjdT6itvL2p4gIhBJKZoQ8b4lXWf0UiyqO8GHIJUA6ifsq2eOezO3umZpPBIdxNAO6cn/qpvHIT1bCn061Dr72TX8Z/QXEE6f9TVE3pyDg/eKEms7Ve0ya9tXt3tY0ZipDrK3h0sDspj6gEc+tONe0riF2jRKkUMbqVcKmssCMMC8nhwRt7v21yfZ/xbl8ni+PfJj+ufwrY2Hspv5f180EC9dGqVvuwoH8xoCvTBHCMudsAbnJ2GACTucDAAqc9kuwjz6bjiCtFbAju4CMSXB5gFeaqfLmRnkNzYvZr2cWdl+kRO+uBuss/jKnoVUAKnxAz61JLTh+lu8kYyS4xqIwFB5rGvJF+8nAyTgUIOlpY7q7gBlGEQY0xjGAoA2yBnJHn5AY2FKUBo+LXksbqiNnUCdwoxjmc42GKx4+Iz94is2zMBkAf0Kgj7q9u0EMmtJEQuoUqwHPf05/1rX8MjlkkjKxlY1YMSduRPXAzzPIV5GXJkWdxTluq8K0/uyj3Nu3EQCcvIMHGyq3UjoPh8Ns4yMpOJqM5aUYGd0X19PhXk8U6lsT4GonBjZ9iScZxnlttt99ddNxgf2joM/oT9pHh8vxr1y5kNf4AOqTSc74Tpjnttz/AA3xWTayF84dxy5qo58jy+NYEaXAP/EZGeRiJ65Izjy/0Nsdz3xJInwMnYRctyQBlfLH+t6A2Xct9Y33L+VO5b6xvuX8q6xXACgMSWAAYhWwT1I2867fKl9f5W/KgHct9Y33L+VO5b6xvuX8q5Fyvr5e635V7UB4dy31jfcv5U7lvrG+5fyr3pQHh3LfWN9y/lXPct9Y33L+Ve1KA8O5b6xvuX8qdy31jfcv5V70oDw7lvrG+5fyrh4XxtIc9Mhcf0rIpQGpWaYHS+cnJBUpgj+XOfs39KzxE302+5Pyr1ZAcZHLlXaqQi1u7B4dy31jfcv5Vz3LfWN9y/lXtSrg1kd4Dn9I4A3yVTHPHQV2N2mM98cbb4Xrj9n/AFmsbhz+KTEIB9FK58R6nY+dZ3yg/Uvv+5+O9ZYZucLZCPVYyQD3jY+C/l/rNO5b6xvuX8q6fKX2/RNj4rt9xoblvqn+wrj8SK1JO/ct9Y33L+Vc9y31jfcv5V5rct9U/wB6/nXtDISN1K/HH+RNAelKUoBSlKAUpSgFKUoBSlKAUpSgFKUoBSlKAUpSgFKUoBSlKAUpSgFKUoBSlK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455604" y="7618796"/>
            <a:ext cx="5944777" cy="437643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International Center on Conflict and Negotiation (ICCN) 2014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85181" y="1366837"/>
            <a:ext cx="5693664" cy="617829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253984" y="5855208"/>
            <a:ext cx="536448" cy="664464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 algn="just"/>
            <a:endParaRPr lang="en-US" sz="6100" spc="-550" dirty="0">
              <a:solidFill>
                <a:srgbClr val="828282"/>
              </a:solidFill>
              <a:latin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7381" y="528637"/>
            <a:ext cx="3657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2000" b="1" dirty="0" smtClean="0"/>
              <a:t>რა დაგვჭირდება ამ პროცესში?</a:t>
            </a:r>
          </a:p>
          <a:p>
            <a:r>
              <a:rPr lang="ka-GE" sz="2000" dirty="0" smtClean="0">
                <a:solidFill>
                  <a:schemeClr val="accent6">
                    <a:lumMod val="75000"/>
                  </a:schemeClr>
                </a:solidFill>
              </a:rPr>
              <a:t>მკაფიოდ ჩამოყალიბებული იდეები</a:t>
            </a:r>
          </a:p>
          <a:p>
            <a:r>
              <a:rPr lang="ka-GE" sz="2000" dirty="0" smtClean="0">
                <a:solidFill>
                  <a:schemeClr val="accent6">
                    <a:lumMod val="75000"/>
                  </a:schemeClr>
                </a:solidFill>
              </a:rPr>
              <a:t>მოქნილობა</a:t>
            </a:r>
          </a:p>
          <a:p>
            <a:r>
              <a:rPr lang="ka-GE" sz="2000" dirty="0" smtClean="0">
                <a:solidFill>
                  <a:schemeClr val="accent6">
                    <a:lumMod val="75000"/>
                  </a:schemeClr>
                </a:solidFill>
              </a:rPr>
              <a:t>სხვადასხვა პერსპექტივები</a:t>
            </a:r>
          </a:p>
          <a:p>
            <a:r>
              <a:rPr lang="ka-GE" sz="2000" dirty="0" smtClean="0">
                <a:solidFill>
                  <a:schemeClr val="accent6">
                    <a:lumMod val="75000"/>
                  </a:schemeClr>
                </a:solidFill>
              </a:rPr>
              <a:t>მოძრაობა მაკრო დონიდან მიკრო დონეზე და პირიქით</a:t>
            </a:r>
            <a:endParaRPr lang="en-US" sz="2000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LFA </a:t>
            </a:r>
            <a:r>
              <a:rPr lang="ka-GE" sz="2000" dirty="0" smtClean="0">
                <a:solidFill>
                  <a:schemeClr val="accent6">
                    <a:lumMod val="75000"/>
                  </a:schemeClr>
                </a:solidFill>
              </a:rPr>
              <a:t>მიდგომასთან მიმართება</a:t>
            </a:r>
            <a:endParaRPr lang="en-US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52381" y="5100637"/>
            <a:ext cx="3505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2000" dirty="0" smtClean="0">
                <a:solidFill>
                  <a:schemeClr val="accent6">
                    <a:lumMod val="75000"/>
                  </a:schemeClr>
                </a:solidFill>
              </a:rPr>
              <a:t>რა არის 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LFA?</a:t>
            </a:r>
            <a:endParaRPr lang="ka-GE" sz="2000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ka-GE" sz="2000" dirty="0" smtClean="0">
                <a:solidFill>
                  <a:schemeClr val="accent6">
                    <a:lumMod val="75000"/>
                  </a:schemeClr>
                </a:solidFill>
              </a:rPr>
              <a:t>დაგეგმვის ინსტრუმენტი, რომელიც გვეხმარება შევინარჩუნოთ სწორი გეზი</a:t>
            </a:r>
          </a:p>
          <a:p>
            <a:r>
              <a:rPr lang="ka-GE" sz="2000" dirty="0" smtClean="0">
                <a:solidFill>
                  <a:schemeClr val="accent6">
                    <a:lumMod val="75000"/>
                  </a:schemeClr>
                </a:solidFill>
              </a:rPr>
              <a:t>გვეხმარება ვიყოთ ფოკუსირებულები და შევამოწმოთ ჩვენი დაშვებები</a:t>
            </a:r>
            <a:endParaRPr lang="en-US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3581" y="604837"/>
            <a:ext cx="8763000" cy="8125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2400" dirty="0" smtClean="0"/>
              <a:t>ორი რჩევა ინდიკატორების შესაქმნელად: დაიჭირე განსხვავება</a:t>
            </a:r>
            <a:endParaRPr lang="en-US" sz="2400" dirty="0" smtClean="0"/>
          </a:p>
          <a:p>
            <a:pPr algn="ctr"/>
            <a:endParaRPr lang="ka-GE" sz="2400" dirty="0" smtClean="0"/>
          </a:p>
          <a:p>
            <a:r>
              <a:rPr lang="ka-GE" sz="2000" b="1" i="1" dirty="0" smtClean="0"/>
              <a:t>”მიზნობრივი ჯგუფის ქალებისა და კაცების უმრავლესობა აქტიურად მოაწილეობს ადგილობრივი გადაწყვეტილების მიმღებ ფორუმებში ”</a:t>
            </a:r>
            <a:endParaRPr lang="en-US" sz="2000" dirty="0" smtClean="0"/>
          </a:p>
          <a:p>
            <a:endParaRPr lang="ka-GE" sz="2000" dirty="0" smtClean="0"/>
          </a:p>
          <a:p>
            <a:endParaRPr lang="ka-GE" sz="2000" dirty="0" smtClean="0"/>
          </a:p>
          <a:p>
            <a:r>
              <a:rPr lang="ka-GE" sz="2000" dirty="0" smtClean="0"/>
              <a:t> 1. რჩევა: დასვით შეკითხვა: რა განსხვავებაა იმასა თუ </a:t>
            </a:r>
            <a:r>
              <a:rPr lang="ka-GE" sz="2000" b="1" dirty="0" smtClean="0">
                <a:solidFill>
                  <a:schemeClr val="accent6">
                    <a:lumMod val="75000"/>
                  </a:schemeClr>
                </a:solidFill>
              </a:rPr>
              <a:t>რა გვინდა </a:t>
            </a:r>
            <a:r>
              <a:rPr lang="ka-GE" sz="2000" dirty="0" smtClean="0"/>
              <a:t>და იმას შორის </a:t>
            </a:r>
            <a:r>
              <a:rPr lang="ka-GE" sz="2000" b="1" dirty="0" smtClean="0">
                <a:solidFill>
                  <a:schemeClr val="accent6">
                    <a:lumMod val="75000"/>
                  </a:schemeClr>
                </a:solidFill>
              </a:rPr>
              <a:t>რაც გვაქვს , </a:t>
            </a:r>
            <a:r>
              <a:rPr lang="ka-GE" sz="2000" b="1" dirty="0" smtClean="0"/>
              <a:t>ანუ ამ შემთხვევაში აქტიურ მონაწილეებსა და არააქტიურ მონაწილეებს შორის.</a:t>
            </a:r>
          </a:p>
          <a:p>
            <a:pPr marL="342900" indent="-342900"/>
            <a:r>
              <a:rPr lang="ka-GE" sz="2000" dirty="0" smtClean="0"/>
              <a:t>ჩამოვწეროთ:</a:t>
            </a:r>
          </a:p>
          <a:p>
            <a:pPr marL="342900" indent="-342900">
              <a:buFont typeface="+mj-lt"/>
              <a:buAutoNum type="arabicPeriod"/>
            </a:pPr>
            <a:r>
              <a:rPr lang="ka-GE" sz="2000" dirty="0" smtClean="0"/>
              <a:t>მაგ. ისინი მონაწილეობენ  კრებებში რეგულარულად</a:t>
            </a:r>
          </a:p>
          <a:p>
            <a:pPr marL="342900" indent="-342900">
              <a:buFont typeface="+mj-lt"/>
              <a:buAutoNum type="arabicPeriod"/>
            </a:pPr>
            <a:r>
              <a:rPr lang="ka-GE" sz="2000" dirty="0" smtClean="0"/>
              <a:t>ისინი გამოხატავენ თავიანთ აზრს</a:t>
            </a:r>
          </a:p>
          <a:p>
            <a:pPr marL="342900" indent="-342900">
              <a:buFont typeface="+mj-lt"/>
              <a:buAutoNum type="arabicPeriod"/>
            </a:pPr>
            <a:r>
              <a:rPr lang="ka-GE" sz="2000" dirty="0" smtClean="0"/>
              <a:t>იცნობენ  დემოკრატიულ წესებს და პროცედურებს </a:t>
            </a:r>
          </a:p>
          <a:p>
            <a:pPr marL="342900" indent="-342900">
              <a:buFont typeface="+mj-lt"/>
              <a:buAutoNum type="arabicPeriod"/>
            </a:pPr>
            <a:r>
              <a:rPr lang="ka-GE" sz="2000" dirty="0" smtClean="0"/>
              <a:t>და იცავენ დემოკრატიულ წესებს და პროცედურებს</a:t>
            </a:r>
          </a:p>
          <a:p>
            <a:pPr marL="342900" indent="-342900">
              <a:buFont typeface="+mj-lt"/>
              <a:buAutoNum type="arabicPeriod"/>
            </a:pPr>
            <a:r>
              <a:rPr lang="ka-GE" sz="2000" dirty="0" smtClean="0"/>
              <a:t>ისინი მხარს უჭერენ დემოკრატიული წესით მიღებულ გადაწყვეტილებებს</a:t>
            </a:r>
          </a:p>
          <a:p>
            <a:pPr>
              <a:buFont typeface="Arial" pitchFamily="34" charset="0"/>
              <a:buChar char="•"/>
            </a:pPr>
            <a:endParaRPr lang="ka-GE" sz="2000" dirty="0" smtClean="0"/>
          </a:p>
          <a:p>
            <a:pPr>
              <a:buFont typeface="Arial" pitchFamily="34" charset="0"/>
              <a:buChar char="•"/>
            </a:pPr>
            <a:r>
              <a:rPr lang="ka-GE" sz="2000" dirty="0" smtClean="0"/>
              <a:t>ამის შემდეგ უნდა გადავწყვიტოთ ყველა გვჭირდება ამ ამოცანის დასაფარად? ამ მაგალითისთვის შეიძლება შეირჩეს 1,2,4 . ამოვიღოთ 4 რადგან პრაქტიკაში გამოყენება უფრო მნიშვნელოვნად მიგვაჩნია.</a:t>
            </a:r>
          </a:p>
          <a:p>
            <a:pPr>
              <a:buFont typeface="Arial" pitchFamily="34" charset="0"/>
              <a:buChar char="•"/>
            </a:pPr>
            <a:endParaRPr lang="ka-GE" dirty="0" smtClean="0"/>
          </a:p>
          <a:p>
            <a:pPr>
              <a:buFont typeface="Arial" pitchFamily="34" charset="0"/>
              <a:buChar char="•"/>
            </a:pPr>
            <a:endParaRPr lang="ka-GE" dirty="0" smtClean="0"/>
          </a:p>
          <a:p>
            <a:pPr>
              <a:buFont typeface="Arial" pitchFamily="34" charset="0"/>
              <a:buChar char="•"/>
            </a:pPr>
            <a:endParaRPr lang="ka-GE" dirty="0" smtClean="0"/>
          </a:p>
          <a:p>
            <a:pPr>
              <a:buFont typeface="Arial" pitchFamily="34" charset="0"/>
              <a:buChar char="•"/>
            </a:pPr>
            <a:endParaRPr lang="ka-GE" dirty="0" smtClean="0"/>
          </a:p>
          <a:p>
            <a:pPr>
              <a:buFont typeface="Arial" pitchFamily="34" charset="0"/>
              <a:buChar char="•"/>
            </a:pPr>
            <a:endParaRPr lang="ka-GE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455604" y="7618796"/>
            <a:ext cx="5716177" cy="437643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International Center on Conflict and Negotiation (ICCN) 2014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ttps://encrypted-tbn0.gstatic.com/images?q=tbn:ANd9GcQQSMEk3zgw3rvWMiCgEydA3h4EaStDzkaC5WiF4QlV21SHS30bGQ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9381" y="3195637"/>
            <a:ext cx="1066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https://encrypted-tbn0.gstatic.com/images?q=tbn:ANd9GcQQSMEk3zgw3rvWMiCgEydA3h4EaStDzkaC5WiF4QlV21SHS30bGQ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18981" y="3576637"/>
            <a:ext cx="1066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s://encrypted-tbn0.gstatic.com/images?q=tbn:ANd9GcQQSMEk3zgw3rvWMiCgEydA3h4EaStDzkaC5WiF4QlV21SHS30bGQ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18981" y="2586037"/>
            <a:ext cx="1066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https://encrypted-tbn0.gstatic.com/images?q=tbn:ANd9GcQQSMEk3zgw3rvWMiCgEydA3h4EaStDzkaC5WiF4QlV21SHS30bGQ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23181" y="2128837"/>
            <a:ext cx="1066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865981" y="604837"/>
            <a:ext cx="86868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2400" b="1" dirty="0" smtClean="0"/>
              <a:t>ორი რჩევა ინდიკატორების შესაქმნელად: ითევზავე</a:t>
            </a:r>
          </a:p>
          <a:p>
            <a:pPr algn="ctr"/>
            <a:endParaRPr lang="ka-GE" dirty="0" smtClean="0"/>
          </a:p>
          <a:p>
            <a:r>
              <a:rPr lang="ka-GE" dirty="0" smtClean="0"/>
              <a:t> </a:t>
            </a:r>
            <a:endParaRPr lang="ka-GE" sz="2000" dirty="0" smtClean="0"/>
          </a:p>
          <a:p>
            <a:endParaRPr lang="ka-GE" dirty="0" smtClean="0"/>
          </a:p>
          <a:p>
            <a:endParaRPr lang="ka-GE" dirty="0" smtClean="0"/>
          </a:p>
          <a:p>
            <a:endParaRPr lang="ka-GE" dirty="0" smtClean="0"/>
          </a:p>
          <a:p>
            <a:endParaRPr lang="ka-GE" dirty="0" smtClean="0"/>
          </a:p>
          <a:p>
            <a:endParaRPr lang="ka-GE" dirty="0" smtClean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856581" y="1519237"/>
          <a:ext cx="5227625" cy="4218709"/>
        </p:xfrm>
        <a:graphic>
          <a:graphicData uri="http://schemas.openxmlformats.org/drawingml/2006/table">
            <a:tbl>
              <a:tblPr/>
              <a:tblGrid>
                <a:gridCol w="5227625"/>
              </a:tblGrid>
              <a:tr h="429491">
                <a:tc>
                  <a:txBody>
                    <a:bodyPr/>
                    <a:lstStyle/>
                    <a:p>
                      <a:pPr indent="0" algn="ctr"/>
                      <a:r>
                        <a:rPr lang="en-US" sz="18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</a:rPr>
                        <a:t>Vision</a:t>
                      </a:r>
                      <a:r>
                        <a:rPr lang="ka-GE" sz="18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</a:rPr>
                        <a:t> ხედვა</a:t>
                      </a:r>
                      <a:endParaRPr lang="en-US" sz="18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"/>
                      </a:endParaRPr>
                    </a:p>
                  </a:txBody>
                  <a:tcPr marL="0" marR="0" marT="0" marB="0"/>
                </a:tc>
              </a:tr>
              <a:tr h="858982">
                <a:tc>
                  <a:txBody>
                    <a:bodyPr/>
                    <a:lstStyle/>
                    <a:p>
                      <a:pPr indent="0" algn="ctr"/>
                      <a:r>
                        <a:rPr lang="en-US" sz="18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</a:rPr>
                        <a:t>Development</a:t>
                      </a:r>
                    </a:p>
                    <a:p>
                      <a:pPr indent="0" algn="ctr"/>
                      <a:r>
                        <a:rPr lang="en-US" sz="18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</a:rPr>
                        <a:t>objective</a:t>
                      </a:r>
                      <a:r>
                        <a:rPr lang="ka-GE" sz="18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</a:rPr>
                        <a:t>  განვითარების მიზანი</a:t>
                      </a:r>
                      <a:endParaRPr lang="en-US" sz="18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</a:tr>
              <a:tr h="616527">
                <a:tc>
                  <a:txBody>
                    <a:bodyPr/>
                    <a:lstStyle/>
                    <a:p>
                      <a:pPr indent="0" algn="ctr"/>
                      <a:r>
                        <a:rPr lang="en-US" sz="18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</a:rPr>
                        <a:t>Programme</a:t>
                      </a:r>
                      <a:endParaRPr lang="en-US" sz="18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"/>
                      </a:endParaRPr>
                    </a:p>
                    <a:p>
                      <a:pPr indent="0" algn="ctr"/>
                      <a:r>
                        <a:rPr lang="en-US" sz="18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</a:rPr>
                        <a:t>objective</a:t>
                      </a:r>
                      <a:r>
                        <a:rPr lang="ka-GE" sz="18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</a:rPr>
                        <a:t>  პროგრამული მიზანი</a:t>
                      </a:r>
                      <a:endParaRPr lang="en-US" sz="18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595745">
                <a:tc>
                  <a:txBody>
                    <a:bodyPr/>
                    <a:lstStyle/>
                    <a:p>
                      <a:pPr indent="0" algn="ctr"/>
                      <a:r>
                        <a:rPr lang="en-US" sz="18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</a:rPr>
                        <a:t>Project</a:t>
                      </a:r>
                    </a:p>
                    <a:p>
                      <a:pPr indent="0" algn="ctr"/>
                      <a:r>
                        <a:rPr lang="en-US" sz="18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</a:rPr>
                        <a:t>objective</a:t>
                      </a:r>
                      <a:r>
                        <a:rPr lang="ka-GE" sz="18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</a:rPr>
                        <a:t> პროექტის მიზანი </a:t>
                      </a:r>
                      <a:endParaRPr lang="en-US" sz="18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858982">
                <a:tc>
                  <a:txBody>
                    <a:bodyPr/>
                    <a:lstStyle/>
                    <a:p>
                      <a:pPr indent="0" algn="ctr"/>
                      <a:r>
                        <a:rPr lang="en-US" sz="18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</a:rPr>
                        <a:t>Specific</a:t>
                      </a:r>
                    </a:p>
                    <a:p>
                      <a:pPr indent="0" algn="ctr"/>
                      <a:r>
                        <a:rPr lang="en-US" sz="18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</a:rPr>
                        <a:t>objective</a:t>
                      </a:r>
                      <a:r>
                        <a:rPr lang="ka-GE" sz="18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</a:rPr>
                        <a:t>  სპეციფიკური ამოცანა</a:t>
                      </a:r>
                      <a:endParaRPr lang="en-US" sz="18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858982">
                <a:tc>
                  <a:txBody>
                    <a:bodyPr/>
                    <a:lstStyle/>
                    <a:p>
                      <a:pPr marL="0" marR="0" indent="0" algn="ctr" defTabSz="10475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</a:rPr>
                        <a:t>’output</a:t>
                      </a:r>
                      <a:r>
                        <a:rPr lang="en-US" sz="180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</a:rPr>
                        <a:t>’</a:t>
                      </a:r>
                      <a:r>
                        <a:rPr lang="ka-GE" sz="180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</a:rPr>
                        <a:t> </a:t>
                      </a:r>
                      <a:r>
                        <a:rPr lang="en-US" sz="18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</a:rPr>
                        <a:t>Activities</a:t>
                      </a:r>
                      <a:r>
                        <a:rPr lang="ka-GE" sz="18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</a:rPr>
                        <a:t>  აქტივობები</a:t>
                      </a:r>
                      <a:endParaRPr lang="en-US" sz="18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Arial"/>
                      </a:endParaRPr>
                    </a:p>
                    <a:p>
                      <a:pPr indent="0" algn="ctr"/>
                      <a:endParaRPr lang="en-US" sz="1800" i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455604" y="7618796"/>
            <a:ext cx="5716177" cy="437643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International Center on Conflict and Negotiation (ICCN) 2014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6381" y="376238"/>
            <a:ext cx="9296400" cy="8002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2400" b="1" dirty="0" smtClean="0"/>
              <a:t>როგორ შევქმნათ სასარგებლო ინდიკატორი</a:t>
            </a:r>
          </a:p>
          <a:p>
            <a:endParaRPr lang="ka-GE" dirty="0" smtClean="0"/>
          </a:p>
          <a:p>
            <a:r>
              <a:rPr lang="ka-GE" sz="2000" dirty="0" smtClean="0"/>
              <a:t>დარწმუნდით, რომ ისინი შეიცავენ: </a:t>
            </a:r>
          </a:p>
          <a:p>
            <a:pPr>
              <a:buFont typeface="Arial" pitchFamily="34" charset="0"/>
              <a:buChar char="•"/>
            </a:pPr>
            <a:r>
              <a:rPr lang="ka-GE" sz="2000" dirty="0" smtClean="0"/>
              <a:t>    მიზნობრივ ჯგუფს</a:t>
            </a:r>
          </a:p>
          <a:p>
            <a:pPr>
              <a:buFont typeface="Arial" pitchFamily="34" charset="0"/>
              <a:buChar char="•"/>
            </a:pPr>
            <a:r>
              <a:rPr lang="ka-GE" sz="2000" dirty="0" smtClean="0"/>
              <a:t>    საზომს (რითი გაიზომება)</a:t>
            </a:r>
          </a:p>
          <a:p>
            <a:pPr>
              <a:buFont typeface="Arial" pitchFamily="34" charset="0"/>
              <a:buChar char="•"/>
            </a:pPr>
            <a:r>
              <a:rPr lang="ka-GE" sz="2000" dirty="0" smtClean="0"/>
              <a:t>    ხარისხი (რას შეეხებე ცვლილება)</a:t>
            </a:r>
          </a:p>
          <a:p>
            <a:endParaRPr lang="ka-GE" sz="2000" dirty="0" smtClean="0"/>
          </a:p>
          <a:p>
            <a:r>
              <a:rPr lang="ka-GE" sz="2000" dirty="0" smtClean="0"/>
              <a:t>წინა მაგალითისთვის ასეთი ინდიკატორი გამოვიდოდა:</a:t>
            </a:r>
          </a:p>
          <a:p>
            <a:r>
              <a:rPr lang="ka-GE" sz="2000" b="1" i="1" dirty="0" smtClean="0"/>
              <a:t>მინიმუმ #კაცების და# ქალების მიზნობრივი ჯგუფიდან ესწრება ყველა ღია კრებას, რომელიც მუნიციპალიტეტში იმართება. </a:t>
            </a:r>
          </a:p>
          <a:p>
            <a:endParaRPr lang="ka-GE" sz="2000" dirty="0" smtClean="0"/>
          </a:p>
          <a:p>
            <a:r>
              <a:rPr lang="ka-GE" sz="2000" dirty="0" smtClean="0"/>
              <a:t>თუ კიდევ უფრო სასარგებლო ინდიკატორზე ვიმუშავებთ დროისა</a:t>
            </a:r>
            <a:r>
              <a:rPr lang="en-US" sz="2000" dirty="0" smtClean="0"/>
              <a:t>  </a:t>
            </a:r>
            <a:r>
              <a:rPr lang="ka-GE" sz="2000" dirty="0" smtClean="0"/>
              <a:t>და ადგილის დამატებით გამოვა:</a:t>
            </a:r>
          </a:p>
          <a:p>
            <a:r>
              <a:rPr lang="ka-GE" sz="2000" b="1" i="1" dirty="0" smtClean="0"/>
              <a:t>2014 წლის იანვრიდან   #კაცების და# ქალების მიზნობრივი ჯგუფიდან მცეთის  რაიონში</a:t>
            </a:r>
            <a:r>
              <a:rPr lang="en-US" sz="2000" b="1" i="1" dirty="0" smtClean="0"/>
              <a:t> </a:t>
            </a:r>
            <a:r>
              <a:rPr lang="ka-GE" sz="2000" b="1" i="1" dirty="0" smtClean="0"/>
              <a:t>ესწრება ყველა ღია კრებას, რომელიც მუნიციპალიტეტში იმართება</a:t>
            </a:r>
          </a:p>
          <a:p>
            <a:endParaRPr lang="ka-GE" sz="2000" b="1" i="1" dirty="0" smtClean="0"/>
          </a:p>
          <a:p>
            <a:r>
              <a:rPr lang="ka-GE" sz="2000" dirty="0" smtClean="0"/>
              <a:t>ასეთი ინდიკატორი  ფაქტებზე დაფუძნებულია, და არ გახდება  დამოკიდებული ინტერპრეტაციიაზე.</a:t>
            </a:r>
          </a:p>
          <a:p>
            <a:endParaRPr lang="ka-GE" sz="2000" dirty="0" smtClean="0"/>
          </a:p>
          <a:p>
            <a:r>
              <a:rPr lang="ka-GE" sz="2000" dirty="0" smtClean="0">
                <a:solidFill>
                  <a:schemeClr val="accent6">
                    <a:lumMod val="75000"/>
                  </a:schemeClr>
                </a:solidFill>
              </a:rPr>
              <a:t>დავალება მცირე ჯგუფისთვის</a:t>
            </a:r>
            <a:r>
              <a:rPr lang="ka-GE" sz="2000" dirty="0" smtClean="0"/>
              <a:t>: შევიმუშაოთ ინდიკატორი ამოცანის შემდეგი ნაწილისთვის:</a:t>
            </a:r>
          </a:p>
          <a:p>
            <a:r>
              <a:rPr lang="ka-GE" sz="2000" b="1" i="1" dirty="0" smtClean="0"/>
              <a:t>”ისინი გამოხატავენ თავიათ აზრს კრებებზე”</a:t>
            </a:r>
          </a:p>
          <a:p>
            <a:endParaRPr lang="ka-GE" dirty="0" smtClean="0"/>
          </a:p>
          <a:p>
            <a:endParaRPr lang="ka-GE" dirty="0" smtClean="0"/>
          </a:p>
          <a:p>
            <a:endParaRPr lang="ka-GE" dirty="0" smtClean="0"/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455604" y="7618796"/>
            <a:ext cx="6249577" cy="437643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International Center on Conflict and Negotiation (ICCN) 2014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6381" y="2814637"/>
            <a:ext cx="9372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2400" b="1" i="1" dirty="0" smtClean="0">
                <a:solidFill>
                  <a:schemeClr val="accent6">
                    <a:lumMod val="75000"/>
                  </a:schemeClr>
                </a:solidFill>
              </a:rPr>
              <a:t>”მუნიციაპლიტეტის ყველა ღია კრებაზე ,  რომელიც გაიმართა </a:t>
            </a:r>
          </a:p>
          <a:p>
            <a:r>
              <a:rPr lang="ka-GE" sz="2400" b="1" i="1" dirty="0" smtClean="0">
                <a:solidFill>
                  <a:schemeClr val="accent6">
                    <a:lumMod val="75000"/>
                  </a:schemeClr>
                </a:solidFill>
              </a:rPr>
              <a:t>2014 წლის იანვრიდან   ივნისამდე , მიზნობრივი ჯგუფის  #კაცმა  და# ქალმა  მცხეთის რაიონში  გამოთქვა თავის აზრი ,დააყენა   წინადადება, ან  გააკეთა  კომენტარი, რომელიც შევიდა  კრების ოქმში”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455604" y="7618796"/>
            <a:ext cx="5487577" cy="437643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International Center on Conflict and Negotiation (ICCN) 2014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4581" y="1062038"/>
            <a:ext cx="78486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ctr">
              <a:lnSpc>
                <a:spcPts val="5976"/>
              </a:lnSpc>
            </a:pPr>
            <a:r>
              <a:rPr lang="ka-GE" sz="2400" b="1" dirty="0" smtClean="0">
                <a:latin typeface="Times New Roman"/>
              </a:rPr>
              <a:t>როგორია კარგი ინდიკატორი?</a:t>
            </a:r>
          </a:p>
          <a:p>
            <a:pPr indent="0">
              <a:lnSpc>
                <a:spcPts val="5976"/>
              </a:lnSpc>
              <a:buFont typeface="Wingdings" pitchFamily="2" charset="2"/>
              <a:buChar char="ü"/>
            </a:pPr>
            <a:r>
              <a:rPr lang="ka-GE" sz="2800" b="1" dirty="0" smtClean="0">
                <a:latin typeface="Times New Roman"/>
              </a:rPr>
              <a:t>ნათელია და ადვილი გამოსაყენებლად</a:t>
            </a:r>
            <a:endParaRPr lang="en-US" sz="2800" b="1" dirty="0" smtClean="0">
              <a:latin typeface="Times New Roman"/>
            </a:endParaRPr>
          </a:p>
          <a:p>
            <a:pPr indent="0" algn="just">
              <a:lnSpc>
                <a:spcPts val="5976"/>
              </a:lnSpc>
              <a:buFont typeface="Wingdings" pitchFamily="2" charset="2"/>
              <a:buChar char="ü"/>
            </a:pPr>
            <a:r>
              <a:rPr lang="ka-GE" sz="2800" b="1" dirty="0" smtClean="0">
                <a:latin typeface="Times New Roman"/>
              </a:rPr>
              <a:t>მიუთითებს ამოცანის ნაწილზე</a:t>
            </a:r>
            <a:endParaRPr lang="en-US" sz="2800" b="1" dirty="0" smtClean="0">
              <a:latin typeface="Times New Roman"/>
            </a:endParaRPr>
          </a:p>
          <a:p>
            <a:pPr indent="0">
              <a:lnSpc>
                <a:spcPts val="5976"/>
              </a:lnSpc>
              <a:buFont typeface="Wingdings" pitchFamily="2" charset="2"/>
              <a:buChar char="ü"/>
            </a:pPr>
            <a:r>
              <a:rPr lang="ka-GE" sz="2800" b="1" u="sng" spc="-50" dirty="0" smtClean="0">
                <a:solidFill>
                  <a:schemeClr val="accent6">
                    <a:lumMod val="75000"/>
                  </a:schemeClr>
                </a:solidFill>
                <a:latin typeface="Times New Roman"/>
              </a:rPr>
              <a:t>გვეხმარება!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455604" y="7618796"/>
            <a:ext cx="6173377" cy="437643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International Center on Conflict and Negotiation (ICCN) 2014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89760" y="740664"/>
            <a:ext cx="5458968" cy="6059424"/>
          </a:xfrm>
          <a:prstGeom prst="rect">
            <a:avLst/>
          </a:prstGeom>
        </p:spPr>
      </p:pic>
      <p:sp>
        <p:nvSpPr>
          <p:cNvPr id="3" name="Footer Placeholder 1"/>
          <p:cNvSpPr txBox="1">
            <a:spLocks/>
          </p:cNvSpPr>
          <p:nvPr/>
        </p:nvSpPr>
        <p:spPr>
          <a:xfrm>
            <a:off x="4604570" y="7185931"/>
            <a:ext cx="5537174" cy="762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dirty="0" smtClean="0"/>
              <a:t>International Center on Conflict and Negotiation (ICCN) 2014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1181" y="3271837"/>
            <a:ext cx="883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2800" b="1" dirty="0" smtClean="0">
                <a:solidFill>
                  <a:schemeClr val="accent6">
                    <a:lumMod val="75000"/>
                  </a:schemeClr>
                </a:solidFill>
              </a:rPr>
              <a:t>დაინტერესებულ მხარეთა  ანალიზი</a:t>
            </a:r>
            <a:endParaRPr 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Footer Placeholder 1"/>
          <p:cNvSpPr txBox="1">
            <a:spLocks/>
          </p:cNvSpPr>
          <p:nvPr/>
        </p:nvSpPr>
        <p:spPr>
          <a:xfrm>
            <a:off x="4447381" y="7081837"/>
            <a:ext cx="5537174" cy="762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dirty="0" smtClean="0"/>
              <a:t>International Center on Conflict and Negotiation (ICCN) 2014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44184" y="493776"/>
            <a:ext cx="2161032" cy="178917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932781" y="2586037"/>
            <a:ext cx="5181600" cy="2067877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5472"/>
              </a:lnSpc>
            </a:pPr>
            <a:r>
              <a:rPr lang="ka-GE" sz="4500" b="1" spc="-100" dirty="0" smtClean="0">
                <a:solidFill>
                  <a:srgbClr val="008F00"/>
                </a:solidFill>
                <a:latin typeface="Times New Roman"/>
              </a:rPr>
              <a:t>ვეძებთ პარტნიორებს</a:t>
            </a:r>
            <a:endParaRPr lang="en-US" sz="4500" b="1" spc="-100" dirty="0">
              <a:solidFill>
                <a:srgbClr val="008F00"/>
              </a:solidFill>
              <a:latin typeface="Times New Roman"/>
            </a:endParaRPr>
          </a:p>
        </p:txBody>
      </p:sp>
      <p:sp>
        <p:nvSpPr>
          <p:cNvPr id="5" name="Footer Placeholder 1"/>
          <p:cNvSpPr txBox="1">
            <a:spLocks/>
          </p:cNvSpPr>
          <p:nvPr/>
        </p:nvSpPr>
        <p:spPr>
          <a:xfrm>
            <a:off x="4345794" y="7196817"/>
            <a:ext cx="5537174" cy="762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dirty="0" smtClean="0"/>
              <a:t>International Center on Conflict and Negotiation (ICCN) 2014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343900" cy="1287463"/>
          </a:xfrm>
          <a:prstGeom prst="rect">
            <a:avLst/>
          </a:prstGeom>
        </p:spPr>
        <p:txBody>
          <a:bodyPr lIns="104763" tIns="52381" rIns="104763" bIns="52381">
            <a:normAutofit fontScale="90000"/>
          </a:bodyPr>
          <a:lstStyle/>
          <a:p>
            <a:r>
              <a:rPr lang="en-US" altLang="en-US" sz="4000" dirty="0" smtClean="0">
                <a:ea typeface="ＭＳ Ｐゴシック" pitchFamily="34" charset="-128"/>
              </a:rPr>
              <a:t> </a:t>
            </a:r>
            <a:r>
              <a:rPr lang="ka-GE" altLang="en-US" sz="3600" dirty="0" smtClean="0">
                <a:ea typeface="ＭＳ Ｐゴシック" pitchFamily="34" charset="-128"/>
              </a:rPr>
              <a:t>საკვანძო მნიშვნელობის  </a:t>
            </a:r>
            <a:r>
              <a:rPr lang="en-US" altLang="en-US" sz="3600" dirty="0" err="1" smtClean="0">
                <a:ea typeface="ＭＳ Ｐゴシック" pitchFamily="34" charset="-128"/>
              </a:rPr>
              <a:t>დაინტერესებულ</a:t>
            </a:r>
            <a:r>
              <a:rPr lang="ka-GE" altLang="en-US" sz="3600" dirty="0" smtClean="0">
                <a:ea typeface="ＭＳ Ｐゴシック" pitchFamily="34" charset="-128"/>
              </a:rPr>
              <a:t>ი </a:t>
            </a:r>
            <a:r>
              <a:rPr lang="en-US" altLang="en-US" sz="3600" dirty="0" err="1" smtClean="0">
                <a:ea typeface="ＭＳ Ｐゴシック" pitchFamily="34" charset="-128"/>
              </a:rPr>
              <a:t>მხარეებ</a:t>
            </a:r>
            <a:r>
              <a:rPr lang="ka-GE" altLang="en-US" sz="3600" dirty="0" smtClean="0">
                <a:ea typeface="ＭＳ Ｐゴシック" pitchFamily="34" charset="-128"/>
              </a:rPr>
              <a:t>ი </a:t>
            </a:r>
            <a:r>
              <a:rPr lang="en-US" altLang="en-US" sz="3600" dirty="0" err="1" smtClean="0">
                <a:ea typeface="ＭＳ Ｐゴシック" pitchFamily="34" charset="-128"/>
              </a:rPr>
              <a:t>და</a:t>
            </a:r>
            <a:r>
              <a:rPr lang="ka-GE" altLang="en-US" sz="3600" dirty="0" smtClean="0">
                <a:ea typeface="ＭＳ Ｐゴシック" pitchFamily="34" charset="-128"/>
              </a:rPr>
              <a:t/>
            </a:r>
            <a:br>
              <a:rPr lang="ka-GE" altLang="en-US" sz="3600" dirty="0" smtClean="0">
                <a:ea typeface="ＭＳ Ｐゴシック" pitchFamily="34" charset="-128"/>
              </a:rPr>
            </a:br>
            <a:r>
              <a:rPr lang="ka-GE" altLang="en-US" sz="3600" dirty="0" smtClean="0">
                <a:ea typeface="ＭＳ Ｐゴシック" pitchFamily="34" charset="-128"/>
              </a:rPr>
              <a:t>ძალაუფლების  ანალიზის ინსტრუმენტები</a:t>
            </a:r>
            <a:endParaRPr lang="en-AU" altLang="en-US" sz="3600" dirty="0">
              <a:ea typeface="ＭＳ Ｐゴシック" pitchFamily="34" charset="-128"/>
            </a:endParaRPr>
          </a:p>
        </p:txBody>
      </p:sp>
      <p:pic>
        <p:nvPicPr>
          <p:cNvPr id="23555" name="Content Placeholder 3"/>
          <p:cNvPicPr>
            <a:picLocks noGrp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1843088"/>
            <a:ext cx="8901113" cy="5287962"/>
          </a:xfrm>
          <a:prstGeom prst="rect">
            <a:avLst/>
          </a:prstGeom>
        </p:spPr>
      </p:pic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3703186" y="1779114"/>
            <a:ext cx="3264211" cy="352006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104763" tIns="52381" rIns="104763" bIns="52381">
            <a:spAutoFit/>
          </a:bodyPr>
          <a:lstStyle/>
          <a:p>
            <a:pPr algn="ctr"/>
            <a:r>
              <a:rPr lang="ka-GE" altLang="en-US" sz="1600" dirty="0"/>
              <a:t>ძლაუფლების მქონე/გავლენიანი</a:t>
            </a:r>
            <a:endParaRPr lang="en-US" altLang="en-US" sz="1600" dirty="0"/>
          </a:p>
        </p:txBody>
      </p:sp>
      <p:sp>
        <p:nvSpPr>
          <p:cNvPr id="23557" name="Text Box 6"/>
          <p:cNvSpPr txBox="1">
            <a:spLocks noChangeArrowheads="1"/>
          </p:cNvSpPr>
          <p:nvPr/>
        </p:nvSpPr>
        <p:spPr bwMode="auto">
          <a:xfrm>
            <a:off x="3685381" y="6319837"/>
            <a:ext cx="3106181" cy="620311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lIns="104763" tIns="52381" rIns="104763" bIns="52381">
            <a:spAutoFit/>
          </a:bodyPr>
          <a:lstStyle/>
          <a:p>
            <a:pPr>
              <a:spcBef>
                <a:spcPct val="50000"/>
              </a:spcBef>
            </a:pPr>
            <a:r>
              <a:rPr lang="ka-GE" altLang="en-US" sz="1600" dirty="0"/>
              <a:t>ძალაუფლების/გავლენის არ მქონე</a:t>
            </a:r>
            <a:endParaRPr lang="en-US" altLang="en-US" sz="1600" dirty="0"/>
          </a:p>
        </p:txBody>
      </p:sp>
      <p:sp>
        <p:nvSpPr>
          <p:cNvPr id="23558" name="Text Box 7"/>
          <p:cNvSpPr txBox="1">
            <a:spLocks noChangeArrowheads="1"/>
          </p:cNvSpPr>
          <p:nvPr/>
        </p:nvSpPr>
        <p:spPr bwMode="auto">
          <a:xfrm>
            <a:off x="7525771" y="3957637"/>
            <a:ext cx="1417409" cy="936782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104763" tIns="52381" rIns="104763" bIns="52381">
            <a:spAutoFit/>
          </a:bodyPr>
          <a:lstStyle/>
          <a:p>
            <a:pPr>
              <a:spcBef>
                <a:spcPct val="50000"/>
              </a:spcBef>
            </a:pPr>
            <a:r>
              <a:rPr lang="ka-GE" altLang="en-US" dirty="0"/>
              <a:t>ძლიერი მოწინააღმდეგე</a:t>
            </a:r>
            <a:endParaRPr lang="en-US" altLang="en-US" dirty="0"/>
          </a:p>
        </p:txBody>
      </p:sp>
      <p:sp>
        <p:nvSpPr>
          <p:cNvPr id="23559" name="Text Box 8"/>
          <p:cNvSpPr txBox="1">
            <a:spLocks noChangeArrowheads="1"/>
          </p:cNvSpPr>
          <p:nvPr/>
        </p:nvSpPr>
        <p:spPr bwMode="auto">
          <a:xfrm>
            <a:off x="789781" y="4110038"/>
            <a:ext cx="1600201" cy="65978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104763" tIns="52381" rIns="104763" bIns="52381">
            <a:spAutoFit/>
          </a:bodyPr>
          <a:lstStyle/>
          <a:p>
            <a:pPr>
              <a:spcBef>
                <a:spcPct val="50000"/>
              </a:spcBef>
            </a:pPr>
            <a:r>
              <a:rPr lang="ka-GE" altLang="en-US" dirty="0"/>
              <a:t>ძლიერი მომხრე</a:t>
            </a:r>
            <a:endParaRPr lang="en-US" alt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455604" y="7618796"/>
            <a:ext cx="6020977" cy="437643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International Center on Conflict and Negotiation (ICCN) 2014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437219" y="604837"/>
            <a:ext cx="8344019" cy="1219200"/>
          </a:xfrm>
        </p:spPr>
        <p:txBody>
          <a:bodyPr>
            <a:normAutofit fontScale="90000"/>
          </a:bodyPr>
          <a:lstStyle/>
          <a:p>
            <a:r>
              <a:rPr lang="en-US" altLang="en-US" sz="4800" dirty="0" smtClean="0">
                <a:ea typeface="ＭＳ Ｐゴシック" pitchFamily="34" charset="-128"/>
              </a:rPr>
              <a:t> </a:t>
            </a:r>
            <a:r>
              <a:rPr lang="ka-GE" altLang="en-US" sz="3100" dirty="0" smtClean="0">
                <a:ea typeface="ＭＳ Ｐゴシック" pitchFamily="34" charset="-128"/>
              </a:rPr>
              <a:t>საკვანძო მნიშვნელობის  </a:t>
            </a:r>
            <a:r>
              <a:rPr lang="en-US" altLang="en-US" sz="3100" dirty="0" err="1" smtClean="0">
                <a:ea typeface="ＭＳ Ｐゴシック" pitchFamily="34" charset="-128"/>
              </a:rPr>
              <a:t>დაინტერესებულ</a:t>
            </a:r>
            <a:r>
              <a:rPr lang="ka-GE" altLang="en-US" sz="3100" dirty="0" smtClean="0">
                <a:ea typeface="ＭＳ Ｐゴシック" pitchFamily="34" charset="-128"/>
              </a:rPr>
              <a:t>ი </a:t>
            </a:r>
            <a:r>
              <a:rPr lang="en-US" altLang="en-US" sz="3100" dirty="0" err="1" smtClean="0">
                <a:ea typeface="ＭＳ Ｐゴシック" pitchFamily="34" charset="-128"/>
              </a:rPr>
              <a:t>მხარეებ</a:t>
            </a:r>
            <a:r>
              <a:rPr lang="ka-GE" altLang="en-US" sz="3100" dirty="0" smtClean="0">
                <a:ea typeface="ＭＳ Ｐゴシック" pitchFamily="34" charset="-128"/>
              </a:rPr>
              <a:t>ი </a:t>
            </a:r>
            <a:r>
              <a:rPr lang="en-US" altLang="en-US" sz="3100" dirty="0" err="1" smtClean="0">
                <a:ea typeface="ＭＳ Ｐゴシック" pitchFamily="34" charset="-128"/>
              </a:rPr>
              <a:t>და</a:t>
            </a:r>
            <a:r>
              <a:rPr lang="ka-GE" altLang="en-US" sz="3100" dirty="0" smtClean="0">
                <a:ea typeface="ＭＳ Ｐゴシック" pitchFamily="34" charset="-128"/>
              </a:rPr>
              <a:t/>
            </a:r>
            <a:br>
              <a:rPr lang="ka-GE" altLang="en-US" sz="3100" dirty="0" smtClean="0">
                <a:ea typeface="ＭＳ Ｐゴシック" pitchFamily="34" charset="-128"/>
              </a:rPr>
            </a:br>
            <a:r>
              <a:rPr lang="ka-GE" altLang="en-US" sz="3100" dirty="0" smtClean="0">
                <a:ea typeface="ＭＳ Ｐゴシック" pitchFamily="34" charset="-128"/>
              </a:rPr>
              <a:t>ძალაუფლების  ანალიზის ინსტრუმენტები</a:t>
            </a:r>
            <a:endParaRPr lang="en-AU" altLang="en-US" sz="3100" dirty="0">
              <a:latin typeface="Calibri" pitchFamily="34" charset="0"/>
              <a:ea typeface="ＭＳ Ｐゴシック" pitchFamily="34" charset="-128"/>
            </a:endParaRPr>
          </a:p>
        </p:txBody>
      </p:sp>
      <p:pic>
        <p:nvPicPr>
          <p:cNvPr id="24579" name="Content Placeholder 3"/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84981" y="2205037"/>
            <a:ext cx="9101137" cy="4926604"/>
          </a:xfrm>
        </p:spPr>
      </p:pic>
      <p:grpSp>
        <p:nvGrpSpPr>
          <p:cNvPr id="2" name="Group 220"/>
          <p:cNvGrpSpPr>
            <a:grpSpLocks/>
          </p:cNvGrpSpPr>
          <p:nvPr/>
        </p:nvGrpSpPr>
        <p:grpSpPr bwMode="auto">
          <a:xfrm>
            <a:off x="3228181" y="2967037"/>
            <a:ext cx="4191325" cy="3280419"/>
            <a:chOff x="1892" y="-4264"/>
            <a:chExt cx="5968" cy="4310"/>
          </a:xfrm>
        </p:grpSpPr>
        <p:grpSp>
          <p:nvGrpSpPr>
            <p:cNvPr id="3" name="Group 273"/>
            <p:cNvGrpSpPr>
              <a:grpSpLocks/>
            </p:cNvGrpSpPr>
            <p:nvPr/>
          </p:nvGrpSpPr>
          <p:grpSpPr bwMode="auto">
            <a:xfrm>
              <a:off x="1991" y="-2164"/>
              <a:ext cx="5770" cy="2"/>
              <a:chOff x="1991" y="-2164"/>
              <a:chExt cx="5770" cy="2"/>
            </a:xfrm>
          </p:grpSpPr>
          <p:sp>
            <p:nvSpPr>
              <p:cNvPr id="24677" name="Freeform 274"/>
              <p:cNvSpPr>
                <a:spLocks/>
              </p:cNvSpPr>
              <p:nvPr/>
            </p:nvSpPr>
            <p:spPr bwMode="auto">
              <a:xfrm>
                <a:off x="1991" y="-2164"/>
                <a:ext cx="5770" cy="2"/>
              </a:xfrm>
              <a:custGeom>
                <a:avLst/>
                <a:gdLst>
                  <a:gd name="T0" fmla="*/ 0 w 5770"/>
                  <a:gd name="T1" fmla="*/ 0 h 2"/>
                  <a:gd name="T2" fmla="*/ 5770 w 5770"/>
                  <a:gd name="T3" fmla="*/ 0 h 2"/>
                  <a:gd name="T4" fmla="*/ 0 60000 65536"/>
                  <a:gd name="T5" fmla="*/ 0 60000 65536"/>
                  <a:gd name="T6" fmla="*/ 0 w 5770"/>
                  <a:gd name="T7" fmla="*/ 0 h 2"/>
                  <a:gd name="T8" fmla="*/ 5770 w 5770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770" h="2">
                    <a:moveTo>
                      <a:pt x="0" y="0"/>
                    </a:moveTo>
                    <a:lnTo>
                      <a:pt x="5770" y="0"/>
                    </a:lnTo>
                  </a:path>
                </a:pathLst>
              </a:custGeom>
              <a:noFill/>
              <a:ln w="12700">
                <a:solidFill>
                  <a:srgbClr val="28252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" name="Group 271"/>
            <p:cNvGrpSpPr>
              <a:grpSpLocks/>
            </p:cNvGrpSpPr>
            <p:nvPr/>
          </p:nvGrpSpPr>
          <p:grpSpPr bwMode="auto">
            <a:xfrm>
              <a:off x="7725" y="-2205"/>
              <a:ext cx="125" cy="81"/>
              <a:chOff x="7725" y="-2205"/>
              <a:chExt cx="125" cy="81"/>
            </a:xfrm>
          </p:grpSpPr>
          <p:sp>
            <p:nvSpPr>
              <p:cNvPr id="24676" name="Freeform 272"/>
              <p:cNvSpPr>
                <a:spLocks/>
              </p:cNvSpPr>
              <p:nvPr/>
            </p:nvSpPr>
            <p:spPr bwMode="auto">
              <a:xfrm>
                <a:off x="7725" y="-2205"/>
                <a:ext cx="125" cy="81"/>
              </a:xfrm>
              <a:custGeom>
                <a:avLst/>
                <a:gdLst>
                  <a:gd name="T0" fmla="*/ 2 w 125"/>
                  <a:gd name="T1" fmla="*/ 0 h 81"/>
                  <a:gd name="T2" fmla="*/ 0 w 125"/>
                  <a:gd name="T3" fmla="*/ 1 h 81"/>
                  <a:gd name="T4" fmla="*/ 24 w 125"/>
                  <a:gd name="T5" fmla="*/ 41 h 81"/>
                  <a:gd name="T6" fmla="*/ 0 w 125"/>
                  <a:gd name="T7" fmla="*/ 80 h 81"/>
                  <a:gd name="T8" fmla="*/ 2 w 125"/>
                  <a:gd name="T9" fmla="*/ 81 h 81"/>
                  <a:gd name="T10" fmla="*/ 67 w 125"/>
                  <a:gd name="T11" fmla="*/ 55 h 81"/>
                  <a:gd name="T12" fmla="*/ 89 w 125"/>
                  <a:gd name="T13" fmla="*/ 50 h 81"/>
                  <a:gd name="T14" fmla="*/ 109 w 125"/>
                  <a:gd name="T15" fmla="*/ 45 h 81"/>
                  <a:gd name="T16" fmla="*/ 125 w 125"/>
                  <a:gd name="T17" fmla="*/ 39 h 81"/>
                  <a:gd name="T18" fmla="*/ 66 w 125"/>
                  <a:gd name="T19" fmla="*/ 26 h 81"/>
                  <a:gd name="T20" fmla="*/ 2 w 125"/>
                  <a:gd name="T21" fmla="*/ 0 h 8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25"/>
                  <a:gd name="T34" fmla="*/ 0 h 81"/>
                  <a:gd name="T35" fmla="*/ 125 w 125"/>
                  <a:gd name="T36" fmla="*/ 81 h 8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25" h="81">
                    <a:moveTo>
                      <a:pt x="2" y="0"/>
                    </a:moveTo>
                    <a:lnTo>
                      <a:pt x="0" y="1"/>
                    </a:lnTo>
                    <a:lnTo>
                      <a:pt x="24" y="41"/>
                    </a:lnTo>
                    <a:lnTo>
                      <a:pt x="0" y="80"/>
                    </a:lnTo>
                    <a:lnTo>
                      <a:pt x="2" y="81"/>
                    </a:lnTo>
                    <a:lnTo>
                      <a:pt x="67" y="55"/>
                    </a:lnTo>
                    <a:lnTo>
                      <a:pt x="89" y="50"/>
                    </a:lnTo>
                    <a:lnTo>
                      <a:pt x="109" y="45"/>
                    </a:lnTo>
                    <a:lnTo>
                      <a:pt x="125" y="39"/>
                    </a:lnTo>
                    <a:lnTo>
                      <a:pt x="66" y="26"/>
                    </a:lnTo>
                    <a:lnTo>
                      <a:pt x="2" y="0"/>
                    </a:lnTo>
                  </a:path>
                </a:pathLst>
              </a:custGeom>
              <a:solidFill>
                <a:srgbClr val="2825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" name="Group 269"/>
            <p:cNvGrpSpPr>
              <a:grpSpLocks/>
            </p:cNvGrpSpPr>
            <p:nvPr/>
          </p:nvGrpSpPr>
          <p:grpSpPr bwMode="auto">
            <a:xfrm>
              <a:off x="1902" y="-2205"/>
              <a:ext cx="125" cy="81"/>
              <a:chOff x="1902" y="-2205"/>
              <a:chExt cx="125" cy="81"/>
            </a:xfrm>
          </p:grpSpPr>
          <p:sp>
            <p:nvSpPr>
              <p:cNvPr id="24675" name="Freeform 270"/>
              <p:cNvSpPr>
                <a:spLocks/>
              </p:cNvSpPr>
              <p:nvPr/>
            </p:nvSpPr>
            <p:spPr bwMode="auto">
              <a:xfrm>
                <a:off x="1902" y="-2205"/>
                <a:ext cx="125" cy="81"/>
              </a:xfrm>
              <a:custGeom>
                <a:avLst/>
                <a:gdLst>
                  <a:gd name="T0" fmla="*/ 123 w 125"/>
                  <a:gd name="T1" fmla="*/ 0 h 81"/>
                  <a:gd name="T2" fmla="*/ 57 w 125"/>
                  <a:gd name="T3" fmla="*/ 26 h 81"/>
                  <a:gd name="T4" fmla="*/ 36 w 125"/>
                  <a:gd name="T5" fmla="*/ 31 h 81"/>
                  <a:gd name="T6" fmla="*/ 16 w 125"/>
                  <a:gd name="T7" fmla="*/ 36 h 81"/>
                  <a:gd name="T8" fmla="*/ 0 w 125"/>
                  <a:gd name="T9" fmla="*/ 43 h 81"/>
                  <a:gd name="T10" fmla="*/ 58 w 125"/>
                  <a:gd name="T11" fmla="*/ 55 h 81"/>
                  <a:gd name="T12" fmla="*/ 123 w 125"/>
                  <a:gd name="T13" fmla="*/ 81 h 81"/>
                  <a:gd name="T14" fmla="*/ 124 w 125"/>
                  <a:gd name="T15" fmla="*/ 80 h 81"/>
                  <a:gd name="T16" fmla="*/ 100 w 125"/>
                  <a:gd name="T17" fmla="*/ 41 h 81"/>
                  <a:gd name="T18" fmla="*/ 124 w 125"/>
                  <a:gd name="T19" fmla="*/ 1 h 81"/>
                  <a:gd name="T20" fmla="*/ 123 w 125"/>
                  <a:gd name="T21" fmla="*/ 0 h 8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25"/>
                  <a:gd name="T34" fmla="*/ 0 h 81"/>
                  <a:gd name="T35" fmla="*/ 125 w 125"/>
                  <a:gd name="T36" fmla="*/ 81 h 8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25" h="81">
                    <a:moveTo>
                      <a:pt x="123" y="0"/>
                    </a:moveTo>
                    <a:lnTo>
                      <a:pt x="57" y="26"/>
                    </a:lnTo>
                    <a:lnTo>
                      <a:pt x="36" y="31"/>
                    </a:lnTo>
                    <a:lnTo>
                      <a:pt x="16" y="36"/>
                    </a:lnTo>
                    <a:lnTo>
                      <a:pt x="0" y="43"/>
                    </a:lnTo>
                    <a:lnTo>
                      <a:pt x="58" y="55"/>
                    </a:lnTo>
                    <a:lnTo>
                      <a:pt x="123" y="81"/>
                    </a:lnTo>
                    <a:lnTo>
                      <a:pt x="124" y="80"/>
                    </a:lnTo>
                    <a:lnTo>
                      <a:pt x="100" y="41"/>
                    </a:lnTo>
                    <a:lnTo>
                      <a:pt x="124" y="1"/>
                    </a:lnTo>
                    <a:lnTo>
                      <a:pt x="123" y="0"/>
                    </a:lnTo>
                  </a:path>
                </a:pathLst>
              </a:custGeom>
              <a:solidFill>
                <a:srgbClr val="2825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" name="Group 267"/>
            <p:cNvGrpSpPr>
              <a:grpSpLocks/>
            </p:cNvGrpSpPr>
            <p:nvPr/>
          </p:nvGrpSpPr>
          <p:grpSpPr bwMode="auto">
            <a:xfrm>
              <a:off x="4726" y="-4165"/>
              <a:ext cx="2" cy="4111"/>
              <a:chOff x="4726" y="-4165"/>
              <a:chExt cx="2" cy="4111"/>
            </a:xfrm>
          </p:grpSpPr>
          <p:sp>
            <p:nvSpPr>
              <p:cNvPr id="24674" name="Freeform 268"/>
              <p:cNvSpPr>
                <a:spLocks/>
              </p:cNvSpPr>
              <p:nvPr/>
            </p:nvSpPr>
            <p:spPr bwMode="auto">
              <a:xfrm>
                <a:off x="4726" y="-4165"/>
                <a:ext cx="2" cy="4111"/>
              </a:xfrm>
              <a:custGeom>
                <a:avLst/>
                <a:gdLst>
                  <a:gd name="T0" fmla="*/ 0 w 2"/>
                  <a:gd name="T1" fmla="*/ 0 h 4111"/>
                  <a:gd name="T2" fmla="*/ 0 w 2"/>
                  <a:gd name="T3" fmla="*/ 4111 h 4111"/>
                  <a:gd name="T4" fmla="*/ 0 60000 65536"/>
                  <a:gd name="T5" fmla="*/ 0 60000 65536"/>
                  <a:gd name="T6" fmla="*/ 0 w 2"/>
                  <a:gd name="T7" fmla="*/ 0 h 4111"/>
                  <a:gd name="T8" fmla="*/ 2 w 2"/>
                  <a:gd name="T9" fmla="*/ 4111 h 411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4111">
                    <a:moveTo>
                      <a:pt x="0" y="0"/>
                    </a:moveTo>
                    <a:lnTo>
                      <a:pt x="0" y="4111"/>
                    </a:lnTo>
                  </a:path>
                </a:pathLst>
              </a:custGeom>
              <a:noFill/>
              <a:ln w="12700">
                <a:solidFill>
                  <a:srgbClr val="28252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" name="Group 264"/>
            <p:cNvGrpSpPr>
              <a:grpSpLocks/>
            </p:cNvGrpSpPr>
            <p:nvPr/>
          </p:nvGrpSpPr>
          <p:grpSpPr bwMode="auto">
            <a:xfrm>
              <a:off x="4685" y="-4254"/>
              <a:ext cx="81" cy="125"/>
              <a:chOff x="4685" y="-4254"/>
              <a:chExt cx="81" cy="125"/>
            </a:xfrm>
          </p:grpSpPr>
          <p:sp>
            <p:nvSpPr>
              <p:cNvPr id="24672" name="Freeform 266"/>
              <p:cNvSpPr>
                <a:spLocks/>
              </p:cNvSpPr>
              <p:nvPr/>
            </p:nvSpPr>
            <p:spPr bwMode="auto">
              <a:xfrm>
                <a:off x="4685" y="-4254"/>
                <a:ext cx="81" cy="125"/>
              </a:xfrm>
              <a:custGeom>
                <a:avLst/>
                <a:gdLst>
                  <a:gd name="T0" fmla="*/ 39 w 81"/>
                  <a:gd name="T1" fmla="*/ 0 h 125"/>
                  <a:gd name="T2" fmla="*/ 26 w 81"/>
                  <a:gd name="T3" fmla="*/ 59 h 125"/>
                  <a:gd name="T4" fmla="*/ 0 w 81"/>
                  <a:gd name="T5" fmla="*/ 123 h 125"/>
                  <a:gd name="T6" fmla="*/ 1 w 81"/>
                  <a:gd name="T7" fmla="*/ 125 h 125"/>
                  <a:gd name="T8" fmla="*/ 41 w 81"/>
                  <a:gd name="T9" fmla="*/ 100 h 125"/>
                  <a:gd name="T10" fmla="*/ 72 w 81"/>
                  <a:gd name="T11" fmla="*/ 100 h 125"/>
                  <a:gd name="T12" fmla="*/ 56 w 81"/>
                  <a:gd name="T13" fmla="*/ 57 h 125"/>
                  <a:gd name="T14" fmla="*/ 51 w 81"/>
                  <a:gd name="T15" fmla="*/ 36 h 125"/>
                  <a:gd name="T16" fmla="*/ 45 w 81"/>
                  <a:gd name="T17" fmla="*/ 16 h 125"/>
                  <a:gd name="T18" fmla="*/ 39 w 81"/>
                  <a:gd name="T19" fmla="*/ 0 h 12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1"/>
                  <a:gd name="T31" fmla="*/ 0 h 125"/>
                  <a:gd name="T32" fmla="*/ 81 w 81"/>
                  <a:gd name="T33" fmla="*/ 125 h 12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1" h="125">
                    <a:moveTo>
                      <a:pt x="39" y="0"/>
                    </a:moveTo>
                    <a:lnTo>
                      <a:pt x="26" y="59"/>
                    </a:lnTo>
                    <a:lnTo>
                      <a:pt x="0" y="123"/>
                    </a:lnTo>
                    <a:lnTo>
                      <a:pt x="1" y="125"/>
                    </a:lnTo>
                    <a:lnTo>
                      <a:pt x="41" y="100"/>
                    </a:lnTo>
                    <a:lnTo>
                      <a:pt x="72" y="100"/>
                    </a:lnTo>
                    <a:lnTo>
                      <a:pt x="56" y="57"/>
                    </a:lnTo>
                    <a:lnTo>
                      <a:pt x="51" y="36"/>
                    </a:lnTo>
                    <a:lnTo>
                      <a:pt x="45" y="16"/>
                    </a:lnTo>
                    <a:lnTo>
                      <a:pt x="39" y="0"/>
                    </a:lnTo>
                  </a:path>
                </a:pathLst>
              </a:custGeom>
              <a:solidFill>
                <a:srgbClr val="2825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73" name="Freeform 265"/>
              <p:cNvSpPr>
                <a:spLocks/>
              </p:cNvSpPr>
              <p:nvPr/>
            </p:nvSpPr>
            <p:spPr bwMode="auto">
              <a:xfrm>
                <a:off x="4685" y="-4254"/>
                <a:ext cx="81" cy="125"/>
              </a:xfrm>
              <a:custGeom>
                <a:avLst/>
                <a:gdLst>
                  <a:gd name="T0" fmla="*/ 72 w 81"/>
                  <a:gd name="T1" fmla="*/ 100 h 125"/>
                  <a:gd name="T2" fmla="*/ 41 w 81"/>
                  <a:gd name="T3" fmla="*/ 100 h 125"/>
                  <a:gd name="T4" fmla="*/ 81 w 81"/>
                  <a:gd name="T5" fmla="*/ 125 h 125"/>
                  <a:gd name="T6" fmla="*/ 81 w 81"/>
                  <a:gd name="T7" fmla="*/ 123 h 125"/>
                  <a:gd name="T8" fmla="*/ 72 w 81"/>
                  <a:gd name="T9" fmla="*/ 100 h 1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1"/>
                  <a:gd name="T16" fmla="*/ 0 h 125"/>
                  <a:gd name="T17" fmla="*/ 81 w 81"/>
                  <a:gd name="T18" fmla="*/ 125 h 1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1" h="125">
                    <a:moveTo>
                      <a:pt x="72" y="100"/>
                    </a:moveTo>
                    <a:lnTo>
                      <a:pt x="41" y="100"/>
                    </a:lnTo>
                    <a:lnTo>
                      <a:pt x="81" y="125"/>
                    </a:lnTo>
                    <a:lnTo>
                      <a:pt x="81" y="123"/>
                    </a:lnTo>
                    <a:lnTo>
                      <a:pt x="72" y="100"/>
                    </a:lnTo>
                  </a:path>
                </a:pathLst>
              </a:custGeom>
              <a:solidFill>
                <a:srgbClr val="2825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" name="Group 261"/>
            <p:cNvGrpSpPr>
              <a:grpSpLocks/>
            </p:cNvGrpSpPr>
            <p:nvPr/>
          </p:nvGrpSpPr>
          <p:grpSpPr bwMode="auto">
            <a:xfrm>
              <a:off x="4685" y="-89"/>
              <a:ext cx="81" cy="125"/>
              <a:chOff x="4685" y="-89"/>
              <a:chExt cx="81" cy="125"/>
            </a:xfrm>
          </p:grpSpPr>
          <p:sp>
            <p:nvSpPr>
              <p:cNvPr id="24670" name="Freeform 263"/>
              <p:cNvSpPr>
                <a:spLocks/>
              </p:cNvSpPr>
              <p:nvPr/>
            </p:nvSpPr>
            <p:spPr bwMode="auto">
              <a:xfrm>
                <a:off x="4685" y="-89"/>
                <a:ext cx="81" cy="125"/>
              </a:xfrm>
              <a:custGeom>
                <a:avLst/>
                <a:gdLst>
                  <a:gd name="T0" fmla="*/ 1 w 81"/>
                  <a:gd name="T1" fmla="*/ 0 h 125"/>
                  <a:gd name="T2" fmla="*/ 0 w 81"/>
                  <a:gd name="T3" fmla="*/ 1 h 125"/>
                  <a:gd name="T4" fmla="*/ 26 w 81"/>
                  <a:gd name="T5" fmla="*/ 67 h 125"/>
                  <a:gd name="T6" fmla="*/ 31 w 81"/>
                  <a:gd name="T7" fmla="*/ 89 h 125"/>
                  <a:gd name="T8" fmla="*/ 37 w 81"/>
                  <a:gd name="T9" fmla="*/ 109 h 125"/>
                  <a:gd name="T10" fmla="*/ 43 w 81"/>
                  <a:gd name="T11" fmla="*/ 125 h 125"/>
                  <a:gd name="T12" fmla="*/ 56 w 81"/>
                  <a:gd name="T13" fmla="*/ 66 h 125"/>
                  <a:gd name="T14" fmla="*/ 72 w 81"/>
                  <a:gd name="T15" fmla="*/ 24 h 125"/>
                  <a:gd name="T16" fmla="*/ 41 w 81"/>
                  <a:gd name="T17" fmla="*/ 24 h 125"/>
                  <a:gd name="T18" fmla="*/ 1 w 81"/>
                  <a:gd name="T19" fmla="*/ 0 h 12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1"/>
                  <a:gd name="T31" fmla="*/ 0 h 125"/>
                  <a:gd name="T32" fmla="*/ 81 w 81"/>
                  <a:gd name="T33" fmla="*/ 125 h 12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1" h="125">
                    <a:moveTo>
                      <a:pt x="1" y="0"/>
                    </a:moveTo>
                    <a:lnTo>
                      <a:pt x="0" y="1"/>
                    </a:lnTo>
                    <a:lnTo>
                      <a:pt x="26" y="67"/>
                    </a:lnTo>
                    <a:lnTo>
                      <a:pt x="31" y="89"/>
                    </a:lnTo>
                    <a:lnTo>
                      <a:pt x="37" y="109"/>
                    </a:lnTo>
                    <a:lnTo>
                      <a:pt x="43" y="125"/>
                    </a:lnTo>
                    <a:lnTo>
                      <a:pt x="56" y="66"/>
                    </a:lnTo>
                    <a:lnTo>
                      <a:pt x="72" y="24"/>
                    </a:lnTo>
                    <a:lnTo>
                      <a:pt x="41" y="24"/>
                    </a:lnTo>
                    <a:lnTo>
                      <a:pt x="1" y="0"/>
                    </a:lnTo>
                  </a:path>
                </a:pathLst>
              </a:custGeom>
              <a:solidFill>
                <a:srgbClr val="2825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71" name="Freeform 262"/>
              <p:cNvSpPr>
                <a:spLocks/>
              </p:cNvSpPr>
              <p:nvPr/>
            </p:nvSpPr>
            <p:spPr bwMode="auto">
              <a:xfrm>
                <a:off x="4685" y="-89"/>
                <a:ext cx="81" cy="125"/>
              </a:xfrm>
              <a:custGeom>
                <a:avLst/>
                <a:gdLst>
                  <a:gd name="T0" fmla="*/ 80 w 81"/>
                  <a:gd name="T1" fmla="*/ 0 h 125"/>
                  <a:gd name="T2" fmla="*/ 41 w 81"/>
                  <a:gd name="T3" fmla="*/ 24 h 125"/>
                  <a:gd name="T4" fmla="*/ 72 w 81"/>
                  <a:gd name="T5" fmla="*/ 24 h 125"/>
                  <a:gd name="T6" fmla="*/ 81 w 81"/>
                  <a:gd name="T7" fmla="*/ 1 h 125"/>
                  <a:gd name="T8" fmla="*/ 80 w 81"/>
                  <a:gd name="T9" fmla="*/ 0 h 1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1"/>
                  <a:gd name="T16" fmla="*/ 0 h 125"/>
                  <a:gd name="T17" fmla="*/ 81 w 81"/>
                  <a:gd name="T18" fmla="*/ 125 h 1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1" h="125">
                    <a:moveTo>
                      <a:pt x="80" y="0"/>
                    </a:moveTo>
                    <a:lnTo>
                      <a:pt x="41" y="24"/>
                    </a:lnTo>
                    <a:lnTo>
                      <a:pt x="72" y="24"/>
                    </a:lnTo>
                    <a:lnTo>
                      <a:pt x="81" y="1"/>
                    </a:lnTo>
                    <a:lnTo>
                      <a:pt x="80" y="0"/>
                    </a:lnTo>
                  </a:path>
                </a:pathLst>
              </a:custGeom>
              <a:solidFill>
                <a:srgbClr val="2825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" name="Group 259"/>
            <p:cNvGrpSpPr>
              <a:grpSpLocks/>
            </p:cNvGrpSpPr>
            <p:nvPr/>
          </p:nvGrpSpPr>
          <p:grpSpPr bwMode="auto">
            <a:xfrm>
              <a:off x="2606" y="-2849"/>
              <a:ext cx="220" cy="219"/>
              <a:chOff x="2606" y="-2849"/>
              <a:chExt cx="220" cy="219"/>
            </a:xfrm>
          </p:grpSpPr>
          <p:sp>
            <p:nvSpPr>
              <p:cNvPr id="24669" name="Freeform 260"/>
              <p:cNvSpPr>
                <a:spLocks/>
              </p:cNvSpPr>
              <p:nvPr/>
            </p:nvSpPr>
            <p:spPr bwMode="auto">
              <a:xfrm>
                <a:off x="2606" y="-2849"/>
                <a:ext cx="220" cy="219"/>
              </a:xfrm>
              <a:custGeom>
                <a:avLst/>
                <a:gdLst>
                  <a:gd name="T0" fmla="*/ 114 w 220"/>
                  <a:gd name="T1" fmla="*/ 0 h 219"/>
                  <a:gd name="T2" fmla="*/ 49 w 220"/>
                  <a:gd name="T3" fmla="*/ 19 h 219"/>
                  <a:gd name="T4" fmla="*/ 9 w 220"/>
                  <a:gd name="T5" fmla="*/ 68 h 219"/>
                  <a:gd name="T6" fmla="*/ 0 w 220"/>
                  <a:gd name="T7" fmla="*/ 110 h 219"/>
                  <a:gd name="T8" fmla="*/ 3 w 220"/>
                  <a:gd name="T9" fmla="*/ 133 h 219"/>
                  <a:gd name="T10" fmla="*/ 34 w 220"/>
                  <a:gd name="T11" fmla="*/ 189 h 219"/>
                  <a:gd name="T12" fmla="*/ 93 w 220"/>
                  <a:gd name="T13" fmla="*/ 218 h 219"/>
                  <a:gd name="T14" fmla="*/ 119 w 220"/>
                  <a:gd name="T15" fmla="*/ 217 h 219"/>
                  <a:gd name="T16" fmla="*/ 182 w 220"/>
                  <a:gd name="T17" fmla="*/ 191 h 219"/>
                  <a:gd name="T18" fmla="*/ 216 w 220"/>
                  <a:gd name="T19" fmla="*/ 140 h 219"/>
                  <a:gd name="T20" fmla="*/ 220 w 220"/>
                  <a:gd name="T21" fmla="*/ 120 h 219"/>
                  <a:gd name="T22" fmla="*/ 218 w 220"/>
                  <a:gd name="T23" fmla="*/ 95 h 219"/>
                  <a:gd name="T24" fmla="*/ 189 w 220"/>
                  <a:gd name="T25" fmla="*/ 35 h 219"/>
                  <a:gd name="T26" fmla="*/ 136 w 220"/>
                  <a:gd name="T27" fmla="*/ 3 h 219"/>
                  <a:gd name="T28" fmla="*/ 114 w 220"/>
                  <a:gd name="T29" fmla="*/ 0 h 21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20"/>
                  <a:gd name="T46" fmla="*/ 0 h 219"/>
                  <a:gd name="T47" fmla="*/ 220 w 220"/>
                  <a:gd name="T48" fmla="*/ 219 h 219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20" h="219">
                    <a:moveTo>
                      <a:pt x="114" y="0"/>
                    </a:moveTo>
                    <a:lnTo>
                      <a:pt x="49" y="19"/>
                    </a:lnTo>
                    <a:lnTo>
                      <a:pt x="9" y="68"/>
                    </a:lnTo>
                    <a:lnTo>
                      <a:pt x="0" y="110"/>
                    </a:lnTo>
                    <a:lnTo>
                      <a:pt x="3" y="133"/>
                    </a:lnTo>
                    <a:lnTo>
                      <a:pt x="34" y="189"/>
                    </a:lnTo>
                    <a:lnTo>
                      <a:pt x="93" y="218"/>
                    </a:lnTo>
                    <a:lnTo>
                      <a:pt x="119" y="217"/>
                    </a:lnTo>
                    <a:lnTo>
                      <a:pt x="182" y="191"/>
                    </a:lnTo>
                    <a:lnTo>
                      <a:pt x="216" y="140"/>
                    </a:lnTo>
                    <a:lnTo>
                      <a:pt x="220" y="120"/>
                    </a:lnTo>
                    <a:lnTo>
                      <a:pt x="218" y="95"/>
                    </a:lnTo>
                    <a:lnTo>
                      <a:pt x="189" y="35"/>
                    </a:lnTo>
                    <a:lnTo>
                      <a:pt x="136" y="3"/>
                    </a:lnTo>
                    <a:lnTo>
                      <a:pt x="114" y="0"/>
                    </a:lnTo>
                  </a:path>
                </a:pathLst>
              </a:custGeom>
              <a:solidFill>
                <a:srgbClr val="C5C6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" name="Group 257"/>
            <p:cNvGrpSpPr>
              <a:grpSpLocks/>
            </p:cNvGrpSpPr>
            <p:nvPr/>
          </p:nvGrpSpPr>
          <p:grpSpPr bwMode="auto">
            <a:xfrm>
              <a:off x="2965" y="-2741"/>
              <a:ext cx="220" cy="218"/>
              <a:chOff x="2965" y="-2741"/>
              <a:chExt cx="220" cy="218"/>
            </a:xfrm>
          </p:grpSpPr>
          <p:sp>
            <p:nvSpPr>
              <p:cNvPr id="24668" name="Freeform 258"/>
              <p:cNvSpPr>
                <a:spLocks/>
              </p:cNvSpPr>
              <p:nvPr/>
            </p:nvSpPr>
            <p:spPr bwMode="auto">
              <a:xfrm>
                <a:off x="2965" y="-2741"/>
                <a:ext cx="220" cy="218"/>
              </a:xfrm>
              <a:custGeom>
                <a:avLst/>
                <a:gdLst>
                  <a:gd name="T0" fmla="*/ 114 w 220"/>
                  <a:gd name="T1" fmla="*/ 0 h 218"/>
                  <a:gd name="T2" fmla="*/ 49 w 220"/>
                  <a:gd name="T3" fmla="*/ 20 h 218"/>
                  <a:gd name="T4" fmla="*/ 8 w 220"/>
                  <a:gd name="T5" fmla="*/ 69 h 218"/>
                  <a:gd name="T6" fmla="*/ 0 w 220"/>
                  <a:gd name="T7" fmla="*/ 110 h 218"/>
                  <a:gd name="T8" fmla="*/ 3 w 220"/>
                  <a:gd name="T9" fmla="*/ 133 h 218"/>
                  <a:gd name="T10" fmla="*/ 34 w 220"/>
                  <a:gd name="T11" fmla="*/ 190 h 218"/>
                  <a:gd name="T12" fmla="*/ 92 w 220"/>
                  <a:gd name="T13" fmla="*/ 219 h 218"/>
                  <a:gd name="T14" fmla="*/ 119 w 220"/>
                  <a:gd name="T15" fmla="*/ 217 h 218"/>
                  <a:gd name="T16" fmla="*/ 182 w 220"/>
                  <a:gd name="T17" fmla="*/ 191 h 218"/>
                  <a:gd name="T18" fmla="*/ 216 w 220"/>
                  <a:gd name="T19" fmla="*/ 141 h 218"/>
                  <a:gd name="T20" fmla="*/ 220 w 220"/>
                  <a:gd name="T21" fmla="*/ 121 h 218"/>
                  <a:gd name="T22" fmla="*/ 218 w 220"/>
                  <a:gd name="T23" fmla="*/ 96 h 218"/>
                  <a:gd name="T24" fmla="*/ 189 w 220"/>
                  <a:gd name="T25" fmla="*/ 35 h 218"/>
                  <a:gd name="T26" fmla="*/ 135 w 220"/>
                  <a:gd name="T27" fmla="*/ 3 h 218"/>
                  <a:gd name="T28" fmla="*/ 114 w 220"/>
                  <a:gd name="T29" fmla="*/ 0 h 21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20"/>
                  <a:gd name="T46" fmla="*/ 0 h 218"/>
                  <a:gd name="T47" fmla="*/ 220 w 220"/>
                  <a:gd name="T48" fmla="*/ 218 h 218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20" h="218">
                    <a:moveTo>
                      <a:pt x="114" y="0"/>
                    </a:moveTo>
                    <a:lnTo>
                      <a:pt x="49" y="20"/>
                    </a:lnTo>
                    <a:lnTo>
                      <a:pt x="8" y="69"/>
                    </a:lnTo>
                    <a:lnTo>
                      <a:pt x="0" y="110"/>
                    </a:lnTo>
                    <a:lnTo>
                      <a:pt x="3" y="133"/>
                    </a:lnTo>
                    <a:lnTo>
                      <a:pt x="34" y="190"/>
                    </a:lnTo>
                    <a:lnTo>
                      <a:pt x="92" y="219"/>
                    </a:lnTo>
                    <a:lnTo>
                      <a:pt x="119" y="217"/>
                    </a:lnTo>
                    <a:lnTo>
                      <a:pt x="182" y="191"/>
                    </a:lnTo>
                    <a:lnTo>
                      <a:pt x="216" y="141"/>
                    </a:lnTo>
                    <a:lnTo>
                      <a:pt x="220" y="121"/>
                    </a:lnTo>
                    <a:lnTo>
                      <a:pt x="218" y="96"/>
                    </a:lnTo>
                    <a:lnTo>
                      <a:pt x="189" y="35"/>
                    </a:lnTo>
                    <a:lnTo>
                      <a:pt x="135" y="3"/>
                    </a:lnTo>
                    <a:lnTo>
                      <a:pt x="114" y="0"/>
                    </a:lnTo>
                  </a:path>
                </a:pathLst>
              </a:custGeom>
              <a:solidFill>
                <a:srgbClr val="2825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" name="Group 255"/>
            <p:cNvGrpSpPr>
              <a:grpSpLocks/>
            </p:cNvGrpSpPr>
            <p:nvPr/>
          </p:nvGrpSpPr>
          <p:grpSpPr bwMode="auto">
            <a:xfrm>
              <a:off x="2726" y="-2577"/>
              <a:ext cx="220" cy="219"/>
              <a:chOff x="2726" y="-2577"/>
              <a:chExt cx="220" cy="219"/>
            </a:xfrm>
          </p:grpSpPr>
          <p:sp>
            <p:nvSpPr>
              <p:cNvPr id="24667" name="Freeform 256"/>
              <p:cNvSpPr>
                <a:spLocks/>
              </p:cNvSpPr>
              <p:nvPr/>
            </p:nvSpPr>
            <p:spPr bwMode="auto">
              <a:xfrm>
                <a:off x="2726" y="-2577"/>
                <a:ext cx="220" cy="219"/>
              </a:xfrm>
              <a:custGeom>
                <a:avLst/>
                <a:gdLst>
                  <a:gd name="T0" fmla="*/ 114 w 220"/>
                  <a:gd name="T1" fmla="*/ 0 h 219"/>
                  <a:gd name="T2" fmla="*/ 49 w 220"/>
                  <a:gd name="T3" fmla="*/ 19 h 219"/>
                  <a:gd name="T4" fmla="*/ 9 w 220"/>
                  <a:gd name="T5" fmla="*/ 68 h 219"/>
                  <a:gd name="T6" fmla="*/ 0 w 220"/>
                  <a:gd name="T7" fmla="*/ 110 h 219"/>
                  <a:gd name="T8" fmla="*/ 3 w 220"/>
                  <a:gd name="T9" fmla="*/ 132 h 219"/>
                  <a:gd name="T10" fmla="*/ 34 w 220"/>
                  <a:gd name="T11" fmla="*/ 189 h 219"/>
                  <a:gd name="T12" fmla="*/ 93 w 220"/>
                  <a:gd name="T13" fmla="*/ 218 h 219"/>
                  <a:gd name="T14" fmla="*/ 119 w 220"/>
                  <a:gd name="T15" fmla="*/ 217 h 219"/>
                  <a:gd name="T16" fmla="*/ 182 w 220"/>
                  <a:gd name="T17" fmla="*/ 190 h 219"/>
                  <a:gd name="T18" fmla="*/ 216 w 220"/>
                  <a:gd name="T19" fmla="*/ 140 h 219"/>
                  <a:gd name="T20" fmla="*/ 220 w 220"/>
                  <a:gd name="T21" fmla="*/ 120 h 219"/>
                  <a:gd name="T22" fmla="*/ 218 w 220"/>
                  <a:gd name="T23" fmla="*/ 95 h 219"/>
                  <a:gd name="T24" fmla="*/ 189 w 220"/>
                  <a:gd name="T25" fmla="*/ 34 h 219"/>
                  <a:gd name="T26" fmla="*/ 136 w 220"/>
                  <a:gd name="T27" fmla="*/ 2 h 219"/>
                  <a:gd name="T28" fmla="*/ 114 w 220"/>
                  <a:gd name="T29" fmla="*/ 0 h 21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20"/>
                  <a:gd name="T46" fmla="*/ 0 h 219"/>
                  <a:gd name="T47" fmla="*/ 220 w 220"/>
                  <a:gd name="T48" fmla="*/ 219 h 219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20" h="219">
                    <a:moveTo>
                      <a:pt x="114" y="0"/>
                    </a:moveTo>
                    <a:lnTo>
                      <a:pt x="49" y="19"/>
                    </a:lnTo>
                    <a:lnTo>
                      <a:pt x="9" y="68"/>
                    </a:lnTo>
                    <a:lnTo>
                      <a:pt x="0" y="110"/>
                    </a:lnTo>
                    <a:lnTo>
                      <a:pt x="3" y="132"/>
                    </a:lnTo>
                    <a:lnTo>
                      <a:pt x="34" y="189"/>
                    </a:lnTo>
                    <a:lnTo>
                      <a:pt x="93" y="218"/>
                    </a:lnTo>
                    <a:lnTo>
                      <a:pt x="119" y="217"/>
                    </a:lnTo>
                    <a:lnTo>
                      <a:pt x="182" y="190"/>
                    </a:lnTo>
                    <a:lnTo>
                      <a:pt x="216" y="140"/>
                    </a:lnTo>
                    <a:lnTo>
                      <a:pt x="220" y="120"/>
                    </a:lnTo>
                    <a:lnTo>
                      <a:pt x="218" y="95"/>
                    </a:lnTo>
                    <a:lnTo>
                      <a:pt x="189" y="34"/>
                    </a:lnTo>
                    <a:lnTo>
                      <a:pt x="136" y="2"/>
                    </a:lnTo>
                    <a:lnTo>
                      <a:pt x="114" y="0"/>
                    </a:lnTo>
                  </a:path>
                </a:pathLst>
              </a:custGeom>
              <a:solidFill>
                <a:srgbClr val="DADC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" name="Group 253"/>
            <p:cNvGrpSpPr>
              <a:grpSpLocks/>
            </p:cNvGrpSpPr>
            <p:nvPr/>
          </p:nvGrpSpPr>
          <p:grpSpPr bwMode="auto">
            <a:xfrm>
              <a:off x="2418" y="-2461"/>
              <a:ext cx="251" cy="251"/>
              <a:chOff x="2418" y="-2461"/>
              <a:chExt cx="251" cy="251"/>
            </a:xfrm>
          </p:grpSpPr>
          <p:sp>
            <p:nvSpPr>
              <p:cNvPr id="24666" name="Freeform 254"/>
              <p:cNvSpPr>
                <a:spLocks/>
              </p:cNvSpPr>
              <p:nvPr/>
            </p:nvSpPr>
            <p:spPr bwMode="auto">
              <a:xfrm>
                <a:off x="2418" y="-2461"/>
                <a:ext cx="251" cy="251"/>
              </a:xfrm>
              <a:custGeom>
                <a:avLst/>
                <a:gdLst>
                  <a:gd name="T0" fmla="*/ 126 w 251"/>
                  <a:gd name="T1" fmla="*/ 0 h 251"/>
                  <a:gd name="T2" fmla="*/ 0 w 251"/>
                  <a:gd name="T3" fmla="*/ 126 h 251"/>
                  <a:gd name="T4" fmla="*/ 126 w 251"/>
                  <a:gd name="T5" fmla="*/ 251 h 251"/>
                  <a:gd name="T6" fmla="*/ 251 w 251"/>
                  <a:gd name="T7" fmla="*/ 126 h 251"/>
                  <a:gd name="T8" fmla="*/ 126 w 251"/>
                  <a:gd name="T9" fmla="*/ 0 h 2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1"/>
                  <a:gd name="T16" fmla="*/ 0 h 251"/>
                  <a:gd name="T17" fmla="*/ 251 w 251"/>
                  <a:gd name="T18" fmla="*/ 251 h 25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1" h="251">
                    <a:moveTo>
                      <a:pt x="126" y="0"/>
                    </a:moveTo>
                    <a:lnTo>
                      <a:pt x="0" y="126"/>
                    </a:lnTo>
                    <a:lnTo>
                      <a:pt x="126" y="251"/>
                    </a:lnTo>
                    <a:lnTo>
                      <a:pt x="251" y="126"/>
                    </a:lnTo>
                    <a:lnTo>
                      <a:pt x="126" y="0"/>
                    </a:lnTo>
                  </a:path>
                </a:pathLst>
              </a:custGeom>
              <a:solidFill>
                <a:srgbClr val="888B8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" name="Group 251"/>
            <p:cNvGrpSpPr>
              <a:grpSpLocks/>
            </p:cNvGrpSpPr>
            <p:nvPr/>
          </p:nvGrpSpPr>
          <p:grpSpPr bwMode="auto">
            <a:xfrm>
              <a:off x="2666" y="-3285"/>
              <a:ext cx="220" cy="219"/>
              <a:chOff x="2666" y="-3285"/>
              <a:chExt cx="220" cy="219"/>
            </a:xfrm>
          </p:grpSpPr>
          <p:sp>
            <p:nvSpPr>
              <p:cNvPr id="24665" name="Freeform 252"/>
              <p:cNvSpPr>
                <a:spLocks/>
              </p:cNvSpPr>
              <p:nvPr/>
            </p:nvSpPr>
            <p:spPr bwMode="auto">
              <a:xfrm>
                <a:off x="2666" y="-3285"/>
                <a:ext cx="220" cy="219"/>
              </a:xfrm>
              <a:custGeom>
                <a:avLst/>
                <a:gdLst>
                  <a:gd name="T0" fmla="*/ 114 w 220"/>
                  <a:gd name="T1" fmla="*/ 0 h 219"/>
                  <a:gd name="T2" fmla="*/ 49 w 220"/>
                  <a:gd name="T3" fmla="*/ 19 h 219"/>
                  <a:gd name="T4" fmla="*/ 9 w 220"/>
                  <a:gd name="T5" fmla="*/ 69 h 219"/>
                  <a:gd name="T6" fmla="*/ 0 w 220"/>
                  <a:gd name="T7" fmla="*/ 110 h 219"/>
                  <a:gd name="T8" fmla="*/ 3 w 220"/>
                  <a:gd name="T9" fmla="*/ 133 h 219"/>
                  <a:gd name="T10" fmla="*/ 34 w 220"/>
                  <a:gd name="T11" fmla="*/ 190 h 219"/>
                  <a:gd name="T12" fmla="*/ 93 w 220"/>
                  <a:gd name="T13" fmla="*/ 219 h 219"/>
                  <a:gd name="T14" fmla="*/ 119 w 220"/>
                  <a:gd name="T15" fmla="*/ 217 h 219"/>
                  <a:gd name="T16" fmla="*/ 182 w 220"/>
                  <a:gd name="T17" fmla="*/ 191 h 219"/>
                  <a:gd name="T18" fmla="*/ 216 w 220"/>
                  <a:gd name="T19" fmla="*/ 141 h 219"/>
                  <a:gd name="T20" fmla="*/ 220 w 220"/>
                  <a:gd name="T21" fmla="*/ 120 h 219"/>
                  <a:gd name="T22" fmla="*/ 218 w 220"/>
                  <a:gd name="T23" fmla="*/ 95 h 219"/>
                  <a:gd name="T24" fmla="*/ 189 w 220"/>
                  <a:gd name="T25" fmla="*/ 35 h 219"/>
                  <a:gd name="T26" fmla="*/ 136 w 220"/>
                  <a:gd name="T27" fmla="*/ 3 h 219"/>
                  <a:gd name="T28" fmla="*/ 114 w 220"/>
                  <a:gd name="T29" fmla="*/ 0 h 21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20"/>
                  <a:gd name="T46" fmla="*/ 0 h 219"/>
                  <a:gd name="T47" fmla="*/ 220 w 220"/>
                  <a:gd name="T48" fmla="*/ 219 h 219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20" h="219">
                    <a:moveTo>
                      <a:pt x="114" y="0"/>
                    </a:moveTo>
                    <a:lnTo>
                      <a:pt x="49" y="19"/>
                    </a:lnTo>
                    <a:lnTo>
                      <a:pt x="9" y="69"/>
                    </a:lnTo>
                    <a:lnTo>
                      <a:pt x="0" y="110"/>
                    </a:lnTo>
                    <a:lnTo>
                      <a:pt x="3" y="133"/>
                    </a:lnTo>
                    <a:lnTo>
                      <a:pt x="34" y="190"/>
                    </a:lnTo>
                    <a:lnTo>
                      <a:pt x="93" y="219"/>
                    </a:lnTo>
                    <a:lnTo>
                      <a:pt x="119" y="217"/>
                    </a:lnTo>
                    <a:lnTo>
                      <a:pt x="182" y="191"/>
                    </a:lnTo>
                    <a:lnTo>
                      <a:pt x="216" y="141"/>
                    </a:lnTo>
                    <a:lnTo>
                      <a:pt x="220" y="120"/>
                    </a:lnTo>
                    <a:lnTo>
                      <a:pt x="218" y="95"/>
                    </a:lnTo>
                    <a:lnTo>
                      <a:pt x="189" y="35"/>
                    </a:lnTo>
                    <a:lnTo>
                      <a:pt x="136" y="3"/>
                    </a:lnTo>
                    <a:lnTo>
                      <a:pt x="114" y="0"/>
                    </a:lnTo>
                  </a:path>
                </a:pathLst>
              </a:custGeom>
              <a:solidFill>
                <a:srgbClr val="EBF3E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" name="Group 249"/>
            <p:cNvGrpSpPr>
              <a:grpSpLocks/>
            </p:cNvGrpSpPr>
            <p:nvPr/>
          </p:nvGrpSpPr>
          <p:grpSpPr bwMode="auto">
            <a:xfrm>
              <a:off x="2846" y="-3014"/>
              <a:ext cx="220" cy="219"/>
              <a:chOff x="2846" y="-3014"/>
              <a:chExt cx="220" cy="219"/>
            </a:xfrm>
          </p:grpSpPr>
          <p:sp>
            <p:nvSpPr>
              <p:cNvPr id="24664" name="Freeform 250"/>
              <p:cNvSpPr>
                <a:spLocks/>
              </p:cNvSpPr>
              <p:nvPr/>
            </p:nvSpPr>
            <p:spPr bwMode="auto">
              <a:xfrm>
                <a:off x="2846" y="-3014"/>
                <a:ext cx="220" cy="219"/>
              </a:xfrm>
              <a:custGeom>
                <a:avLst/>
                <a:gdLst>
                  <a:gd name="T0" fmla="*/ 114 w 220"/>
                  <a:gd name="T1" fmla="*/ 0 h 219"/>
                  <a:gd name="T2" fmla="*/ 49 w 220"/>
                  <a:gd name="T3" fmla="*/ 19 h 219"/>
                  <a:gd name="T4" fmla="*/ 9 w 220"/>
                  <a:gd name="T5" fmla="*/ 69 h 219"/>
                  <a:gd name="T6" fmla="*/ 0 w 220"/>
                  <a:gd name="T7" fmla="*/ 110 h 219"/>
                  <a:gd name="T8" fmla="*/ 3 w 220"/>
                  <a:gd name="T9" fmla="*/ 133 h 219"/>
                  <a:gd name="T10" fmla="*/ 34 w 220"/>
                  <a:gd name="T11" fmla="*/ 190 h 219"/>
                  <a:gd name="T12" fmla="*/ 93 w 220"/>
                  <a:gd name="T13" fmla="*/ 219 h 219"/>
                  <a:gd name="T14" fmla="*/ 119 w 220"/>
                  <a:gd name="T15" fmla="*/ 217 h 219"/>
                  <a:gd name="T16" fmla="*/ 182 w 220"/>
                  <a:gd name="T17" fmla="*/ 191 h 219"/>
                  <a:gd name="T18" fmla="*/ 216 w 220"/>
                  <a:gd name="T19" fmla="*/ 141 h 219"/>
                  <a:gd name="T20" fmla="*/ 220 w 220"/>
                  <a:gd name="T21" fmla="*/ 120 h 219"/>
                  <a:gd name="T22" fmla="*/ 218 w 220"/>
                  <a:gd name="T23" fmla="*/ 95 h 219"/>
                  <a:gd name="T24" fmla="*/ 189 w 220"/>
                  <a:gd name="T25" fmla="*/ 35 h 219"/>
                  <a:gd name="T26" fmla="*/ 136 w 220"/>
                  <a:gd name="T27" fmla="*/ 3 h 219"/>
                  <a:gd name="T28" fmla="*/ 114 w 220"/>
                  <a:gd name="T29" fmla="*/ 0 h 21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20"/>
                  <a:gd name="T46" fmla="*/ 0 h 219"/>
                  <a:gd name="T47" fmla="*/ 220 w 220"/>
                  <a:gd name="T48" fmla="*/ 219 h 219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20" h="219">
                    <a:moveTo>
                      <a:pt x="114" y="0"/>
                    </a:moveTo>
                    <a:lnTo>
                      <a:pt x="49" y="19"/>
                    </a:lnTo>
                    <a:lnTo>
                      <a:pt x="9" y="69"/>
                    </a:lnTo>
                    <a:lnTo>
                      <a:pt x="0" y="110"/>
                    </a:lnTo>
                    <a:lnTo>
                      <a:pt x="3" y="133"/>
                    </a:lnTo>
                    <a:lnTo>
                      <a:pt x="34" y="190"/>
                    </a:lnTo>
                    <a:lnTo>
                      <a:pt x="93" y="219"/>
                    </a:lnTo>
                    <a:lnTo>
                      <a:pt x="119" y="217"/>
                    </a:lnTo>
                    <a:lnTo>
                      <a:pt x="182" y="191"/>
                    </a:lnTo>
                    <a:lnTo>
                      <a:pt x="216" y="141"/>
                    </a:lnTo>
                    <a:lnTo>
                      <a:pt x="220" y="120"/>
                    </a:lnTo>
                    <a:lnTo>
                      <a:pt x="218" y="95"/>
                    </a:lnTo>
                    <a:lnTo>
                      <a:pt x="189" y="35"/>
                    </a:lnTo>
                    <a:lnTo>
                      <a:pt x="136" y="3"/>
                    </a:lnTo>
                    <a:lnTo>
                      <a:pt x="114" y="0"/>
                    </a:lnTo>
                  </a:path>
                </a:pathLst>
              </a:custGeom>
              <a:solidFill>
                <a:srgbClr val="BFD9A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" name="Group 247"/>
            <p:cNvGrpSpPr>
              <a:grpSpLocks/>
            </p:cNvGrpSpPr>
            <p:nvPr/>
          </p:nvGrpSpPr>
          <p:grpSpPr bwMode="auto">
            <a:xfrm>
              <a:off x="3504" y="-2904"/>
              <a:ext cx="220" cy="219"/>
              <a:chOff x="3504" y="-2904"/>
              <a:chExt cx="220" cy="219"/>
            </a:xfrm>
          </p:grpSpPr>
          <p:sp>
            <p:nvSpPr>
              <p:cNvPr id="24663" name="Freeform 248"/>
              <p:cNvSpPr>
                <a:spLocks/>
              </p:cNvSpPr>
              <p:nvPr/>
            </p:nvSpPr>
            <p:spPr bwMode="auto">
              <a:xfrm>
                <a:off x="3504" y="-2904"/>
                <a:ext cx="220" cy="219"/>
              </a:xfrm>
              <a:custGeom>
                <a:avLst/>
                <a:gdLst>
                  <a:gd name="T0" fmla="*/ 114 w 220"/>
                  <a:gd name="T1" fmla="*/ 0 h 219"/>
                  <a:gd name="T2" fmla="*/ 49 w 220"/>
                  <a:gd name="T3" fmla="*/ 19 h 219"/>
                  <a:gd name="T4" fmla="*/ 8 w 220"/>
                  <a:gd name="T5" fmla="*/ 68 h 219"/>
                  <a:gd name="T6" fmla="*/ 0 w 220"/>
                  <a:gd name="T7" fmla="*/ 110 h 219"/>
                  <a:gd name="T8" fmla="*/ 2 w 220"/>
                  <a:gd name="T9" fmla="*/ 132 h 219"/>
                  <a:gd name="T10" fmla="*/ 34 w 220"/>
                  <a:gd name="T11" fmla="*/ 189 h 219"/>
                  <a:gd name="T12" fmla="*/ 92 w 220"/>
                  <a:gd name="T13" fmla="*/ 218 h 219"/>
                  <a:gd name="T14" fmla="*/ 119 w 220"/>
                  <a:gd name="T15" fmla="*/ 217 h 219"/>
                  <a:gd name="T16" fmla="*/ 182 w 220"/>
                  <a:gd name="T17" fmla="*/ 190 h 219"/>
                  <a:gd name="T18" fmla="*/ 216 w 220"/>
                  <a:gd name="T19" fmla="*/ 140 h 219"/>
                  <a:gd name="T20" fmla="*/ 220 w 220"/>
                  <a:gd name="T21" fmla="*/ 120 h 219"/>
                  <a:gd name="T22" fmla="*/ 218 w 220"/>
                  <a:gd name="T23" fmla="*/ 95 h 219"/>
                  <a:gd name="T24" fmla="*/ 189 w 220"/>
                  <a:gd name="T25" fmla="*/ 34 h 219"/>
                  <a:gd name="T26" fmla="*/ 135 w 220"/>
                  <a:gd name="T27" fmla="*/ 2 h 219"/>
                  <a:gd name="T28" fmla="*/ 114 w 220"/>
                  <a:gd name="T29" fmla="*/ 0 h 21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20"/>
                  <a:gd name="T46" fmla="*/ 0 h 219"/>
                  <a:gd name="T47" fmla="*/ 220 w 220"/>
                  <a:gd name="T48" fmla="*/ 219 h 219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20" h="219">
                    <a:moveTo>
                      <a:pt x="114" y="0"/>
                    </a:moveTo>
                    <a:lnTo>
                      <a:pt x="49" y="19"/>
                    </a:lnTo>
                    <a:lnTo>
                      <a:pt x="8" y="68"/>
                    </a:lnTo>
                    <a:lnTo>
                      <a:pt x="0" y="110"/>
                    </a:lnTo>
                    <a:lnTo>
                      <a:pt x="2" y="132"/>
                    </a:lnTo>
                    <a:lnTo>
                      <a:pt x="34" y="189"/>
                    </a:lnTo>
                    <a:lnTo>
                      <a:pt x="92" y="218"/>
                    </a:lnTo>
                    <a:lnTo>
                      <a:pt x="119" y="217"/>
                    </a:lnTo>
                    <a:lnTo>
                      <a:pt x="182" y="190"/>
                    </a:lnTo>
                    <a:lnTo>
                      <a:pt x="216" y="140"/>
                    </a:lnTo>
                    <a:lnTo>
                      <a:pt x="220" y="120"/>
                    </a:lnTo>
                    <a:lnTo>
                      <a:pt x="218" y="95"/>
                    </a:lnTo>
                    <a:lnTo>
                      <a:pt x="189" y="34"/>
                    </a:lnTo>
                    <a:lnTo>
                      <a:pt x="135" y="2"/>
                    </a:lnTo>
                    <a:lnTo>
                      <a:pt x="114" y="0"/>
                    </a:lnTo>
                  </a:path>
                </a:pathLst>
              </a:custGeom>
              <a:solidFill>
                <a:srgbClr val="4D4D5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" name="Group 245"/>
            <p:cNvGrpSpPr>
              <a:grpSpLocks/>
            </p:cNvGrpSpPr>
            <p:nvPr/>
          </p:nvGrpSpPr>
          <p:grpSpPr bwMode="auto">
            <a:xfrm>
              <a:off x="3375" y="-2643"/>
              <a:ext cx="251" cy="251"/>
              <a:chOff x="3375" y="-2643"/>
              <a:chExt cx="251" cy="251"/>
            </a:xfrm>
          </p:grpSpPr>
          <p:sp>
            <p:nvSpPr>
              <p:cNvPr id="24662" name="Freeform 246"/>
              <p:cNvSpPr>
                <a:spLocks/>
              </p:cNvSpPr>
              <p:nvPr/>
            </p:nvSpPr>
            <p:spPr bwMode="auto">
              <a:xfrm>
                <a:off x="3375" y="-2643"/>
                <a:ext cx="251" cy="251"/>
              </a:xfrm>
              <a:custGeom>
                <a:avLst/>
                <a:gdLst>
                  <a:gd name="T0" fmla="*/ 126 w 251"/>
                  <a:gd name="T1" fmla="*/ 0 h 251"/>
                  <a:gd name="T2" fmla="*/ 0 w 251"/>
                  <a:gd name="T3" fmla="*/ 125 h 251"/>
                  <a:gd name="T4" fmla="*/ 126 w 251"/>
                  <a:gd name="T5" fmla="*/ 250 h 251"/>
                  <a:gd name="T6" fmla="*/ 251 w 251"/>
                  <a:gd name="T7" fmla="*/ 125 h 251"/>
                  <a:gd name="T8" fmla="*/ 126 w 251"/>
                  <a:gd name="T9" fmla="*/ 0 h 2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1"/>
                  <a:gd name="T16" fmla="*/ 0 h 251"/>
                  <a:gd name="T17" fmla="*/ 251 w 251"/>
                  <a:gd name="T18" fmla="*/ 251 h 25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1" h="251">
                    <a:moveTo>
                      <a:pt x="126" y="0"/>
                    </a:moveTo>
                    <a:lnTo>
                      <a:pt x="0" y="125"/>
                    </a:lnTo>
                    <a:lnTo>
                      <a:pt x="126" y="250"/>
                    </a:lnTo>
                    <a:lnTo>
                      <a:pt x="251" y="125"/>
                    </a:lnTo>
                    <a:lnTo>
                      <a:pt x="126" y="0"/>
                    </a:lnTo>
                  </a:path>
                </a:pathLst>
              </a:custGeom>
              <a:solidFill>
                <a:srgbClr val="E5E5E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" name="Group 243"/>
            <p:cNvGrpSpPr>
              <a:grpSpLocks/>
            </p:cNvGrpSpPr>
            <p:nvPr/>
          </p:nvGrpSpPr>
          <p:grpSpPr bwMode="auto">
            <a:xfrm>
              <a:off x="3145" y="-2414"/>
              <a:ext cx="220" cy="218"/>
              <a:chOff x="3145" y="-2414"/>
              <a:chExt cx="220" cy="218"/>
            </a:xfrm>
          </p:grpSpPr>
          <p:sp>
            <p:nvSpPr>
              <p:cNvPr id="24661" name="Freeform 244"/>
              <p:cNvSpPr>
                <a:spLocks/>
              </p:cNvSpPr>
              <p:nvPr/>
            </p:nvSpPr>
            <p:spPr bwMode="auto">
              <a:xfrm>
                <a:off x="3145" y="-2414"/>
                <a:ext cx="220" cy="218"/>
              </a:xfrm>
              <a:custGeom>
                <a:avLst/>
                <a:gdLst>
                  <a:gd name="T0" fmla="*/ 114 w 220"/>
                  <a:gd name="T1" fmla="*/ 0 h 218"/>
                  <a:gd name="T2" fmla="*/ 49 w 220"/>
                  <a:gd name="T3" fmla="*/ 20 h 218"/>
                  <a:gd name="T4" fmla="*/ 8 w 220"/>
                  <a:gd name="T5" fmla="*/ 69 h 218"/>
                  <a:gd name="T6" fmla="*/ 0 w 220"/>
                  <a:gd name="T7" fmla="*/ 110 h 218"/>
                  <a:gd name="T8" fmla="*/ 3 w 220"/>
                  <a:gd name="T9" fmla="*/ 133 h 218"/>
                  <a:gd name="T10" fmla="*/ 34 w 220"/>
                  <a:gd name="T11" fmla="*/ 190 h 218"/>
                  <a:gd name="T12" fmla="*/ 92 w 220"/>
                  <a:gd name="T13" fmla="*/ 219 h 218"/>
                  <a:gd name="T14" fmla="*/ 119 w 220"/>
                  <a:gd name="T15" fmla="*/ 217 h 218"/>
                  <a:gd name="T16" fmla="*/ 182 w 220"/>
                  <a:gd name="T17" fmla="*/ 191 h 218"/>
                  <a:gd name="T18" fmla="*/ 216 w 220"/>
                  <a:gd name="T19" fmla="*/ 141 h 218"/>
                  <a:gd name="T20" fmla="*/ 220 w 220"/>
                  <a:gd name="T21" fmla="*/ 121 h 218"/>
                  <a:gd name="T22" fmla="*/ 218 w 220"/>
                  <a:gd name="T23" fmla="*/ 96 h 218"/>
                  <a:gd name="T24" fmla="*/ 189 w 220"/>
                  <a:gd name="T25" fmla="*/ 35 h 218"/>
                  <a:gd name="T26" fmla="*/ 135 w 220"/>
                  <a:gd name="T27" fmla="*/ 3 h 218"/>
                  <a:gd name="T28" fmla="*/ 114 w 220"/>
                  <a:gd name="T29" fmla="*/ 0 h 21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20"/>
                  <a:gd name="T46" fmla="*/ 0 h 218"/>
                  <a:gd name="T47" fmla="*/ 220 w 220"/>
                  <a:gd name="T48" fmla="*/ 218 h 218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20" h="218">
                    <a:moveTo>
                      <a:pt x="114" y="0"/>
                    </a:moveTo>
                    <a:lnTo>
                      <a:pt x="49" y="20"/>
                    </a:lnTo>
                    <a:lnTo>
                      <a:pt x="8" y="69"/>
                    </a:lnTo>
                    <a:lnTo>
                      <a:pt x="0" y="110"/>
                    </a:lnTo>
                    <a:lnTo>
                      <a:pt x="3" y="133"/>
                    </a:lnTo>
                    <a:lnTo>
                      <a:pt x="34" y="190"/>
                    </a:lnTo>
                    <a:lnTo>
                      <a:pt x="92" y="219"/>
                    </a:lnTo>
                    <a:lnTo>
                      <a:pt x="119" y="217"/>
                    </a:lnTo>
                    <a:lnTo>
                      <a:pt x="182" y="191"/>
                    </a:lnTo>
                    <a:lnTo>
                      <a:pt x="216" y="141"/>
                    </a:lnTo>
                    <a:lnTo>
                      <a:pt x="220" y="121"/>
                    </a:lnTo>
                    <a:lnTo>
                      <a:pt x="218" y="96"/>
                    </a:lnTo>
                    <a:lnTo>
                      <a:pt x="189" y="35"/>
                    </a:lnTo>
                    <a:lnTo>
                      <a:pt x="135" y="3"/>
                    </a:lnTo>
                    <a:lnTo>
                      <a:pt x="114" y="0"/>
                    </a:lnTo>
                  </a:path>
                </a:pathLst>
              </a:custGeom>
              <a:solidFill>
                <a:srgbClr val="A9CE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" name="Group 239"/>
            <p:cNvGrpSpPr>
              <a:grpSpLocks/>
            </p:cNvGrpSpPr>
            <p:nvPr/>
          </p:nvGrpSpPr>
          <p:grpSpPr bwMode="auto">
            <a:xfrm>
              <a:off x="6077" y="-2248"/>
              <a:ext cx="185" cy="248"/>
              <a:chOff x="6077" y="-2248"/>
              <a:chExt cx="185" cy="248"/>
            </a:xfrm>
          </p:grpSpPr>
          <p:sp>
            <p:nvSpPr>
              <p:cNvPr id="24658" name="Freeform 242"/>
              <p:cNvSpPr>
                <a:spLocks/>
              </p:cNvSpPr>
              <p:nvPr/>
            </p:nvSpPr>
            <p:spPr bwMode="auto">
              <a:xfrm>
                <a:off x="6077" y="-2248"/>
                <a:ext cx="185" cy="248"/>
              </a:xfrm>
              <a:custGeom>
                <a:avLst/>
                <a:gdLst>
                  <a:gd name="T0" fmla="*/ 185 w 185"/>
                  <a:gd name="T1" fmla="*/ 211 h 248"/>
                  <a:gd name="T2" fmla="*/ 101 w 185"/>
                  <a:gd name="T3" fmla="*/ 211 h 248"/>
                  <a:gd name="T4" fmla="*/ 143 w 185"/>
                  <a:gd name="T5" fmla="*/ 248 h 248"/>
                  <a:gd name="T6" fmla="*/ 185 w 185"/>
                  <a:gd name="T7" fmla="*/ 211 h 24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85"/>
                  <a:gd name="T13" fmla="*/ 0 h 248"/>
                  <a:gd name="T14" fmla="*/ 185 w 185"/>
                  <a:gd name="T15" fmla="*/ 248 h 24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85" h="248">
                    <a:moveTo>
                      <a:pt x="185" y="211"/>
                    </a:moveTo>
                    <a:lnTo>
                      <a:pt x="101" y="211"/>
                    </a:lnTo>
                    <a:lnTo>
                      <a:pt x="143" y="248"/>
                    </a:lnTo>
                    <a:lnTo>
                      <a:pt x="185" y="211"/>
                    </a:lnTo>
                  </a:path>
                </a:pathLst>
              </a:custGeom>
              <a:solidFill>
                <a:srgbClr val="A9CE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59" name="Freeform 241"/>
              <p:cNvSpPr>
                <a:spLocks/>
              </p:cNvSpPr>
              <p:nvPr/>
            </p:nvSpPr>
            <p:spPr bwMode="auto">
              <a:xfrm>
                <a:off x="6077" y="-2248"/>
                <a:ext cx="185" cy="248"/>
              </a:xfrm>
              <a:custGeom>
                <a:avLst/>
                <a:gdLst>
                  <a:gd name="T0" fmla="*/ 245 w 185"/>
                  <a:gd name="T1" fmla="*/ 37 h 248"/>
                  <a:gd name="T2" fmla="*/ 41 w 185"/>
                  <a:gd name="T3" fmla="*/ 37 h 248"/>
                  <a:gd name="T4" fmla="*/ 41 w 185"/>
                  <a:gd name="T5" fmla="*/ 88 h 248"/>
                  <a:gd name="T6" fmla="*/ 0 w 185"/>
                  <a:gd name="T7" fmla="*/ 123 h 248"/>
                  <a:gd name="T8" fmla="*/ 41 w 185"/>
                  <a:gd name="T9" fmla="*/ 160 h 248"/>
                  <a:gd name="T10" fmla="*/ 41 w 185"/>
                  <a:gd name="T11" fmla="*/ 211 h 248"/>
                  <a:gd name="T12" fmla="*/ 245 w 185"/>
                  <a:gd name="T13" fmla="*/ 211 h 248"/>
                  <a:gd name="T14" fmla="*/ 245 w 185"/>
                  <a:gd name="T15" fmla="*/ 160 h 248"/>
                  <a:gd name="T16" fmla="*/ 287 w 185"/>
                  <a:gd name="T17" fmla="*/ 123 h 248"/>
                  <a:gd name="T18" fmla="*/ 245 w 185"/>
                  <a:gd name="T19" fmla="*/ 88 h 248"/>
                  <a:gd name="T20" fmla="*/ 245 w 185"/>
                  <a:gd name="T21" fmla="*/ 37 h 24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85"/>
                  <a:gd name="T34" fmla="*/ 0 h 248"/>
                  <a:gd name="T35" fmla="*/ 185 w 185"/>
                  <a:gd name="T36" fmla="*/ 248 h 24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85" h="248">
                    <a:moveTo>
                      <a:pt x="245" y="37"/>
                    </a:moveTo>
                    <a:lnTo>
                      <a:pt x="41" y="37"/>
                    </a:lnTo>
                    <a:lnTo>
                      <a:pt x="41" y="88"/>
                    </a:lnTo>
                    <a:lnTo>
                      <a:pt x="0" y="123"/>
                    </a:lnTo>
                    <a:lnTo>
                      <a:pt x="41" y="160"/>
                    </a:lnTo>
                    <a:lnTo>
                      <a:pt x="41" y="211"/>
                    </a:lnTo>
                    <a:lnTo>
                      <a:pt x="245" y="211"/>
                    </a:lnTo>
                    <a:lnTo>
                      <a:pt x="245" y="160"/>
                    </a:lnTo>
                    <a:lnTo>
                      <a:pt x="287" y="123"/>
                    </a:lnTo>
                    <a:lnTo>
                      <a:pt x="245" y="88"/>
                    </a:lnTo>
                    <a:lnTo>
                      <a:pt x="245" y="37"/>
                    </a:lnTo>
                  </a:path>
                </a:pathLst>
              </a:custGeom>
              <a:solidFill>
                <a:srgbClr val="A9CE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60" name="Freeform 240"/>
              <p:cNvSpPr>
                <a:spLocks/>
              </p:cNvSpPr>
              <p:nvPr/>
            </p:nvSpPr>
            <p:spPr bwMode="auto">
              <a:xfrm>
                <a:off x="6077" y="-2248"/>
                <a:ext cx="185" cy="248"/>
              </a:xfrm>
              <a:custGeom>
                <a:avLst/>
                <a:gdLst>
                  <a:gd name="T0" fmla="*/ 143 w 185"/>
                  <a:gd name="T1" fmla="*/ 0 h 248"/>
                  <a:gd name="T2" fmla="*/ 101 w 185"/>
                  <a:gd name="T3" fmla="*/ 37 h 248"/>
                  <a:gd name="T4" fmla="*/ 185 w 185"/>
                  <a:gd name="T5" fmla="*/ 37 h 248"/>
                  <a:gd name="T6" fmla="*/ 143 w 185"/>
                  <a:gd name="T7" fmla="*/ 0 h 24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85"/>
                  <a:gd name="T13" fmla="*/ 0 h 248"/>
                  <a:gd name="T14" fmla="*/ 185 w 185"/>
                  <a:gd name="T15" fmla="*/ 248 h 24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85" h="248">
                    <a:moveTo>
                      <a:pt x="143" y="0"/>
                    </a:moveTo>
                    <a:lnTo>
                      <a:pt x="101" y="37"/>
                    </a:lnTo>
                    <a:lnTo>
                      <a:pt x="185" y="37"/>
                    </a:lnTo>
                    <a:lnTo>
                      <a:pt x="143" y="0"/>
                    </a:lnTo>
                  </a:path>
                </a:pathLst>
              </a:custGeom>
              <a:solidFill>
                <a:srgbClr val="A9CE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" name="Group 237"/>
            <p:cNvGrpSpPr>
              <a:grpSpLocks/>
            </p:cNvGrpSpPr>
            <p:nvPr/>
          </p:nvGrpSpPr>
          <p:grpSpPr bwMode="auto">
            <a:xfrm>
              <a:off x="3145" y="-3231"/>
              <a:ext cx="220" cy="219"/>
              <a:chOff x="3145" y="-3231"/>
              <a:chExt cx="220" cy="219"/>
            </a:xfrm>
          </p:grpSpPr>
          <p:sp>
            <p:nvSpPr>
              <p:cNvPr id="24657" name="Freeform 238"/>
              <p:cNvSpPr>
                <a:spLocks/>
              </p:cNvSpPr>
              <p:nvPr/>
            </p:nvSpPr>
            <p:spPr bwMode="auto">
              <a:xfrm>
                <a:off x="3145" y="-3231"/>
                <a:ext cx="220" cy="219"/>
              </a:xfrm>
              <a:custGeom>
                <a:avLst/>
                <a:gdLst>
                  <a:gd name="T0" fmla="*/ 114 w 220"/>
                  <a:gd name="T1" fmla="*/ 0 h 219"/>
                  <a:gd name="T2" fmla="*/ 49 w 220"/>
                  <a:gd name="T3" fmla="*/ 19 h 219"/>
                  <a:gd name="T4" fmla="*/ 8 w 220"/>
                  <a:gd name="T5" fmla="*/ 69 h 219"/>
                  <a:gd name="T6" fmla="*/ 0 w 220"/>
                  <a:gd name="T7" fmla="*/ 110 h 219"/>
                  <a:gd name="T8" fmla="*/ 3 w 220"/>
                  <a:gd name="T9" fmla="*/ 133 h 219"/>
                  <a:gd name="T10" fmla="*/ 34 w 220"/>
                  <a:gd name="T11" fmla="*/ 190 h 219"/>
                  <a:gd name="T12" fmla="*/ 92 w 220"/>
                  <a:gd name="T13" fmla="*/ 219 h 219"/>
                  <a:gd name="T14" fmla="*/ 119 w 220"/>
                  <a:gd name="T15" fmla="*/ 217 h 219"/>
                  <a:gd name="T16" fmla="*/ 182 w 220"/>
                  <a:gd name="T17" fmla="*/ 191 h 219"/>
                  <a:gd name="T18" fmla="*/ 216 w 220"/>
                  <a:gd name="T19" fmla="*/ 141 h 219"/>
                  <a:gd name="T20" fmla="*/ 220 w 220"/>
                  <a:gd name="T21" fmla="*/ 120 h 219"/>
                  <a:gd name="T22" fmla="*/ 218 w 220"/>
                  <a:gd name="T23" fmla="*/ 95 h 219"/>
                  <a:gd name="T24" fmla="*/ 189 w 220"/>
                  <a:gd name="T25" fmla="*/ 35 h 219"/>
                  <a:gd name="T26" fmla="*/ 135 w 220"/>
                  <a:gd name="T27" fmla="*/ 3 h 219"/>
                  <a:gd name="T28" fmla="*/ 114 w 220"/>
                  <a:gd name="T29" fmla="*/ 0 h 21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20"/>
                  <a:gd name="T46" fmla="*/ 0 h 219"/>
                  <a:gd name="T47" fmla="*/ 220 w 220"/>
                  <a:gd name="T48" fmla="*/ 219 h 219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20" h="219">
                    <a:moveTo>
                      <a:pt x="114" y="0"/>
                    </a:moveTo>
                    <a:lnTo>
                      <a:pt x="49" y="19"/>
                    </a:lnTo>
                    <a:lnTo>
                      <a:pt x="8" y="69"/>
                    </a:lnTo>
                    <a:lnTo>
                      <a:pt x="0" y="110"/>
                    </a:lnTo>
                    <a:lnTo>
                      <a:pt x="3" y="133"/>
                    </a:lnTo>
                    <a:lnTo>
                      <a:pt x="34" y="190"/>
                    </a:lnTo>
                    <a:lnTo>
                      <a:pt x="92" y="219"/>
                    </a:lnTo>
                    <a:lnTo>
                      <a:pt x="119" y="217"/>
                    </a:lnTo>
                    <a:lnTo>
                      <a:pt x="182" y="191"/>
                    </a:lnTo>
                    <a:lnTo>
                      <a:pt x="216" y="141"/>
                    </a:lnTo>
                    <a:lnTo>
                      <a:pt x="220" y="120"/>
                    </a:lnTo>
                    <a:lnTo>
                      <a:pt x="218" y="95"/>
                    </a:lnTo>
                    <a:lnTo>
                      <a:pt x="189" y="35"/>
                    </a:lnTo>
                    <a:lnTo>
                      <a:pt x="135" y="3"/>
                    </a:lnTo>
                    <a:lnTo>
                      <a:pt x="114" y="0"/>
                    </a:lnTo>
                  </a:path>
                </a:pathLst>
              </a:custGeom>
              <a:solidFill>
                <a:srgbClr val="6C6D7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" name="Group 235"/>
            <p:cNvGrpSpPr>
              <a:grpSpLocks/>
            </p:cNvGrpSpPr>
            <p:nvPr/>
          </p:nvGrpSpPr>
          <p:grpSpPr bwMode="auto">
            <a:xfrm>
              <a:off x="4252" y="-2110"/>
              <a:ext cx="289" cy="250"/>
              <a:chOff x="4252" y="-2110"/>
              <a:chExt cx="289" cy="250"/>
            </a:xfrm>
          </p:grpSpPr>
          <p:sp>
            <p:nvSpPr>
              <p:cNvPr id="24656" name="Freeform 236"/>
              <p:cNvSpPr>
                <a:spLocks/>
              </p:cNvSpPr>
              <p:nvPr/>
            </p:nvSpPr>
            <p:spPr bwMode="auto">
              <a:xfrm>
                <a:off x="4252" y="-2110"/>
                <a:ext cx="289" cy="250"/>
              </a:xfrm>
              <a:custGeom>
                <a:avLst/>
                <a:gdLst>
                  <a:gd name="T0" fmla="*/ 144 w 289"/>
                  <a:gd name="T1" fmla="*/ 0 h 250"/>
                  <a:gd name="T2" fmla="*/ 0 w 289"/>
                  <a:gd name="T3" fmla="*/ 250 h 250"/>
                  <a:gd name="T4" fmla="*/ 290 w 289"/>
                  <a:gd name="T5" fmla="*/ 250 h 250"/>
                  <a:gd name="T6" fmla="*/ 144 w 289"/>
                  <a:gd name="T7" fmla="*/ 0 h 25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9"/>
                  <a:gd name="T13" fmla="*/ 0 h 250"/>
                  <a:gd name="T14" fmla="*/ 289 w 289"/>
                  <a:gd name="T15" fmla="*/ 250 h 25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9" h="250">
                    <a:moveTo>
                      <a:pt x="144" y="0"/>
                    </a:moveTo>
                    <a:lnTo>
                      <a:pt x="0" y="250"/>
                    </a:lnTo>
                    <a:lnTo>
                      <a:pt x="290" y="250"/>
                    </a:lnTo>
                    <a:lnTo>
                      <a:pt x="144" y="0"/>
                    </a:lnTo>
                  </a:path>
                </a:pathLst>
              </a:custGeom>
              <a:solidFill>
                <a:srgbClr val="D4E6C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" name="Group 233"/>
            <p:cNvGrpSpPr>
              <a:grpSpLocks/>
            </p:cNvGrpSpPr>
            <p:nvPr/>
          </p:nvGrpSpPr>
          <p:grpSpPr bwMode="auto">
            <a:xfrm>
              <a:off x="4791" y="-2490"/>
              <a:ext cx="289" cy="250"/>
              <a:chOff x="4791" y="-2490"/>
              <a:chExt cx="289" cy="250"/>
            </a:xfrm>
          </p:grpSpPr>
          <p:sp>
            <p:nvSpPr>
              <p:cNvPr id="24655" name="Freeform 234"/>
              <p:cNvSpPr>
                <a:spLocks/>
              </p:cNvSpPr>
              <p:nvPr/>
            </p:nvSpPr>
            <p:spPr bwMode="auto">
              <a:xfrm>
                <a:off x="4791" y="-2490"/>
                <a:ext cx="289" cy="250"/>
              </a:xfrm>
              <a:custGeom>
                <a:avLst/>
                <a:gdLst>
                  <a:gd name="T0" fmla="*/ 144 w 289"/>
                  <a:gd name="T1" fmla="*/ 0 h 250"/>
                  <a:gd name="T2" fmla="*/ 0 w 289"/>
                  <a:gd name="T3" fmla="*/ 250 h 250"/>
                  <a:gd name="T4" fmla="*/ 289 w 289"/>
                  <a:gd name="T5" fmla="*/ 250 h 250"/>
                  <a:gd name="T6" fmla="*/ 144 w 289"/>
                  <a:gd name="T7" fmla="*/ 0 h 25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9"/>
                  <a:gd name="T13" fmla="*/ 0 h 250"/>
                  <a:gd name="T14" fmla="*/ 289 w 289"/>
                  <a:gd name="T15" fmla="*/ 250 h 25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9" h="250">
                    <a:moveTo>
                      <a:pt x="144" y="0"/>
                    </a:moveTo>
                    <a:lnTo>
                      <a:pt x="0" y="250"/>
                    </a:lnTo>
                    <a:lnTo>
                      <a:pt x="289" y="250"/>
                    </a:lnTo>
                    <a:lnTo>
                      <a:pt x="144" y="0"/>
                    </a:lnTo>
                  </a:path>
                </a:pathLst>
              </a:custGeom>
              <a:solidFill>
                <a:srgbClr val="A9CE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" name="Group 231"/>
            <p:cNvGrpSpPr>
              <a:grpSpLocks/>
            </p:cNvGrpSpPr>
            <p:nvPr/>
          </p:nvGrpSpPr>
          <p:grpSpPr bwMode="auto">
            <a:xfrm>
              <a:off x="4772" y="-2073"/>
              <a:ext cx="326" cy="282"/>
              <a:chOff x="4772" y="-2073"/>
              <a:chExt cx="326" cy="282"/>
            </a:xfrm>
          </p:grpSpPr>
          <p:sp>
            <p:nvSpPr>
              <p:cNvPr id="24654" name="Freeform 232"/>
              <p:cNvSpPr>
                <a:spLocks/>
              </p:cNvSpPr>
              <p:nvPr/>
            </p:nvSpPr>
            <p:spPr bwMode="auto">
              <a:xfrm>
                <a:off x="4772" y="-2073"/>
                <a:ext cx="326" cy="282"/>
              </a:xfrm>
              <a:custGeom>
                <a:avLst/>
                <a:gdLst>
                  <a:gd name="T0" fmla="*/ 162 w 326"/>
                  <a:gd name="T1" fmla="*/ 0 h 282"/>
                  <a:gd name="T2" fmla="*/ 0 w 326"/>
                  <a:gd name="T3" fmla="*/ 282 h 282"/>
                  <a:gd name="T4" fmla="*/ 326 w 326"/>
                  <a:gd name="T5" fmla="*/ 282 h 282"/>
                  <a:gd name="T6" fmla="*/ 162 w 326"/>
                  <a:gd name="T7" fmla="*/ 0 h 28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26"/>
                  <a:gd name="T13" fmla="*/ 0 h 282"/>
                  <a:gd name="T14" fmla="*/ 326 w 326"/>
                  <a:gd name="T15" fmla="*/ 282 h 28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26" h="282">
                    <a:moveTo>
                      <a:pt x="162" y="0"/>
                    </a:moveTo>
                    <a:lnTo>
                      <a:pt x="0" y="282"/>
                    </a:lnTo>
                    <a:lnTo>
                      <a:pt x="326" y="282"/>
                    </a:lnTo>
                    <a:lnTo>
                      <a:pt x="162" y="0"/>
                    </a:lnTo>
                  </a:path>
                </a:pathLst>
              </a:custGeom>
              <a:solidFill>
                <a:srgbClr val="81BB5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" name="Group 227"/>
            <p:cNvGrpSpPr>
              <a:grpSpLocks/>
            </p:cNvGrpSpPr>
            <p:nvPr/>
          </p:nvGrpSpPr>
          <p:grpSpPr bwMode="auto">
            <a:xfrm>
              <a:off x="3476" y="-2216"/>
              <a:ext cx="185" cy="248"/>
              <a:chOff x="3476" y="-2216"/>
              <a:chExt cx="185" cy="248"/>
            </a:xfrm>
          </p:grpSpPr>
          <p:sp>
            <p:nvSpPr>
              <p:cNvPr id="24651" name="Freeform 230"/>
              <p:cNvSpPr>
                <a:spLocks/>
              </p:cNvSpPr>
              <p:nvPr/>
            </p:nvSpPr>
            <p:spPr bwMode="auto">
              <a:xfrm>
                <a:off x="3476" y="-2216"/>
                <a:ext cx="185" cy="248"/>
              </a:xfrm>
              <a:custGeom>
                <a:avLst/>
                <a:gdLst>
                  <a:gd name="T0" fmla="*/ 185 w 185"/>
                  <a:gd name="T1" fmla="*/ 211 h 248"/>
                  <a:gd name="T2" fmla="*/ 101 w 185"/>
                  <a:gd name="T3" fmla="*/ 211 h 248"/>
                  <a:gd name="T4" fmla="*/ 143 w 185"/>
                  <a:gd name="T5" fmla="*/ 248 h 248"/>
                  <a:gd name="T6" fmla="*/ 185 w 185"/>
                  <a:gd name="T7" fmla="*/ 211 h 24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85"/>
                  <a:gd name="T13" fmla="*/ 0 h 248"/>
                  <a:gd name="T14" fmla="*/ 185 w 185"/>
                  <a:gd name="T15" fmla="*/ 248 h 24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85" h="248">
                    <a:moveTo>
                      <a:pt x="185" y="211"/>
                    </a:moveTo>
                    <a:lnTo>
                      <a:pt x="101" y="211"/>
                    </a:lnTo>
                    <a:lnTo>
                      <a:pt x="143" y="248"/>
                    </a:lnTo>
                    <a:lnTo>
                      <a:pt x="185" y="211"/>
                    </a:lnTo>
                  </a:path>
                </a:pathLst>
              </a:custGeom>
              <a:solidFill>
                <a:srgbClr val="BFD9A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52" name="Freeform 229"/>
              <p:cNvSpPr>
                <a:spLocks/>
              </p:cNvSpPr>
              <p:nvPr/>
            </p:nvSpPr>
            <p:spPr bwMode="auto">
              <a:xfrm>
                <a:off x="3476" y="-2216"/>
                <a:ext cx="185" cy="248"/>
              </a:xfrm>
              <a:custGeom>
                <a:avLst/>
                <a:gdLst>
                  <a:gd name="T0" fmla="*/ 245 w 185"/>
                  <a:gd name="T1" fmla="*/ 37 h 248"/>
                  <a:gd name="T2" fmla="*/ 41 w 185"/>
                  <a:gd name="T3" fmla="*/ 37 h 248"/>
                  <a:gd name="T4" fmla="*/ 41 w 185"/>
                  <a:gd name="T5" fmla="*/ 89 h 248"/>
                  <a:gd name="T6" fmla="*/ 0 w 185"/>
                  <a:gd name="T7" fmla="*/ 124 h 248"/>
                  <a:gd name="T8" fmla="*/ 41 w 185"/>
                  <a:gd name="T9" fmla="*/ 161 h 248"/>
                  <a:gd name="T10" fmla="*/ 41 w 185"/>
                  <a:gd name="T11" fmla="*/ 211 h 248"/>
                  <a:gd name="T12" fmla="*/ 245 w 185"/>
                  <a:gd name="T13" fmla="*/ 211 h 248"/>
                  <a:gd name="T14" fmla="*/ 245 w 185"/>
                  <a:gd name="T15" fmla="*/ 161 h 248"/>
                  <a:gd name="T16" fmla="*/ 287 w 185"/>
                  <a:gd name="T17" fmla="*/ 124 h 248"/>
                  <a:gd name="T18" fmla="*/ 245 w 185"/>
                  <a:gd name="T19" fmla="*/ 89 h 248"/>
                  <a:gd name="T20" fmla="*/ 245 w 185"/>
                  <a:gd name="T21" fmla="*/ 37 h 24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85"/>
                  <a:gd name="T34" fmla="*/ 0 h 248"/>
                  <a:gd name="T35" fmla="*/ 185 w 185"/>
                  <a:gd name="T36" fmla="*/ 248 h 24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85" h="248">
                    <a:moveTo>
                      <a:pt x="245" y="37"/>
                    </a:moveTo>
                    <a:lnTo>
                      <a:pt x="41" y="37"/>
                    </a:lnTo>
                    <a:lnTo>
                      <a:pt x="41" y="89"/>
                    </a:lnTo>
                    <a:lnTo>
                      <a:pt x="0" y="124"/>
                    </a:lnTo>
                    <a:lnTo>
                      <a:pt x="41" y="161"/>
                    </a:lnTo>
                    <a:lnTo>
                      <a:pt x="41" y="211"/>
                    </a:lnTo>
                    <a:lnTo>
                      <a:pt x="245" y="211"/>
                    </a:lnTo>
                    <a:lnTo>
                      <a:pt x="245" y="161"/>
                    </a:lnTo>
                    <a:lnTo>
                      <a:pt x="287" y="124"/>
                    </a:lnTo>
                    <a:lnTo>
                      <a:pt x="245" y="89"/>
                    </a:lnTo>
                    <a:lnTo>
                      <a:pt x="245" y="37"/>
                    </a:lnTo>
                  </a:path>
                </a:pathLst>
              </a:custGeom>
              <a:solidFill>
                <a:srgbClr val="BFD9A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53" name="Freeform 228"/>
              <p:cNvSpPr>
                <a:spLocks/>
              </p:cNvSpPr>
              <p:nvPr/>
            </p:nvSpPr>
            <p:spPr bwMode="auto">
              <a:xfrm>
                <a:off x="3476" y="-2216"/>
                <a:ext cx="185" cy="248"/>
              </a:xfrm>
              <a:custGeom>
                <a:avLst/>
                <a:gdLst>
                  <a:gd name="T0" fmla="*/ 143 w 185"/>
                  <a:gd name="T1" fmla="*/ 0 h 248"/>
                  <a:gd name="T2" fmla="*/ 101 w 185"/>
                  <a:gd name="T3" fmla="*/ 37 h 248"/>
                  <a:gd name="T4" fmla="*/ 185 w 185"/>
                  <a:gd name="T5" fmla="*/ 37 h 248"/>
                  <a:gd name="T6" fmla="*/ 143 w 185"/>
                  <a:gd name="T7" fmla="*/ 0 h 24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85"/>
                  <a:gd name="T13" fmla="*/ 0 h 248"/>
                  <a:gd name="T14" fmla="*/ 185 w 185"/>
                  <a:gd name="T15" fmla="*/ 248 h 24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85" h="248">
                    <a:moveTo>
                      <a:pt x="143" y="0"/>
                    </a:moveTo>
                    <a:lnTo>
                      <a:pt x="101" y="37"/>
                    </a:lnTo>
                    <a:lnTo>
                      <a:pt x="185" y="37"/>
                    </a:lnTo>
                    <a:lnTo>
                      <a:pt x="143" y="0"/>
                    </a:lnTo>
                  </a:path>
                </a:pathLst>
              </a:custGeom>
              <a:solidFill>
                <a:srgbClr val="BFD9A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4" name="Group 223"/>
            <p:cNvGrpSpPr>
              <a:grpSpLocks/>
            </p:cNvGrpSpPr>
            <p:nvPr/>
          </p:nvGrpSpPr>
          <p:grpSpPr bwMode="auto">
            <a:xfrm>
              <a:off x="5599" y="-2324"/>
              <a:ext cx="185" cy="247"/>
              <a:chOff x="5599" y="-2324"/>
              <a:chExt cx="185" cy="247"/>
            </a:xfrm>
          </p:grpSpPr>
          <p:sp>
            <p:nvSpPr>
              <p:cNvPr id="24648" name="Freeform 226"/>
              <p:cNvSpPr>
                <a:spLocks/>
              </p:cNvSpPr>
              <p:nvPr/>
            </p:nvSpPr>
            <p:spPr bwMode="auto">
              <a:xfrm>
                <a:off x="5599" y="-2324"/>
                <a:ext cx="185" cy="247"/>
              </a:xfrm>
              <a:custGeom>
                <a:avLst/>
                <a:gdLst>
                  <a:gd name="T0" fmla="*/ 185 w 185"/>
                  <a:gd name="T1" fmla="*/ 210 h 247"/>
                  <a:gd name="T2" fmla="*/ 101 w 185"/>
                  <a:gd name="T3" fmla="*/ 210 h 247"/>
                  <a:gd name="T4" fmla="*/ 143 w 185"/>
                  <a:gd name="T5" fmla="*/ 247 h 247"/>
                  <a:gd name="T6" fmla="*/ 185 w 185"/>
                  <a:gd name="T7" fmla="*/ 210 h 24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85"/>
                  <a:gd name="T13" fmla="*/ 0 h 247"/>
                  <a:gd name="T14" fmla="*/ 185 w 185"/>
                  <a:gd name="T15" fmla="*/ 247 h 24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85" h="247">
                    <a:moveTo>
                      <a:pt x="185" y="210"/>
                    </a:moveTo>
                    <a:lnTo>
                      <a:pt x="101" y="210"/>
                    </a:lnTo>
                    <a:lnTo>
                      <a:pt x="143" y="247"/>
                    </a:lnTo>
                    <a:lnTo>
                      <a:pt x="185" y="210"/>
                    </a:lnTo>
                  </a:path>
                </a:pathLst>
              </a:custGeom>
              <a:solidFill>
                <a:srgbClr val="95C37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49" name="Freeform 225"/>
              <p:cNvSpPr>
                <a:spLocks/>
              </p:cNvSpPr>
              <p:nvPr/>
            </p:nvSpPr>
            <p:spPr bwMode="auto">
              <a:xfrm>
                <a:off x="5599" y="-2324"/>
                <a:ext cx="185" cy="247"/>
              </a:xfrm>
              <a:custGeom>
                <a:avLst/>
                <a:gdLst>
                  <a:gd name="T0" fmla="*/ 245 w 185"/>
                  <a:gd name="T1" fmla="*/ 36 h 247"/>
                  <a:gd name="T2" fmla="*/ 41 w 185"/>
                  <a:gd name="T3" fmla="*/ 36 h 247"/>
                  <a:gd name="T4" fmla="*/ 41 w 185"/>
                  <a:gd name="T5" fmla="*/ 88 h 247"/>
                  <a:gd name="T6" fmla="*/ 0 w 185"/>
                  <a:gd name="T7" fmla="*/ 122 h 247"/>
                  <a:gd name="T8" fmla="*/ 41 w 185"/>
                  <a:gd name="T9" fmla="*/ 160 h 247"/>
                  <a:gd name="T10" fmla="*/ 41 w 185"/>
                  <a:gd name="T11" fmla="*/ 210 h 247"/>
                  <a:gd name="T12" fmla="*/ 245 w 185"/>
                  <a:gd name="T13" fmla="*/ 210 h 247"/>
                  <a:gd name="T14" fmla="*/ 245 w 185"/>
                  <a:gd name="T15" fmla="*/ 160 h 247"/>
                  <a:gd name="T16" fmla="*/ 287 w 185"/>
                  <a:gd name="T17" fmla="*/ 122 h 247"/>
                  <a:gd name="T18" fmla="*/ 245 w 185"/>
                  <a:gd name="T19" fmla="*/ 88 h 247"/>
                  <a:gd name="T20" fmla="*/ 245 w 185"/>
                  <a:gd name="T21" fmla="*/ 36 h 24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85"/>
                  <a:gd name="T34" fmla="*/ 0 h 247"/>
                  <a:gd name="T35" fmla="*/ 185 w 185"/>
                  <a:gd name="T36" fmla="*/ 247 h 24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85" h="247">
                    <a:moveTo>
                      <a:pt x="245" y="36"/>
                    </a:moveTo>
                    <a:lnTo>
                      <a:pt x="41" y="36"/>
                    </a:lnTo>
                    <a:lnTo>
                      <a:pt x="41" y="88"/>
                    </a:lnTo>
                    <a:lnTo>
                      <a:pt x="0" y="122"/>
                    </a:lnTo>
                    <a:lnTo>
                      <a:pt x="41" y="160"/>
                    </a:lnTo>
                    <a:lnTo>
                      <a:pt x="41" y="210"/>
                    </a:lnTo>
                    <a:lnTo>
                      <a:pt x="245" y="210"/>
                    </a:lnTo>
                    <a:lnTo>
                      <a:pt x="245" y="160"/>
                    </a:lnTo>
                    <a:lnTo>
                      <a:pt x="287" y="122"/>
                    </a:lnTo>
                    <a:lnTo>
                      <a:pt x="245" y="88"/>
                    </a:lnTo>
                    <a:lnTo>
                      <a:pt x="245" y="36"/>
                    </a:lnTo>
                  </a:path>
                </a:pathLst>
              </a:custGeom>
              <a:solidFill>
                <a:srgbClr val="95C37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50" name="Freeform 224"/>
              <p:cNvSpPr>
                <a:spLocks/>
              </p:cNvSpPr>
              <p:nvPr/>
            </p:nvSpPr>
            <p:spPr bwMode="auto">
              <a:xfrm>
                <a:off x="5599" y="-2324"/>
                <a:ext cx="185" cy="247"/>
              </a:xfrm>
              <a:custGeom>
                <a:avLst/>
                <a:gdLst>
                  <a:gd name="T0" fmla="*/ 143 w 185"/>
                  <a:gd name="T1" fmla="*/ 0 h 247"/>
                  <a:gd name="T2" fmla="*/ 101 w 185"/>
                  <a:gd name="T3" fmla="*/ 36 h 247"/>
                  <a:gd name="T4" fmla="*/ 185 w 185"/>
                  <a:gd name="T5" fmla="*/ 36 h 247"/>
                  <a:gd name="T6" fmla="*/ 143 w 185"/>
                  <a:gd name="T7" fmla="*/ 0 h 24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85"/>
                  <a:gd name="T13" fmla="*/ 0 h 247"/>
                  <a:gd name="T14" fmla="*/ 185 w 185"/>
                  <a:gd name="T15" fmla="*/ 247 h 24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85" h="247">
                    <a:moveTo>
                      <a:pt x="143" y="0"/>
                    </a:moveTo>
                    <a:lnTo>
                      <a:pt x="101" y="36"/>
                    </a:lnTo>
                    <a:lnTo>
                      <a:pt x="185" y="36"/>
                    </a:lnTo>
                    <a:lnTo>
                      <a:pt x="143" y="0"/>
                    </a:lnTo>
                  </a:path>
                </a:pathLst>
              </a:custGeom>
              <a:solidFill>
                <a:srgbClr val="95C37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5" name="Group 221"/>
            <p:cNvGrpSpPr>
              <a:grpSpLocks/>
            </p:cNvGrpSpPr>
            <p:nvPr/>
          </p:nvGrpSpPr>
          <p:grpSpPr bwMode="auto">
            <a:xfrm>
              <a:off x="4688" y="-2200"/>
              <a:ext cx="78" cy="75"/>
              <a:chOff x="4688" y="-2200"/>
              <a:chExt cx="78" cy="75"/>
            </a:xfrm>
          </p:grpSpPr>
          <p:sp>
            <p:nvSpPr>
              <p:cNvPr id="24647" name="Freeform 222"/>
              <p:cNvSpPr>
                <a:spLocks/>
              </p:cNvSpPr>
              <p:nvPr/>
            </p:nvSpPr>
            <p:spPr bwMode="auto">
              <a:xfrm>
                <a:off x="4688" y="-2200"/>
                <a:ext cx="78" cy="75"/>
              </a:xfrm>
              <a:custGeom>
                <a:avLst/>
                <a:gdLst>
                  <a:gd name="T0" fmla="*/ 56 w 78"/>
                  <a:gd name="T1" fmla="*/ 0 h 75"/>
                  <a:gd name="T2" fmla="*/ 28 w 78"/>
                  <a:gd name="T3" fmla="*/ 1 h 75"/>
                  <a:gd name="T4" fmla="*/ 10 w 78"/>
                  <a:gd name="T5" fmla="*/ 10 h 75"/>
                  <a:gd name="T6" fmla="*/ 0 w 78"/>
                  <a:gd name="T7" fmla="*/ 24 h 75"/>
                  <a:gd name="T8" fmla="*/ 3 w 78"/>
                  <a:gd name="T9" fmla="*/ 50 h 75"/>
                  <a:gd name="T10" fmla="*/ 15 w 78"/>
                  <a:gd name="T11" fmla="*/ 67 h 75"/>
                  <a:gd name="T12" fmla="*/ 32 w 78"/>
                  <a:gd name="T13" fmla="*/ 75 h 75"/>
                  <a:gd name="T14" fmla="*/ 56 w 78"/>
                  <a:gd name="T15" fmla="*/ 70 h 75"/>
                  <a:gd name="T16" fmla="*/ 72 w 78"/>
                  <a:gd name="T17" fmla="*/ 56 h 75"/>
                  <a:gd name="T18" fmla="*/ 78 w 78"/>
                  <a:gd name="T19" fmla="*/ 37 h 75"/>
                  <a:gd name="T20" fmla="*/ 78 w 78"/>
                  <a:gd name="T21" fmla="*/ 36 h 75"/>
                  <a:gd name="T22" fmla="*/ 72 w 78"/>
                  <a:gd name="T23" fmla="*/ 15 h 75"/>
                  <a:gd name="T24" fmla="*/ 56 w 78"/>
                  <a:gd name="T25" fmla="*/ 0 h 7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8"/>
                  <a:gd name="T40" fmla="*/ 0 h 75"/>
                  <a:gd name="T41" fmla="*/ 78 w 78"/>
                  <a:gd name="T42" fmla="*/ 75 h 7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8" h="75">
                    <a:moveTo>
                      <a:pt x="56" y="0"/>
                    </a:moveTo>
                    <a:lnTo>
                      <a:pt x="28" y="1"/>
                    </a:lnTo>
                    <a:lnTo>
                      <a:pt x="10" y="10"/>
                    </a:lnTo>
                    <a:lnTo>
                      <a:pt x="0" y="24"/>
                    </a:lnTo>
                    <a:lnTo>
                      <a:pt x="3" y="50"/>
                    </a:lnTo>
                    <a:lnTo>
                      <a:pt x="15" y="67"/>
                    </a:lnTo>
                    <a:lnTo>
                      <a:pt x="32" y="75"/>
                    </a:lnTo>
                    <a:lnTo>
                      <a:pt x="56" y="70"/>
                    </a:lnTo>
                    <a:lnTo>
                      <a:pt x="72" y="56"/>
                    </a:lnTo>
                    <a:lnTo>
                      <a:pt x="78" y="37"/>
                    </a:lnTo>
                    <a:lnTo>
                      <a:pt x="78" y="36"/>
                    </a:lnTo>
                    <a:lnTo>
                      <a:pt x="72" y="15"/>
                    </a:lnTo>
                    <a:lnTo>
                      <a:pt x="56" y="0"/>
                    </a:lnTo>
                  </a:path>
                </a:pathLst>
              </a:custGeom>
              <a:solidFill>
                <a:srgbClr val="2825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6" name="Group 306"/>
          <p:cNvGrpSpPr>
            <a:grpSpLocks/>
          </p:cNvGrpSpPr>
          <p:nvPr/>
        </p:nvGrpSpPr>
        <p:grpSpPr bwMode="auto">
          <a:xfrm>
            <a:off x="4579378" y="5923402"/>
            <a:ext cx="175590" cy="190280"/>
            <a:chOff x="3913" y="265"/>
            <a:chExt cx="251" cy="251"/>
          </a:xfrm>
        </p:grpSpPr>
        <p:sp>
          <p:nvSpPr>
            <p:cNvPr id="24623" name="Freeform 307"/>
            <p:cNvSpPr>
              <a:spLocks/>
            </p:cNvSpPr>
            <p:nvPr/>
          </p:nvSpPr>
          <p:spPr bwMode="auto">
            <a:xfrm>
              <a:off x="3913" y="265"/>
              <a:ext cx="251" cy="251"/>
            </a:xfrm>
            <a:custGeom>
              <a:avLst/>
              <a:gdLst>
                <a:gd name="T0" fmla="*/ 125 w 251"/>
                <a:gd name="T1" fmla="*/ 0 h 251"/>
                <a:gd name="T2" fmla="*/ 0 w 251"/>
                <a:gd name="T3" fmla="*/ 125 h 251"/>
                <a:gd name="T4" fmla="*/ 125 w 251"/>
                <a:gd name="T5" fmla="*/ 251 h 251"/>
                <a:gd name="T6" fmla="*/ 251 w 251"/>
                <a:gd name="T7" fmla="*/ 125 h 251"/>
                <a:gd name="T8" fmla="*/ 125 w 251"/>
                <a:gd name="T9" fmla="*/ 0 h 2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1"/>
                <a:gd name="T16" fmla="*/ 0 h 251"/>
                <a:gd name="T17" fmla="*/ 251 w 251"/>
                <a:gd name="T18" fmla="*/ 251 h 2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1" h="251">
                  <a:moveTo>
                    <a:pt x="125" y="0"/>
                  </a:moveTo>
                  <a:lnTo>
                    <a:pt x="0" y="125"/>
                  </a:lnTo>
                  <a:lnTo>
                    <a:pt x="125" y="251"/>
                  </a:lnTo>
                  <a:lnTo>
                    <a:pt x="251" y="125"/>
                  </a:lnTo>
                  <a:lnTo>
                    <a:pt x="125" y="0"/>
                  </a:lnTo>
                </a:path>
              </a:pathLst>
            </a:custGeom>
            <a:solidFill>
              <a:srgbClr val="4D4D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7" name="Group 302"/>
          <p:cNvGrpSpPr>
            <a:grpSpLocks/>
          </p:cNvGrpSpPr>
          <p:nvPr/>
        </p:nvGrpSpPr>
        <p:grpSpPr bwMode="auto">
          <a:xfrm>
            <a:off x="7685559" y="6353434"/>
            <a:ext cx="154519" cy="167446"/>
            <a:chOff x="2965" y="156"/>
            <a:chExt cx="220" cy="219"/>
          </a:xfrm>
        </p:grpSpPr>
        <p:sp>
          <p:nvSpPr>
            <p:cNvPr id="24622" name="Freeform 303"/>
            <p:cNvSpPr>
              <a:spLocks/>
            </p:cNvSpPr>
            <p:nvPr/>
          </p:nvSpPr>
          <p:spPr bwMode="auto">
            <a:xfrm>
              <a:off x="2965" y="156"/>
              <a:ext cx="220" cy="219"/>
            </a:xfrm>
            <a:custGeom>
              <a:avLst/>
              <a:gdLst>
                <a:gd name="T0" fmla="*/ 114 w 220"/>
                <a:gd name="T1" fmla="*/ 0 h 219"/>
                <a:gd name="T2" fmla="*/ 49 w 220"/>
                <a:gd name="T3" fmla="*/ 19 h 219"/>
                <a:gd name="T4" fmla="*/ 8 w 220"/>
                <a:gd name="T5" fmla="*/ 69 h 219"/>
                <a:gd name="T6" fmla="*/ 0 w 220"/>
                <a:gd name="T7" fmla="*/ 110 h 219"/>
                <a:gd name="T8" fmla="*/ 3 w 220"/>
                <a:gd name="T9" fmla="*/ 133 h 219"/>
                <a:gd name="T10" fmla="*/ 34 w 220"/>
                <a:gd name="T11" fmla="*/ 190 h 219"/>
                <a:gd name="T12" fmla="*/ 92 w 220"/>
                <a:gd name="T13" fmla="*/ 219 h 219"/>
                <a:gd name="T14" fmla="*/ 119 w 220"/>
                <a:gd name="T15" fmla="*/ 217 h 219"/>
                <a:gd name="T16" fmla="*/ 182 w 220"/>
                <a:gd name="T17" fmla="*/ 191 h 219"/>
                <a:gd name="T18" fmla="*/ 216 w 220"/>
                <a:gd name="T19" fmla="*/ 141 h 219"/>
                <a:gd name="T20" fmla="*/ 220 w 220"/>
                <a:gd name="T21" fmla="*/ 120 h 219"/>
                <a:gd name="T22" fmla="*/ 218 w 220"/>
                <a:gd name="T23" fmla="*/ 95 h 219"/>
                <a:gd name="T24" fmla="*/ 189 w 220"/>
                <a:gd name="T25" fmla="*/ 35 h 219"/>
                <a:gd name="T26" fmla="*/ 135 w 220"/>
                <a:gd name="T27" fmla="*/ 3 h 219"/>
                <a:gd name="T28" fmla="*/ 114 w 220"/>
                <a:gd name="T29" fmla="*/ 0 h 21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20"/>
                <a:gd name="T46" fmla="*/ 0 h 219"/>
                <a:gd name="T47" fmla="*/ 220 w 220"/>
                <a:gd name="T48" fmla="*/ 219 h 21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20" h="219">
                  <a:moveTo>
                    <a:pt x="114" y="0"/>
                  </a:moveTo>
                  <a:lnTo>
                    <a:pt x="49" y="19"/>
                  </a:lnTo>
                  <a:lnTo>
                    <a:pt x="8" y="69"/>
                  </a:lnTo>
                  <a:lnTo>
                    <a:pt x="0" y="110"/>
                  </a:lnTo>
                  <a:lnTo>
                    <a:pt x="3" y="133"/>
                  </a:lnTo>
                  <a:lnTo>
                    <a:pt x="34" y="190"/>
                  </a:lnTo>
                  <a:lnTo>
                    <a:pt x="92" y="219"/>
                  </a:lnTo>
                  <a:lnTo>
                    <a:pt x="119" y="217"/>
                  </a:lnTo>
                  <a:lnTo>
                    <a:pt x="182" y="191"/>
                  </a:lnTo>
                  <a:lnTo>
                    <a:pt x="216" y="141"/>
                  </a:lnTo>
                  <a:lnTo>
                    <a:pt x="220" y="120"/>
                  </a:lnTo>
                  <a:lnTo>
                    <a:pt x="218" y="95"/>
                  </a:lnTo>
                  <a:lnTo>
                    <a:pt x="189" y="35"/>
                  </a:lnTo>
                  <a:lnTo>
                    <a:pt x="135" y="3"/>
                  </a:lnTo>
                  <a:lnTo>
                    <a:pt x="114" y="0"/>
                  </a:lnTo>
                </a:path>
              </a:pathLst>
            </a:custGeom>
            <a:solidFill>
              <a:srgbClr val="A5A7A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8" name="Group 320"/>
          <p:cNvGrpSpPr>
            <a:grpSpLocks/>
          </p:cNvGrpSpPr>
          <p:nvPr/>
        </p:nvGrpSpPr>
        <p:grpSpPr bwMode="auto">
          <a:xfrm>
            <a:off x="7525772" y="4110038"/>
            <a:ext cx="294991" cy="348212"/>
            <a:chOff x="4988" y="74"/>
            <a:chExt cx="420" cy="457"/>
          </a:xfrm>
        </p:grpSpPr>
        <p:grpSp>
          <p:nvGrpSpPr>
            <p:cNvPr id="29" name="Group 323"/>
            <p:cNvGrpSpPr>
              <a:grpSpLocks/>
            </p:cNvGrpSpPr>
            <p:nvPr/>
          </p:nvGrpSpPr>
          <p:grpSpPr bwMode="auto">
            <a:xfrm>
              <a:off x="5178" y="303"/>
              <a:ext cx="220" cy="219"/>
              <a:chOff x="5178" y="303"/>
              <a:chExt cx="220" cy="219"/>
            </a:xfrm>
          </p:grpSpPr>
          <p:sp>
            <p:nvSpPr>
              <p:cNvPr id="24621" name="Freeform 324"/>
              <p:cNvSpPr>
                <a:spLocks/>
              </p:cNvSpPr>
              <p:nvPr/>
            </p:nvSpPr>
            <p:spPr bwMode="auto">
              <a:xfrm>
                <a:off x="5178" y="303"/>
                <a:ext cx="220" cy="219"/>
              </a:xfrm>
              <a:custGeom>
                <a:avLst/>
                <a:gdLst>
                  <a:gd name="T0" fmla="*/ 114 w 220"/>
                  <a:gd name="T1" fmla="*/ 0 h 219"/>
                  <a:gd name="T2" fmla="*/ 49 w 220"/>
                  <a:gd name="T3" fmla="*/ 19 h 219"/>
                  <a:gd name="T4" fmla="*/ 8 w 220"/>
                  <a:gd name="T5" fmla="*/ 68 h 219"/>
                  <a:gd name="T6" fmla="*/ 0 w 220"/>
                  <a:gd name="T7" fmla="*/ 110 h 219"/>
                  <a:gd name="T8" fmla="*/ 2 w 220"/>
                  <a:gd name="T9" fmla="*/ 132 h 219"/>
                  <a:gd name="T10" fmla="*/ 34 w 220"/>
                  <a:gd name="T11" fmla="*/ 189 h 219"/>
                  <a:gd name="T12" fmla="*/ 92 w 220"/>
                  <a:gd name="T13" fmla="*/ 218 h 219"/>
                  <a:gd name="T14" fmla="*/ 119 w 220"/>
                  <a:gd name="T15" fmla="*/ 217 h 219"/>
                  <a:gd name="T16" fmla="*/ 182 w 220"/>
                  <a:gd name="T17" fmla="*/ 191 h 219"/>
                  <a:gd name="T18" fmla="*/ 216 w 220"/>
                  <a:gd name="T19" fmla="*/ 140 h 219"/>
                  <a:gd name="T20" fmla="*/ 220 w 220"/>
                  <a:gd name="T21" fmla="*/ 120 h 219"/>
                  <a:gd name="T22" fmla="*/ 218 w 220"/>
                  <a:gd name="T23" fmla="*/ 95 h 219"/>
                  <a:gd name="T24" fmla="*/ 189 w 220"/>
                  <a:gd name="T25" fmla="*/ 34 h 219"/>
                  <a:gd name="T26" fmla="*/ 135 w 220"/>
                  <a:gd name="T27" fmla="*/ 3 h 219"/>
                  <a:gd name="T28" fmla="*/ 114 w 220"/>
                  <a:gd name="T29" fmla="*/ 0 h 21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20"/>
                  <a:gd name="T46" fmla="*/ 0 h 219"/>
                  <a:gd name="T47" fmla="*/ 220 w 220"/>
                  <a:gd name="T48" fmla="*/ 219 h 219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20" h="219">
                    <a:moveTo>
                      <a:pt x="114" y="0"/>
                    </a:moveTo>
                    <a:lnTo>
                      <a:pt x="49" y="19"/>
                    </a:lnTo>
                    <a:lnTo>
                      <a:pt x="8" y="68"/>
                    </a:lnTo>
                    <a:lnTo>
                      <a:pt x="0" y="110"/>
                    </a:lnTo>
                    <a:lnTo>
                      <a:pt x="2" y="132"/>
                    </a:lnTo>
                    <a:lnTo>
                      <a:pt x="34" y="189"/>
                    </a:lnTo>
                    <a:lnTo>
                      <a:pt x="92" y="218"/>
                    </a:lnTo>
                    <a:lnTo>
                      <a:pt x="119" y="217"/>
                    </a:lnTo>
                    <a:lnTo>
                      <a:pt x="182" y="191"/>
                    </a:lnTo>
                    <a:lnTo>
                      <a:pt x="216" y="140"/>
                    </a:lnTo>
                    <a:lnTo>
                      <a:pt x="220" y="120"/>
                    </a:lnTo>
                    <a:lnTo>
                      <a:pt x="218" y="95"/>
                    </a:lnTo>
                    <a:lnTo>
                      <a:pt x="189" y="34"/>
                    </a:lnTo>
                    <a:lnTo>
                      <a:pt x="135" y="3"/>
                    </a:lnTo>
                    <a:lnTo>
                      <a:pt x="114" y="0"/>
                    </a:lnTo>
                  </a:path>
                </a:pathLst>
              </a:custGeom>
              <a:solidFill>
                <a:srgbClr val="888B8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0" name="Group 321"/>
            <p:cNvGrpSpPr>
              <a:grpSpLocks/>
            </p:cNvGrpSpPr>
            <p:nvPr/>
          </p:nvGrpSpPr>
          <p:grpSpPr bwMode="auto">
            <a:xfrm>
              <a:off x="4998" y="84"/>
              <a:ext cx="220" cy="219"/>
              <a:chOff x="4998" y="84"/>
              <a:chExt cx="220" cy="219"/>
            </a:xfrm>
          </p:grpSpPr>
          <p:sp>
            <p:nvSpPr>
              <p:cNvPr id="24620" name="Freeform 322"/>
              <p:cNvSpPr>
                <a:spLocks/>
              </p:cNvSpPr>
              <p:nvPr/>
            </p:nvSpPr>
            <p:spPr bwMode="auto">
              <a:xfrm>
                <a:off x="4998" y="84"/>
                <a:ext cx="220" cy="219"/>
              </a:xfrm>
              <a:custGeom>
                <a:avLst/>
                <a:gdLst>
                  <a:gd name="T0" fmla="*/ 114 w 220"/>
                  <a:gd name="T1" fmla="*/ 0 h 219"/>
                  <a:gd name="T2" fmla="*/ 49 w 220"/>
                  <a:gd name="T3" fmla="*/ 19 h 219"/>
                  <a:gd name="T4" fmla="*/ 8 w 220"/>
                  <a:gd name="T5" fmla="*/ 69 h 219"/>
                  <a:gd name="T6" fmla="*/ 0 w 220"/>
                  <a:gd name="T7" fmla="*/ 110 h 219"/>
                  <a:gd name="T8" fmla="*/ 2 w 220"/>
                  <a:gd name="T9" fmla="*/ 133 h 219"/>
                  <a:gd name="T10" fmla="*/ 34 w 220"/>
                  <a:gd name="T11" fmla="*/ 190 h 219"/>
                  <a:gd name="T12" fmla="*/ 92 w 220"/>
                  <a:gd name="T13" fmla="*/ 219 h 219"/>
                  <a:gd name="T14" fmla="*/ 119 w 220"/>
                  <a:gd name="T15" fmla="*/ 217 h 219"/>
                  <a:gd name="T16" fmla="*/ 182 w 220"/>
                  <a:gd name="T17" fmla="*/ 191 h 219"/>
                  <a:gd name="T18" fmla="*/ 216 w 220"/>
                  <a:gd name="T19" fmla="*/ 141 h 219"/>
                  <a:gd name="T20" fmla="*/ 220 w 220"/>
                  <a:gd name="T21" fmla="*/ 120 h 219"/>
                  <a:gd name="T22" fmla="*/ 218 w 220"/>
                  <a:gd name="T23" fmla="*/ 95 h 219"/>
                  <a:gd name="T24" fmla="*/ 189 w 220"/>
                  <a:gd name="T25" fmla="*/ 35 h 219"/>
                  <a:gd name="T26" fmla="*/ 135 w 220"/>
                  <a:gd name="T27" fmla="*/ 3 h 219"/>
                  <a:gd name="T28" fmla="*/ 114 w 220"/>
                  <a:gd name="T29" fmla="*/ 0 h 21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20"/>
                  <a:gd name="T46" fmla="*/ 0 h 219"/>
                  <a:gd name="T47" fmla="*/ 220 w 220"/>
                  <a:gd name="T48" fmla="*/ 219 h 219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20" h="219">
                    <a:moveTo>
                      <a:pt x="114" y="0"/>
                    </a:moveTo>
                    <a:lnTo>
                      <a:pt x="49" y="19"/>
                    </a:lnTo>
                    <a:lnTo>
                      <a:pt x="8" y="69"/>
                    </a:lnTo>
                    <a:lnTo>
                      <a:pt x="0" y="110"/>
                    </a:lnTo>
                    <a:lnTo>
                      <a:pt x="2" y="133"/>
                    </a:lnTo>
                    <a:lnTo>
                      <a:pt x="34" y="190"/>
                    </a:lnTo>
                    <a:lnTo>
                      <a:pt x="92" y="219"/>
                    </a:lnTo>
                    <a:lnTo>
                      <a:pt x="119" y="217"/>
                    </a:lnTo>
                    <a:lnTo>
                      <a:pt x="182" y="191"/>
                    </a:lnTo>
                    <a:lnTo>
                      <a:pt x="216" y="141"/>
                    </a:lnTo>
                    <a:lnTo>
                      <a:pt x="220" y="120"/>
                    </a:lnTo>
                    <a:lnTo>
                      <a:pt x="218" y="95"/>
                    </a:lnTo>
                    <a:lnTo>
                      <a:pt x="189" y="35"/>
                    </a:lnTo>
                    <a:lnTo>
                      <a:pt x="135" y="3"/>
                    </a:lnTo>
                    <a:lnTo>
                      <a:pt x="114" y="0"/>
                    </a:lnTo>
                  </a:path>
                </a:pathLst>
              </a:custGeom>
              <a:solidFill>
                <a:srgbClr val="87BD5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31" name="Group 312"/>
          <p:cNvGrpSpPr>
            <a:grpSpLocks/>
          </p:cNvGrpSpPr>
          <p:nvPr/>
        </p:nvGrpSpPr>
        <p:grpSpPr bwMode="auto">
          <a:xfrm>
            <a:off x="3624170" y="6353434"/>
            <a:ext cx="154519" cy="167446"/>
            <a:chOff x="4367" y="114"/>
            <a:chExt cx="220" cy="219"/>
          </a:xfrm>
        </p:grpSpPr>
        <p:sp>
          <p:nvSpPr>
            <p:cNvPr id="24617" name="Freeform 313"/>
            <p:cNvSpPr>
              <a:spLocks/>
            </p:cNvSpPr>
            <p:nvPr/>
          </p:nvSpPr>
          <p:spPr bwMode="auto">
            <a:xfrm>
              <a:off x="4367" y="114"/>
              <a:ext cx="220" cy="219"/>
            </a:xfrm>
            <a:custGeom>
              <a:avLst/>
              <a:gdLst>
                <a:gd name="T0" fmla="*/ 114 w 220"/>
                <a:gd name="T1" fmla="*/ 0 h 219"/>
                <a:gd name="T2" fmla="*/ 49 w 220"/>
                <a:gd name="T3" fmla="*/ 19 h 219"/>
                <a:gd name="T4" fmla="*/ 9 w 220"/>
                <a:gd name="T5" fmla="*/ 68 h 219"/>
                <a:gd name="T6" fmla="*/ 0 w 220"/>
                <a:gd name="T7" fmla="*/ 110 h 219"/>
                <a:gd name="T8" fmla="*/ 3 w 220"/>
                <a:gd name="T9" fmla="*/ 132 h 219"/>
                <a:gd name="T10" fmla="*/ 34 w 220"/>
                <a:gd name="T11" fmla="*/ 189 h 219"/>
                <a:gd name="T12" fmla="*/ 93 w 220"/>
                <a:gd name="T13" fmla="*/ 218 h 219"/>
                <a:gd name="T14" fmla="*/ 119 w 220"/>
                <a:gd name="T15" fmla="*/ 217 h 219"/>
                <a:gd name="T16" fmla="*/ 182 w 220"/>
                <a:gd name="T17" fmla="*/ 191 h 219"/>
                <a:gd name="T18" fmla="*/ 216 w 220"/>
                <a:gd name="T19" fmla="*/ 140 h 219"/>
                <a:gd name="T20" fmla="*/ 220 w 220"/>
                <a:gd name="T21" fmla="*/ 120 h 219"/>
                <a:gd name="T22" fmla="*/ 218 w 220"/>
                <a:gd name="T23" fmla="*/ 95 h 219"/>
                <a:gd name="T24" fmla="*/ 189 w 220"/>
                <a:gd name="T25" fmla="*/ 34 h 219"/>
                <a:gd name="T26" fmla="*/ 136 w 220"/>
                <a:gd name="T27" fmla="*/ 3 h 219"/>
                <a:gd name="T28" fmla="*/ 114 w 220"/>
                <a:gd name="T29" fmla="*/ 0 h 21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20"/>
                <a:gd name="T46" fmla="*/ 0 h 219"/>
                <a:gd name="T47" fmla="*/ 220 w 220"/>
                <a:gd name="T48" fmla="*/ 219 h 21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20" h="219">
                  <a:moveTo>
                    <a:pt x="114" y="0"/>
                  </a:moveTo>
                  <a:lnTo>
                    <a:pt x="49" y="19"/>
                  </a:lnTo>
                  <a:lnTo>
                    <a:pt x="9" y="68"/>
                  </a:lnTo>
                  <a:lnTo>
                    <a:pt x="0" y="110"/>
                  </a:lnTo>
                  <a:lnTo>
                    <a:pt x="3" y="132"/>
                  </a:lnTo>
                  <a:lnTo>
                    <a:pt x="34" y="189"/>
                  </a:lnTo>
                  <a:lnTo>
                    <a:pt x="93" y="218"/>
                  </a:lnTo>
                  <a:lnTo>
                    <a:pt x="119" y="217"/>
                  </a:lnTo>
                  <a:lnTo>
                    <a:pt x="182" y="191"/>
                  </a:lnTo>
                  <a:lnTo>
                    <a:pt x="216" y="140"/>
                  </a:lnTo>
                  <a:lnTo>
                    <a:pt x="220" y="120"/>
                  </a:lnTo>
                  <a:lnTo>
                    <a:pt x="218" y="95"/>
                  </a:lnTo>
                  <a:lnTo>
                    <a:pt x="189" y="34"/>
                  </a:lnTo>
                  <a:lnTo>
                    <a:pt x="136" y="3"/>
                  </a:lnTo>
                  <a:lnTo>
                    <a:pt x="114" y="0"/>
                  </a:lnTo>
                </a:path>
              </a:pathLst>
            </a:custGeom>
            <a:solidFill>
              <a:srgbClr val="95C37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640" name="Group 308"/>
          <p:cNvGrpSpPr>
            <a:grpSpLocks/>
          </p:cNvGrpSpPr>
          <p:nvPr/>
        </p:nvGrpSpPr>
        <p:grpSpPr bwMode="auto">
          <a:xfrm>
            <a:off x="5216769" y="5491467"/>
            <a:ext cx="154519" cy="167446"/>
            <a:chOff x="3982" y="22"/>
            <a:chExt cx="220" cy="219"/>
          </a:xfrm>
        </p:grpSpPr>
        <p:sp>
          <p:nvSpPr>
            <p:cNvPr id="24616" name="Freeform 309"/>
            <p:cNvSpPr>
              <a:spLocks/>
            </p:cNvSpPr>
            <p:nvPr/>
          </p:nvSpPr>
          <p:spPr bwMode="auto">
            <a:xfrm>
              <a:off x="3982" y="22"/>
              <a:ext cx="220" cy="219"/>
            </a:xfrm>
            <a:custGeom>
              <a:avLst/>
              <a:gdLst>
                <a:gd name="T0" fmla="*/ 113 w 220"/>
                <a:gd name="T1" fmla="*/ 0 h 219"/>
                <a:gd name="T2" fmla="*/ 48 w 220"/>
                <a:gd name="T3" fmla="*/ 19 h 219"/>
                <a:gd name="T4" fmla="*/ 8 w 220"/>
                <a:gd name="T5" fmla="*/ 68 h 219"/>
                <a:gd name="T6" fmla="*/ 0 w 220"/>
                <a:gd name="T7" fmla="*/ 110 h 219"/>
                <a:gd name="T8" fmla="*/ 2 w 220"/>
                <a:gd name="T9" fmla="*/ 133 h 219"/>
                <a:gd name="T10" fmla="*/ 34 w 220"/>
                <a:gd name="T11" fmla="*/ 189 h 219"/>
                <a:gd name="T12" fmla="*/ 92 w 220"/>
                <a:gd name="T13" fmla="*/ 218 h 219"/>
                <a:gd name="T14" fmla="*/ 118 w 220"/>
                <a:gd name="T15" fmla="*/ 217 h 219"/>
                <a:gd name="T16" fmla="*/ 181 w 220"/>
                <a:gd name="T17" fmla="*/ 191 h 219"/>
                <a:gd name="T18" fmla="*/ 215 w 220"/>
                <a:gd name="T19" fmla="*/ 140 h 219"/>
                <a:gd name="T20" fmla="*/ 219 w 220"/>
                <a:gd name="T21" fmla="*/ 120 h 219"/>
                <a:gd name="T22" fmla="*/ 217 w 220"/>
                <a:gd name="T23" fmla="*/ 95 h 219"/>
                <a:gd name="T24" fmla="*/ 189 w 220"/>
                <a:gd name="T25" fmla="*/ 35 h 219"/>
                <a:gd name="T26" fmla="*/ 135 w 220"/>
                <a:gd name="T27" fmla="*/ 3 h 219"/>
                <a:gd name="T28" fmla="*/ 113 w 220"/>
                <a:gd name="T29" fmla="*/ 0 h 21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20"/>
                <a:gd name="T46" fmla="*/ 0 h 219"/>
                <a:gd name="T47" fmla="*/ 220 w 220"/>
                <a:gd name="T48" fmla="*/ 219 h 21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20" h="219">
                  <a:moveTo>
                    <a:pt x="113" y="0"/>
                  </a:moveTo>
                  <a:lnTo>
                    <a:pt x="48" y="19"/>
                  </a:lnTo>
                  <a:lnTo>
                    <a:pt x="8" y="68"/>
                  </a:lnTo>
                  <a:lnTo>
                    <a:pt x="0" y="110"/>
                  </a:lnTo>
                  <a:lnTo>
                    <a:pt x="2" y="133"/>
                  </a:lnTo>
                  <a:lnTo>
                    <a:pt x="34" y="189"/>
                  </a:lnTo>
                  <a:lnTo>
                    <a:pt x="92" y="218"/>
                  </a:lnTo>
                  <a:lnTo>
                    <a:pt x="118" y="217"/>
                  </a:lnTo>
                  <a:lnTo>
                    <a:pt x="181" y="191"/>
                  </a:lnTo>
                  <a:lnTo>
                    <a:pt x="215" y="140"/>
                  </a:lnTo>
                  <a:lnTo>
                    <a:pt x="219" y="120"/>
                  </a:lnTo>
                  <a:lnTo>
                    <a:pt x="217" y="95"/>
                  </a:lnTo>
                  <a:lnTo>
                    <a:pt x="189" y="35"/>
                  </a:lnTo>
                  <a:lnTo>
                    <a:pt x="135" y="3"/>
                  </a:lnTo>
                  <a:lnTo>
                    <a:pt x="113" y="0"/>
                  </a:lnTo>
                </a:path>
              </a:pathLst>
            </a:custGeom>
            <a:solidFill>
              <a:srgbClr val="D4E6C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641" name="Group 310"/>
          <p:cNvGrpSpPr>
            <a:grpSpLocks/>
          </p:cNvGrpSpPr>
          <p:nvPr/>
        </p:nvGrpSpPr>
        <p:grpSpPr bwMode="auto">
          <a:xfrm>
            <a:off x="6809366" y="3592477"/>
            <a:ext cx="154519" cy="167446"/>
            <a:chOff x="4939" y="618"/>
            <a:chExt cx="220" cy="219"/>
          </a:xfrm>
        </p:grpSpPr>
        <p:sp>
          <p:nvSpPr>
            <p:cNvPr id="24615" name="Freeform 311"/>
            <p:cNvSpPr>
              <a:spLocks/>
            </p:cNvSpPr>
            <p:nvPr/>
          </p:nvSpPr>
          <p:spPr bwMode="auto">
            <a:xfrm>
              <a:off x="4939" y="618"/>
              <a:ext cx="220" cy="219"/>
            </a:xfrm>
            <a:custGeom>
              <a:avLst/>
              <a:gdLst>
                <a:gd name="T0" fmla="*/ 113 w 220"/>
                <a:gd name="T1" fmla="*/ 0 h 219"/>
                <a:gd name="T2" fmla="*/ 48 w 220"/>
                <a:gd name="T3" fmla="*/ 19 h 219"/>
                <a:gd name="T4" fmla="*/ 8 w 220"/>
                <a:gd name="T5" fmla="*/ 68 h 219"/>
                <a:gd name="T6" fmla="*/ 0 w 220"/>
                <a:gd name="T7" fmla="*/ 110 h 219"/>
                <a:gd name="T8" fmla="*/ 2 w 220"/>
                <a:gd name="T9" fmla="*/ 132 h 219"/>
                <a:gd name="T10" fmla="*/ 34 w 220"/>
                <a:gd name="T11" fmla="*/ 189 h 219"/>
                <a:gd name="T12" fmla="*/ 92 w 220"/>
                <a:gd name="T13" fmla="*/ 218 h 219"/>
                <a:gd name="T14" fmla="*/ 118 w 220"/>
                <a:gd name="T15" fmla="*/ 217 h 219"/>
                <a:gd name="T16" fmla="*/ 181 w 220"/>
                <a:gd name="T17" fmla="*/ 191 h 219"/>
                <a:gd name="T18" fmla="*/ 215 w 220"/>
                <a:gd name="T19" fmla="*/ 140 h 219"/>
                <a:gd name="T20" fmla="*/ 219 w 220"/>
                <a:gd name="T21" fmla="*/ 120 h 219"/>
                <a:gd name="T22" fmla="*/ 217 w 220"/>
                <a:gd name="T23" fmla="*/ 95 h 219"/>
                <a:gd name="T24" fmla="*/ 189 w 220"/>
                <a:gd name="T25" fmla="*/ 34 h 219"/>
                <a:gd name="T26" fmla="*/ 135 w 220"/>
                <a:gd name="T27" fmla="*/ 3 h 219"/>
                <a:gd name="T28" fmla="*/ 113 w 220"/>
                <a:gd name="T29" fmla="*/ 0 h 21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20"/>
                <a:gd name="T46" fmla="*/ 0 h 219"/>
                <a:gd name="T47" fmla="*/ 220 w 220"/>
                <a:gd name="T48" fmla="*/ 219 h 21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20" h="219">
                  <a:moveTo>
                    <a:pt x="113" y="0"/>
                  </a:moveTo>
                  <a:lnTo>
                    <a:pt x="48" y="19"/>
                  </a:lnTo>
                  <a:lnTo>
                    <a:pt x="8" y="68"/>
                  </a:lnTo>
                  <a:lnTo>
                    <a:pt x="0" y="110"/>
                  </a:lnTo>
                  <a:lnTo>
                    <a:pt x="2" y="132"/>
                  </a:lnTo>
                  <a:lnTo>
                    <a:pt x="34" y="189"/>
                  </a:lnTo>
                  <a:lnTo>
                    <a:pt x="92" y="218"/>
                  </a:lnTo>
                  <a:lnTo>
                    <a:pt x="118" y="217"/>
                  </a:lnTo>
                  <a:lnTo>
                    <a:pt x="181" y="191"/>
                  </a:lnTo>
                  <a:lnTo>
                    <a:pt x="215" y="140"/>
                  </a:lnTo>
                  <a:lnTo>
                    <a:pt x="219" y="120"/>
                  </a:lnTo>
                  <a:lnTo>
                    <a:pt x="217" y="95"/>
                  </a:lnTo>
                  <a:lnTo>
                    <a:pt x="189" y="34"/>
                  </a:lnTo>
                  <a:lnTo>
                    <a:pt x="135" y="3"/>
                  </a:lnTo>
                  <a:lnTo>
                    <a:pt x="113" y="0"/>
                  </a:lnTo>
                </a:path>
              </a:pathLst>
            </a:custGeom>
            <a:solidFill>
              <a:srgbClr val="6DB24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642" name="Group 318"/>
          <p:cNvGrpSpPr>
            <a:grpSpLocks/>
          </p:cNvGrpSpPr>
          <p:nvPr/>
        </p:nvGrpSpPr>
        <p:grpSpPr bwMode="auto">
          <a:xfrm>
            <a:off x="6331762" y="3592477"/>
            <a:ext cx="154519" cy="167446"/>
            <a:chOff x="4162" y="84"/>
            <a:chExt cx="220" cy="219"/>
          </a:xfrm>
        </p:grpSpPr>
        <p:sp>
          <p:nvSpPr>
            <p:cNvPr id="24614" name="Freeform 319"/>
            <p:cNvSpPr>
              <a:spLocks/>
            </p:cNvSpPr>
            <p:nvPr/>
          </p:nvSpPr>
          <p:spPr bwMode="auto">
            <a:xfrm>
              <a:off x="4162" y="84"/>
              <a:ext cx="220" cy="219"/>
            </a:xfrm>
            <a:custGeom>
              <a:avLst/>
              <a:gdLst>
                <a:gd name="T0" fmla="*/ 113 w 220"/>
                <a:gd name="T1" fmla="*/ 0 h 219"/>
                <a:gd name="T2" fmla="*/ 48 w 220"/>
                <a:gd name="T3" fmla="*/ 19 h 219"/>
                <a:gd name="T4" fmla="*/ 8 w 220"/>
                <a:gd name="T5" fmla="*/ 69 h 219"/>
                <a:gd name="T6" fmla="*/ 0 w 220"/>
                <a:gd name="T7" fmla="*/ 110 h 219"/>
                <a:gd name="T8" fmla="*/ 2 w 220"/>
                <a:gd name="T9" fmla="*/ 133 h 219"/>
                <a:gd name="T10" fmla="*/ 34 w 220"/>
                <a:gd name="T11" fmla="*/ 190 h 219"/>
                <a:gd name="T12" fmla="*/ 92 w 220"/>
                <a:gd name="T13" fmla="*/ 219 h 219"/>
                <a:gd name="T14" fmla="*/ 118 w 220"/>
                <a:gd name="T15" fmla="*/ 217 h 219"/>
                <a:gd name="T16" fmla="*/ 181 w 220"/>
                <a:gd name="T17" fmla="*/ 191 h 219"/>
                <a:gd name="T18" fmla="*/ 215 w 220"/>
                <a:gd name="T19" fmla="*/ 141 h 219"/>
                <a:gd name="T20" fmla="*/ 219 w 220"/>
                <a:gd name="T21" fmla="*/ 120 h 219"/>
                <a:gd name="T22" fmla="*/ 217 w 220"/>
                <a:gd name="T23" fmla="*/ 95 h 219"/>
                <a:gd name="T24" fmla="*/ 189 w 220"/>
                <a:gd name="T25" fmla="*/ 35 h 219"/>
                <a:gd name="T26" fmla="*/ 135 w 220"/>
                <a:gd name="T27" fmla="*/ 3 h 219"/>
                <a:gd name="T28" fmla="*/ 113 w 220"/>
                <a:gd name="T29" fmla="*/ 0 h 21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20"/>
                <a:gd name="T46" fmla="*/ 0 h 219"/>
                <a:gd name="T47" fmla="*/ 220 w 220"/>
                <a:gd name="T48" fmla="*/ 219 h 21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20" h="219">
                  <a:moveTo>
                    <a:pt x="113" y="0"/>
                  </a:moveTo>
                  <a:lnTo>
                    <a:pt x="48" y="19"/>
                  </a:lnTo>
                  <a:lnTo>
                    <a:pt x="8" y="69"/>
                  </a:lnTo>
                  <a:lnTo>
                    <a:pt x="0" y="110"/>
                  </a:lnTo>
                  <a:lnTo>
                    <a:pt x="2" y="133"/>
                  </a:lnTo>
                  <a:lnTo>
                    <a:pt x="34" y="190"/>
                  </a:lnTo>
                  <a:lnTo>
                    <a:pt x="92" y="219"/>
                  </a:lnTo>
                  <a:lnTo>
                    <a:pt x="118" y="217"/>
                  </a:lnTo>
                  <a:lnTo>
                    <a:pt x="181" y="191"/>
                  </a:lnTo>
                  <a:lnTo>
                    <a:pt x="215" y="141"/>
                  </a:lnTo>
                  <a:lnTo>
                    <a:pt x="219" y="120"/>
                  </a:lnTo>
                  <a:lnTo>
                    <a:pt x="217" y="95"/>
                  </a:lnTo>
                  <a:lnTo>
                    <a:pt x="189" y="35"/>
                  </a:lnTo>
                  <a:lnTo>
                    <a:pt x="135" y="3"/>
                  </a:lnTo>
                  <a:lnTo>
                    <a:pt x="113" y="0"/>
                  </a:lnTo>
                </a:path>
              </a:pathLst>
            </a:custGeom>
            <a:solidFill>
              <a:srgbClr val="E5E5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643" name="Group 292"/>
          <p:cNvGrpSpPr>
            <a:grpSpLocks/>
          </p:cNvGrpSpPr>
          <p:nvPr/>
        </p:nvGrpSpPr>
        <p:grpSpPr bwMode="auto">
          <a:xfrm>
            <a:off x="4180790" y="4886378"/>
            <a:ext cx="400344" cy="391976"/>
            <a:chOff x="3185" y="-463"/>
            <a:chExt cx="569" cy="515"/>
          </a:xfrm>
        </p:grpSpPr>
        <p:grpSp>
          <p:nvGrpSpPr>
            <p:cNvPr id="24644" name="Group 295"/>
            <p:cNvGrpSpPr>
              <a:grpSpLocks/>
            </p:cNvGrpSpPr>
            <p:nvPr/>
          </p:nvGrpSpPr>
          <p:grpSpPr bwMode="auto">
            <a:xfrm>
              <a:off x="3494" y="-208"/>
              <a:ext cx="251" cy="251"/>
              <a:chOff x="3494" y="-208"/>
              <a:chExt cx="251" cy="251"/>
            </a:xfrm>
          </p:grpSpPr>
          <p:sp>
            <p:nvSpPr>
              <p:cNvPr id="24613" name="Freeform 296"/>
              <p:cNvSpPr>
                <a:spLocks/>
              </p:cNvSpPr>
              <p:nvPr/>
            </p:nvSpPr>
            <p:spPr bwMode="auto">
              <a:xfrm>
                <a:off x="3494" y="-208"/>
                <a:ext cx="251" cy="251"/>
              </a:xfrm>
              <a:custGeom>
                <a:avLst/>
                <a:gdLst>
                  <a:gd name="T0" fmla="*/ 125 w 251"/>
                  <a:gd name="T1" fmla="*/ 0 h 251"/>
                  <a:gd name="T2" fmla="*/ 0 w 251"/>
                  <a:gd name="T3" fmla="*/ 125 h 251"/>
                  <a:gd name="T4" fmla="*/ 125 w 251"/>
                  <a:gd name="T5" fmla="*/ 251 h 251"/>
                  <a:gd name="T6" fmla="*/ 251 w 251"/>
                  <a:gd name="T7" fmla="*/ 125 h 251"/>
                  <a:gd name="T8" fmla="*/ 125 w 251"/>
                  <a:gd name="T9" fmla="*/ 0 h 2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1"/>
                  <a:gd name="T16" fmla="*/ 0 h 251"/>
                  <a:gd name="T17" fmla="*/ 251 w 251"/>
                  <a:gd name="T18" fmla="*/ 251 h 25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1" h="251">
                    <a:moveTo>
                      <a:pt x="125" y="0"/>
                    </a:moveTo>
                    <a:lnTo>
                      <a:pt x="0" y="125"/>
                    </a:lnTo>
                    <a:lnTo>
                      <a:pt x="125" y="251"/>
                    </a:lnTo>
                    <a:lnTo>
                      <a:pt x="251" y="125"/>
                    </a:lnTo>
                    <a:lnTo>
                      <a:pt x="125" y="0"/>
                    </a:lnTo>
                  </a:path>
                </a:pathLst>
              </a:custGeom>
              <a:solidFill>
                <a:srgbClr val="A5A7A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4645" name="Group 293"/>
            <p:cNvGrpSpPr>
              <a:grpSpLocks/>
            </p:cNvGrpSpPr>
            <p:nvPr/>
          </p:nvGrpSpPr>
          <p:grpSpPr bwMode="auto">
            <a:xfrm>
              <a:off x="3195" y="-453"/>
              <a:ext cx="251" cy="251"/>
              <a:chOff x="3195" y="-453"/>
              <a:chExt cx="251" cy="251"/>
            </a:xfrm>
          </p:grpSpPr>
          <p:sp>
            <p:nvSpPr>
              <p:cNvPr id="24612" name="Freeform 294"/>
              <p:cNvSpPr>
                <a:spLocks/>
              </p:cNvSpPr>
              <p:nvPr/>
            </p:nvSpPr>
            <p:spPr bwMode="auto">
              <a:xfrm>
                <a:off x="3195" y="-453"/>
                <a:ext cx="251" cy="251"/>
              </a:xfrm>
              <a:custGeom>
                <a:avLst/>
                <a:gdLst>
                  <a:gd name="T0" fmla="*/ 126 w 251"/>
                  <a:gd name="T1" fmla="*/ 0 h 251"/>
                  <a:gd name="T2" fmla="*/ 0 w 251"/>
                  <a:gd name="T3" fmla="*/ 125 h 251"/>
                  <a:gd name="T4" fmla="*/ 126 w 251"/>
                  <a:gd name="T5" fmla="*/ 251 h 251"/>
                  <a:gd name="T6" fmla="*/ 251 w 251"/>
                  <a:gd name="T7" fmla="*/ 125 h 251"/>
                  <a:gd name="T8" fmla="*/ 126 w 251"/>
                  <a:gd name="T9" fmla="*/ 0 h 2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1"/>
                  <a:gd name="T16" fmla="*/ 0 h 251"/>
                  <a:gd name="T17" fmla="*/ 251 w 251"/>
                  <a:gd name="T18" fmla="*/ 251 h 25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1" h="251">
                    <a:moveTo>
                      <a:pt x="126" y="0"/>
                    </a:moveTo>
                    <a:lnTo>
                      <a:pt x="0" y="125"/>
                    </a:lnTo>
                    <a:lnTo>
                      <a:pt x="126" y="251"/>
                    </a:lnTo>
                    <a:lnTo>
                      <a:pt x="251" y="125"/>
                    </a:lnTo>
                    <a:lnTo>
                      <a:pt x="126" y="0"/>
                    </a:lnTo>
                  </a:path>
                </a:pathLst>
              </a:custGeom>
              <a:solidFill>
                <a:srgbClr val="6C6D7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4646" name="Group 314"/>
          <p:cNvGrpSpPr>
            <a:grpSpLocks/>
          </p:cNvGrpSpPr>
          <p:nvPr/>
        </p:nvGrpSpPr>
        <p:grpSpPr bwMode="auto">
          <a:xfrm>
            <a:off x="7127185" y="5232687"/>
            <a:ext cx="129936" cy="188377"/>
            <a:chOff x="7123" y="-207"/>
            <a:chExt cx="186" cy="247"/>
          </a:xfrm>
        </p:grpSpPr>
        <p:sp>
          <p:nvSpPr>
            <p:cNvPr id="24607" name="Freeform 317"/>
            <p:cNvSpPr>
              <a:spLocks/>
            </p:cNvSpPr>
            <p:nvPr/>
          </p:nvSpPr>
          <p:spPr bwMode="auto">
            <a:xfrm>
              <a:off x="7123" y="-207"/>
              <a:ext cx="186" cy="247"/>
            </a:xfrm>
            <a:custGeom>
              <a:avLst/>
              <a:gdLst>
                <a:gd name="T0" fmla="*/ 187 w 186"/>
                <a:gd name="T1" fmla="*/ 212 h 247"/>
                <a:gd name="T2" fmla="*/ 101 w 186"/>
                <a:gd name="T3" fmla="*/ 212 h 247"/>
                <a:gd name="T4" fmla="*/ 143 w 186"/>
                <a:gd name="T5" fmla="*/ 248 h 247"/>
                <a:gd name="T6" fmla="*/ 187 w 186"/>
                <a:gd name="T7" fmla="*/ 212 h 24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6"/>
                <a:gd name="T13" fmla="*/ 0 h 247"/>
                <a:gd name="T14" fmla="*/ 186 w 186"/>
                <a:gd name="T15" fmla="*/ 247 h 24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6" h="247">
                  <a:moveTo>
                    <a:pt x="187" y="212"/>
                  </a:moveTo>
                  <a:lnTo>
                    <a:pt x="101" y="212"/>
                  </a:lnTo>
                  <a:lnTo>
                    <a:pt x="143" y="248"/>
                  </a:lnTo>
                  <a:lnTo>
                    <a:pt x="187" y="212"/>
                  </a:lnTo>
                </a:path>
              </a:pathLst>
            </a:custGeom>
            <a:solidFill>
              <a:srgbClr val="E5E5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08" name="Freeform 316"/>
            <p:cNvSpPr>
              <a:spLocks/>
            </p:cNvSpPr>
            <p:nvPr/>
          </p:nvSpPr>
          <p:spPr bwMode="auto">
            <a:xfrm>
              <a:off x="7123" y="-207"/>
              <a:ext cx="186" cy="247"/>
            </a:xfrm>
            <a:custGeom>
              <a:avLst/>
              <a:gdLst>
                <a:gd name="T0" fmla="*/ 245 w 186"/>
                <a:gd name="T1" fmla="*/ 38 h 247"/>
                <a:gd name="T2" fmla="*/ 42 w 186"/>
                <a:gd name="T3" fmla="*/ 38 h 247"/>
                <a:gd name="T4" fmla="*/ 42 w 186"/>
                <a:gd name="T5" fmla="*/ 88 h 247"/>
                <a:gd name="T6" fmla="*/ 0 w 186"/>
                <a:gd name="T7" fmla="*/ 123 h 247"/>
                <a:gd name="T8" fmla="*/ 42 w 186"/>
                <a:gd name="T9" fmla="*/ 160 h 247"/>
                <a:gd name="T10" fmla="*/ 42 w 186"/>
                <a:gd name="T11" fmla="*/ 212 h 247"/>
                <a:gd name="T12" fmla="*/ 245 w 186"/>
                <a:gd name="T13" fmla="*/ 212 h 247"/>
                <a:gd name="T14" fmla="*/ 245 w 186"/>
                <a:gd name="T15" fmla="*/ 160 h 247"/>
                <a:gd name="T16" fmla="*/ 287 w 186"/>
                <a:gd name="T17" fmla="*/ 123 h 247"/>
                <a:gd name="T18" fmla="*/ 245 w 186"/>
                <a:gd name="T19" fmla="*/ 88 h 247"/>
                <a:gd name="T20" fmla="*/ 245 w 186"/>
                <a:gd name="T21" fmla="*/ 38 h 24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86"/>
                <a:gd name="T34" fmla="*/ 0 h 247"/>
                <a:gd name="T35" fmla="*/ 186 w 186"/>
                <a:gd name="T36" fmla="*/ 247 h 24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86" h="247">
                  <a:moveTo>
                    <a:pt x="245" y="38"/>
                  </a:moveTo>
                  <a:lnTo>
                    <a:pt x="42" y="38"/>
                  </a:lnTo>
                  <a:lnTo>
                    <a:pt x="42" y="88"/>
                  </a:lnTo>
                  <a:lnTo>
                    <a:pt x="0" y="123"/>
                  </a:lnTo>
                  <a:lnTo>
                    <a:pt x="42" y="160"/>
                  </a:lnTo>
                  <a:lnTo>
                    <a:pt x="42" y="212"/>
                  </a:lnTo>
                  <a:lnTo>
                    <a:pt x="245" y="212"/>
                  </a:lnTo>
                  <a:lnTo>
                    <a:pt x="245" y="160"/>
                  </a:lnTo>
                  <a:lnTo>
                    <a:pt x="287" y="123"/>
                  </a:lnTo>
                  <a:lnTo>
                    <a:pt x="245" y="88"/>
                  </a:lnTo>
                  <a:lnTo>
                    <a:pt x="245" y="38"/>
                  </a:lnTo>
                </a:path>
              </a:pathLst>
            </a:custGeom>
            <a:solidFill>
              <a:srgbClr val="E5E5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09" name="Freeform 315"/>
            <p:cNvSpPr>
              <a:spLocks/>
            </p:cNvSpPr>
            <p:nvPr/>
          </p:nvSpPr>
          <p:spPr bwMode="auto">
            <a:xfrm>
              <a:off x="7123" y="-207"/>
              <a:ext cx="186" cy="247"/>
            </a:xfrm>
            <a:custGeom>
              <a:avLst/>
              <a:gdLst>
                <a:gd name="T0" fmla="*/ 143 w 186"/>
                <a:gd name="T1" fmla="*/ 0 h 247"/>
                <a:gd name="T2" fmla="*/ 101 w 186"/>
                <a:gd name="T3" fmla="*/ 38 h 247"/>
                <a:gd name="T4" fmla="*/ 187 w 186"/>
                <a:gd name="T5" fmla="*/ 38 h 247"/>
                <a:gd name="T6" fmla="*/ 143 w 186"/>
                <a:gd name="T7" fmla="*/ 0 h 24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6"/>
                <a:gd name="T13" fmla="*/ 0 h 247"/>
                <a:gd name="T14" fmla="*/ 186 w 186"/>
                <a:gd name="T15" fmla="*/ 247 h 24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6" h="247">
                  <a:moveTo>
                    <a:pt x="143" y="0"/>
                  </a:moveTo>
                  <a:lnTo>
                    <a:pt x="101" y="38"/>
                  </a:lnTo>
                  <a:lnTo>
                    <a:pt x="187" y="38"/>
                  </a:lnTo>
                  <a:lnTo>
                    <a:pt x="143" y="0"/>
                  </a:lnTo>
                </a:path>
              </a:pathLst>
            </a:custGeom>
            <a:solidFill>
              <a:srgbClr val="E5E5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678" name="Group 284"/>
          <p:cNvGrpSpPr>
            <a:grpSpLocks/>
          </p:cNvGrpSpPr>
          <p:nvPr/>
        </p:nvGrpSpPr>
        <p:grpSpPr bwMode="auto">
          <a:xfrm>
            <a:off x="7845346" y="3074918"/>
            <a:ext cx="129936" cy="188377"/>
            <a:chOff x="6585" y="202"/>
            <a:chExt cx="185" cy="248"/>
          </a:xfrm>
        </p:grpSpPr>
        <p:sp>
          <p:nvSpPr>
            <p:cNvPr id="24604" name="Freeform 287"/>
            <p:cNvSpPr>
              <a:spLocks/>
            </p:cNvSpPr>
            <p:nvPr/>
          </p:nvSpPr>
          <p:spPr bwMode="auto">
            <a:xfrm>
              <a:off x="6585" y="202"/>
              <a:ext cx="185" cy="248"/>
            </a:xfrm>
            <a:custGeom>
              <a:avLst/>
              <a:gdLst>
                <a:gd name="T0" fmla="*/ 185 w 185"/>
                <a:gd name="T1" fmla="*/ 211 h 248"/>
                <a:gd name="T2" fmla="*/ 101 w 185"/>
                <a:gd name="T3" fmla="*/ 211 h 248"/>
                <a:gd name="T4" fmla="*/ 143 w 185"/>
                <a:gd name="T5" fmla="*/ 248 h 248"/>
                <a:gd name="T6" fmla="*/ 185 w 185"/>
                <a:gd name="T7" fmla="*/ 211 h 24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5"/>
                <a:gd name="T13" fmla="*/ 0 h 248"/>
                <a:gd name="T14" fmla="*/ 185 w 185"/>
                <a:gd name="T15" fmla="*/ 248 h 24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5" h="248">
                  <a:moveTo>
                    <a:pt x="185" y="211"/>
                  </a:moveTo>
                  <a:lnTo>
                    <a:pt x="101" y="211"/>
                  </a:lnTo>
                  <a:lnTo>
                    <a:pt x="143" y="248"/>
                  </a:lnTo>
                  <a:lnTo>
                    <a:pt x="185" y="211"/>
                  </a:lnTo>
                </a:path>
              </a:pathLst>
            </a:custGeom>
            <a:solidFill>
              <a:srgbClr val="A5A7A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05" name="Freeform 286"/>
            <p:cNvSpPr>
              <a:spLocks/>
            </p:cNvSpPr>
            <p:nvPr/>
          </p:nvSpPr>
          <p:spPr bwMode="auto">
            <a:xfrm>
              <a:off x="6585" y="202"/>
              <a:ext cx="185" cy="248"/>
            </a:xfrm>
            <a:custGeom>
              <a:avLst/>
              <a:gdLst>
                <a:gd name="T0" fmla="*/ 245 w 185"/>
                <a:gd name="T1" fmla="*/ 37 h 248"/>
                <a:gd name="T2" fmla="*/ 41 w 185"/>
                <a:gd name="T3" fmla="*/ 37 h 248"/>
                <a:gd name="T4" fmla="*/ 41 w 185"/>
                <a:gd name="T5" fmla="*/ 89 h 248"/>
                <a:gd name="T6" fmla="*/ 0 w 185"/>
                <a:gd name="T7" fmla="*/ 123 h 248"/>
                <a:gd name="T8" fmla="*/ 41 w 185"/>
                <a:gd name="T9" fmla="*/ 161 h 248"/>
                <a:gd name="T10" fmla="*/ 41 w 185"/>
                <a:gd name="T11" fmla="*/ 211 h 248"/>
                <a:gd name="T12" fmla="*/ 245 w 185"/>
                <a:gd name="T13" fmla="*/ 211 h 248"/>
                <a:gd name="T14" fmla="*/ 245 w 185"/>
                <a:gd name="T15" fmla="*/ 161 h 248"/>
                <a:gd name="T16" fmla="*/ 287 w 185"/>
                <a:gd name="T17" fmla="*/ 123 h 248"/>
                <a:gd name="T18" fmla="*/ 245 w 185"/>
                <a:gd name="T19" fmla="*/ 89 h 248"/>
                <a:gd name="T20" fmla="*/ 245 w 185"/>
                <a:gd name="T21" fmla="*/ 37 h 24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85"/>
                <a:gd name="T34" fmla="*/ 0 h 248"/>
                <a:gd name="T35" fmla="*/ 185 w 185"/>
                <a:gd name="T36" fmla="*/ 248 h 24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85" h="248">
                  <a:moveTo>
                    <a:pt x="245" y="37"/>
                  </a:moveTo>
                  <a:lnTo>
                    <a:pt x="41" y="37"/>
                  </a:lnTo>
                  <a:lnTo>
                    <a:pt x="41" y="89"/>
                  </a:lnTo>
                  <a:lnTo>
                    <a:pt x="0" y="123"/>
                  </a:lnTo>
                  <a:lnTo>
                    <a:pt x="41" y="161"/>
                  </a:lnTo>
                  <a:lnTo>
                    <a:pt x="41" y="211"/>
                  </a:lnTo>
                  <a:lnTo>
                    <a:pt x="245" y="211"/>
                  </a:lnTo>
                  <a:lnTo>
                    <a:pt x="245" y="161"/>
                  </a:lnTo>
                  <a:lnTo>
                    <a:pt x="287" y="123"/>
                  </a:lnTo>
                  <a:lnTo>
                    <a:pt x="245" y="89"/>
                  </a:lnTo>
                  <a:lnTo>
                    <a:pt x="245" y="37"/>
                  </a:lnTo>
                </a:path>
              </a:pathLst>
            </a:custGeom>
            <a:solidFill>
              <a:srgbClr val="A5A7A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06" name="Freeform 285"/>
            <p:cNvSpPr>
              <a:spLocks/>
            </p:cNvSpPr>
            <p:nvPr/>
          </p:nvSpPr>
          <p:spPr bwMode="auto">
            <a:xfrm>
              <a:off x="6585" y="202"/>
              <a:ext cx="185" cy="248"/>
            </a:xfrm>
            <a:custGeom>
              <a:avLst/>
              <a:gdLst>
                <a:gd name="T0" fmla="*/ 143 w 185"/>
                <a:gd name="T1" fmla="*/ 0 h 248"/>
                <a:gd name="T2" fmla="*/ 101 w 185"/>
                <a:gd name="T3" fmla="*/ 37 h 248"/>
                <a:gd name="T4" fmla="*/ 185 w 185"/>
                <a:gd name="T5" fmla="*/ 37 h 248"/>
                <a:gd name="T6" fmla="*/ 143 w 185"/>
                <a:gd name="T7" fmla="*/ 0 h 24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5"/>
                <a:gd name="T13" fmla="*/ 0 h 248"/>
                <a:gd name="T14" fmla="*/ 185 w 185"/>
                <a:gd name="T15" fmla="*/ 248 h 24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5" h="248">
                  <a:moveTo>
                    <a:pt x="143" y="0"/>
                  </a:moveTo>
                  <a:lnTo>
                    <a:pt x="101" y="37"/>
                  </a:lnTo>
                  <a:lnTo>
                    <a:pt x="185" y="37"/>
                  </a:lnTo>
                  <a:lnTo>
                    <a:pt x="143" y="0"/>
                  </a:lnTo>
                </a:path>
              </a:pathLst>
            </a:custGeom>
            <a:solidFill>
              <a:srgbClr val="A5A7A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679" name="Group 298"/>
          <p:cNvGrpSpPr>
            <a:grpSpLocks/>
          </p:cNvGrpSpPr>
          <p:nvPr/>
        </p:nvGrpSpPr>
        <p:grpSpPr bwMode="auto">
          <a:xfrm>
            <a:off x="7446758" y="5835873"/>
            <a:ext cx="129936" cy="188376"/>
            <a:chOff x="6286" y="219"/>
            <a:chExt cx="185" cy="247"/>
          </a:xfrm>
        </p:grpSpPr>
        <p:sp>
          <p:nvSpPr>
            <p:cNvPr id="24601" name="Freeform 301"/>
            <p:cNvSpPr>
              <a:spLocks/>
            </p:cNvSpPr>
            <p:nvPr/>
          </p:nvSpPr>
          <p:spPr bwMode="auto">
            <a:xfrm>
              <a:off x="6286" y="219"/>
              <a:ext cx="185" cy="247"/>
            </a:xfrm>
            <a:custGeom>
              <a:avLst/>
              <a:gdLst>
                <a:gd name="T0" fmla="*/ 185 w 185"/>
                <a:gd name="T1" fmla="*/ 210 h 247"/>
                <a:gd name="T2" fmla="*/ 101 w 185"/>
                <a:gd name="T3" fmla="*/ 210 h 247"/>
                <a:gd name="T4" fmla="*/ 143 w 185"/>
                <a:gd name="T5" fmla="*/ 247 h 247"/>
                <a:gd name="T6" fmla="*/ 185 w 185"/>
                <a:gd name="T7" fmla="*/ 210 h 24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5"/>
                <a:gd name="T13" fmla="*/ 0 h 247"/>
                <a:gd name="T14" fmla="*/ 185 w 185"/>
                <a:gd name="T15" fmla="*/ 247 h 24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5" h="247">
                  <a:moveTo>
                    <a:pt x="185" y="210"/>
                  </a:moveTo>
                  <a:lnTo>
                    <a:pt x="101" y="210"/>
                  </a:lnTo>
                  <a:lnTo>
                    <a:pt x="143" y="247"/>
                  </a:lnTo>
                  <a:lnTo>
                    <a:pt x="185" y="210"/>
                  </a:lnTo>
                </a:path>
              </a:pathLst>
            </a:custGeom>
            <a:solidFill>
              <a:srgbClr val="888B8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02" name="Freeform 300"/>
            <p:cNvSpPr>
              <a:spLocks/>
            </p:cNvSpPr>
            <p:nvPr/>
          </p:nvSpPr>
          <p:spPr bwMode="auto">
            <a:xfrm>
              <a:off x="6286" y="219"/>
              <a:ext cx="185" cy="247"/>
            </a:xfrm>
            <a:custGeom>
              <a:avLst/>
              <a:gdLst>
                <a:gd name="T0" fmla="*/ 245 w 185"/>
                <a:gd name="T1" fmla="*/ 36 h 247"/>
                <a:gd name="T2" fmla="*/ 41 w 185"/>
                <a:gd name="T3" fmla="*/ 36 h 247"/>
                <a:gd name="T4" fmla="*/ 41 w 185"/>
                <a:gd name="T5" fmla="*/ 87 h 247"/>
                <a:gd name="T6" fmla="*/ 0 w 185"/>
                <a:gd name="T7" fmla="*/ 122 h 247"/>
                <a:gd name="T8" fmla="*/ 41 w 185"/>
                <a:gd name="T9" fmla="*/ 159 h 247"/>
                <a:gd name="T10" fmla="*/ 41 w 185"/>
                <a:gd name="T11" fmla="*/ 210 h 247"/>
                <a:gd name="T12" fmla="*/ 245 w 185"/>
                <a:gd name="T13" fmla="*/ 210 h 247"/>
                <a:gd name="T14" fmla="*/ 245 w 185"/>
                <a:gd name="T15" fmla="*/ 159 h 247"/>
                <a:gd name="T16" fmla="*/ 287 w 185"/>
                <a:gd name="T17" fmla="*/ 122 h 247"/>
                <a:gd name="T18" fmla="*/ 245 w 185"/>
                <a:gd name="T19" fmla="*/ 87 h 247"/>
                <a:gd name="T20" fmla="*/ 245 w 185"/>
                <a:gd name="T21" fmla="*/ 36 h 24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85"/>
                <a:gd name="T34" fmla="*/ 0 h 247"/>
                <a:gd name="T35" fmla="*/ 185 w 185"/>
                <a:gd name="T36" fmla="*/ 247 h 24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85" h="247">
                  <a:moveTo>
                    <a:pt x="245" y="36"/>
                  </a:moveTo>
                  <a:lnTo>
                    <a:pt x="41" y="36"/>
                  </a:lnTo>
                  <a:lnTo>
                    <a:pt x="41" y="87"/>
                  </a:lnTo>
                  <a:lnTo>
                    <a:pt x="0" y="122"/>
                  </a:lnTo>
                  <a:lnTo>
                    <a:pt x="41" y="159"/>
                  </a:lnTo>
                  <a:lnTo>
                    <a:pt x="41" y="210"/>
                  </a:lnTo>
                  <a:lnTo>
                    <a:pt x="245" y="210"/>
                  </a:lnTo>
                  <a:lnTo>
                    <a:pt x="245" y="159"/>
                  </a:lnTo>
                  <a:lnTo>
                    <a:pt x="287" y="122"/>
                  </a:lnTo>
                  <a:lnTo>
                    <a:pt x="245" y="87"/>
                  </a:lnTo>
                  <a:lnTo>
                    <a:pt x="245" y="36"/>
                  </a:lnTo>
                </a:path>
              </a:pathLst>
            </a:custGeom>
            <a:solidFill>
              <a:srgbClr val="888B8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03" name="Freeform 299"/>
            <p:cNvSpPr>
              <a:spLocks/>
            </p:cNvSpPr>
            <p:nvPr/>
          </p:nvSpPr>
          <p:spPr bwMode="auto">
            <a:xfrm>
              <a:off x="6286" y="219"/>
              <a:ext cx="185" cy="247"/>
            </a:xfrm>
            <a:custGeom>
              <a:avLst/>
              <a:gdLst>
                <a:gd name="T0" fmla="*/ 143 w 185"/>
                <a:gd name="T1" fmla="*/ 0 h 247"/>
                <a:gd name="T2" fmla="*/ 101 w 185"/>
                <a:gd name="T3" fmla="*/ 36 h 247"/>
                <a:gd name="T4" fmla="*/ 185 w 185"/>
                <a:gd name="T5" fmla="*/ 36 h 247"/>
                <a:gd name="T6" fmla="*/ 143 w 185"/>
                <a:gd name="T7" fmla="*/ 0 h 24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5"/>
                <a:gd name="T13" fmla="*/ 0 h 247"/>
                <a:gd name="T14" fmla="*/ 185 w 185"/>
                <a:gd name="T15" fmla="*/ 247 h 24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5" h="247">
                  <a:moveTo>
                    <a:pt x="143" y="0"/>
                  </a:moveTo>
                  <a:lnTo>
                    <a:pt x="101" y="36"/>
                  </a:lnTo>
                  <a:lnTo>
                    <a:pt x="185" y="36"/>
                  </a:lnTo>
                  <a:lnTo>
                    <a:pt x="143" y="0"/>
                  </a:lnTo>
                </a:path>
              </a:pathLst>
            </a:custGeom>
            <a:solidFill>
              <a:srgbClr val="888B8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680" name="Group 280"/>
          <p:cNvGrpSpPr>
            <a:grpSpLocks/>
          </p:cNvGrpSpPr>
          <p:nvPr/>
        </p:nvGrpSpPr>
        <p:grpSpPr bwMode="auto">
          <a:xfrm>
            <a:off x="4340577" y="3246169"/>
            <a:ext cx="129936" cy="188377"/>
            <a:chOff x="5509" y="12"/>
            <a:chExt cx="185" cy="247"/>
          </a:xfrm>
        </p:grpSpPr>
        <p:sp>
          <p:nvSpPr>
            <p:cNvPr id="24598" name="Freeform 283"/>
            <p:cNvSpPr>
              <a:spLocks/>
            </p:cNvSpPr>
            <p:nvPr/>
          </p:nvSpPr>
          <p:spPr bwMode="auto">
            <a:xfrm>
              <a:off x="5509" y="12"/>
              <a:ext cx="185" cy="247"/>
            </a:xfrm>
            <a:custGeom>
              <a:avLst/>
              <a:gdLst>
                <a:gd name="T0" fmla="*/ 185 w 185"/>
                <a:gd name="T1" fmla="*/ 211 h 247"/>
                <a:gd name="T2" fmla="*/ 101 w 185"/>
                <a:gd name="T3" fmla="*/ 211 h 247"/>
                <a:gd name="T4" fmla="*/ 143 w 185"/>
                <a:gd name="T5" fmla="*/ 247 h 247"/>
                <a:gd name="T6" fmla="*/ 185 w 185"/>
                <a:gd name="T7" fmla="*/ 211 h 24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5"/>
                <a:gd name="T13" fmla="*/ 0 h 247"/>
                <a:gd name="T14" fmla="*/ 185 w 185"/>
                <a:gd name="T15" fmla="*/ 247 h 24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5" h="247">
                  <a:moveTo>
                    <a:pt x="185" y="211"/>
                  </a:moveTo>
                  <a:lnTo>
                    <a:pt x="101" y="211"/>
                  </a:lnTo>
                  <a:lnTo>
                    <a:pt x="143" y="247"/>
                  </a:lnTo>
                  <a:lnTo>
                    <a:pt x="185" y="211"/>
                  </a:lnTo>
                </a:path>
              </a:pathLst>
            </a:custGeom>
            <a:solidFill>
              <a:srgbClr val="6C6D7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99" name="Freeform 282"/>
            <p:cNvSpPr>
              <a:spLocks/>
            </p:cNvSpPr>
            <p:nvPr/>
          </p:nvSpPr>
          <p:spPr bwMode="auto">
            <a:xfrm>
              <a:off x="5509" y="12"/>
              <a:ext cx="185" cy="247"/>
            </a:xfrm>
            <a:custGeom>
              <a:avLst/>
              <a:gdLst>
                <a:gd name="T0" fmla="*/ 245 w 185"/>
                <a:gd name="T1" fmla="*/ 37 h 247"/>
                <a:gd name="T2" fmla="*/ 41 w 185"/>
                <a:gd name="T3" fmla="*/ 37 h 247"/>
                <a:gd name="T4" fmla="*/ 41 w 185"/>
                <a:gd name="T5" fmla="*/ 88 h 247"/>
                <a:gd name="T6" fmla="*/ 0 w 185"/>
                <a:gd name="T7" fmla="*/ 124 h 247"/>
                <a:gd name="T8" fmla="*/ 41 w 185"/>
                <a:gd name="T9" fmla="*/ 160 h 247"/>
                <a:gd name="T10" fmla="*/ 41 w 185"/>
                <a:gd name="T11" fmla="*/ 211 h 247"/>
                <a:gd name="T12" fmla="*/ 245 w 185"/>
                <a:gd name="T13" fmla="*/ 211 h 247"/>
                <a:gd name="T14" fmla="*/ 245 w 185"/>
                <a:gd name="T15" fmla="*/ 160 h 247"/>
                <a:gd name="T16" fmla="*/ 287 w 185"/>
                <a:gd name="T17" fmla="*/ 124 h 247"/>
                <a:gd name="T18" fmla="*/ 245 w 185"/>
                <a:gd name="T19" fmla="*/ 88 h 247"/>
                <a:gd name="T20" fmla="*/ 245 w 185"/>
                <a:gd name="T21" fmla="*/ 37 h 24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85"/>
                <a:gd name="T34" fmla="*/ 0 h 247"/>
                <a:gd name="T35" fmla="*/ 185 w 185"/>
                <a:gd name="T36" fmla="*/ 247 h 24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85" h="247">
                  <a:moveTo>
                    <a:pt x="245" y="37"/>
                  </a:moveTo>
                  <a:lnTo>
                    <a:pt x="41" y="37"/>
                  </a:lnTo>
                  <a:lnTo>
                    <a:pt x="41" y="88"/>
                  </a:lnTo>
                  <a:lnTo>
                    <a:pt x="0" y="124"/>
                  </a:lnTo>
                  <a:lnTo>
                    <a:pt x="41" y="160"/>
                  </a:lnTo>
                  <a:lnTo>
                    <a:pt x="41" y="211"/>
                  </a:lnTo>
                  <a:lnTo>
                    <a:pt x="245" y="211"/>
                  </a:lnTo>
                  <a:lnTo>
                    <a:pt x="245" y="160"/>
                  </a:lnTo>
                  <a:lnTo>
                    <a:pt x="287" y="124"/>
                  </a:lnTo>
                  <a:lnTo>
                    <a:pt x="245" y="88"/>
                  </a:lnTo>
                  <a:lnTo>
                    <a:pt x="245" y="37"/>
                  </a:lnTo>
                </a:path>
              </a:pathLst>
            </a:custGeom>
            <a:solidFill>
              <a:srgbClr val="6C6D7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00" name="Freeform 281"/>
            <p:cNvSpPr>
              <a:spLocks/>
            </p:cNvSpPr>
            <p:nvPr/>
          </p:nvSpPr>
          <p:spPr bwMode="auto">
            <a:xfrm>
              <a:off x="5509" y="12"/>
              <a:ext cx="185" cy="247"/>
            </a:xfrm>
            <a:custGeom>
              <a:avLst/>
              <a:gdLst>
                <a:gd name="T0" fmla="*/ 143 w 185"/>
                <a:gd name="T1" fmla="*/ 0 h 247"/>
                <a:gd name="T2" fmla="*/ 101 w 185"/>
                <a:gd name="T3" fmla="*/ 37 h 247"/>
                <a:gd name="T4" fmla="*/ 185 w 185"/>
                <a:gd name="T5" fmla="*/ 37 h 247"/>
                <a:gd name="T6" fmla="*/ 143 w 185"/>
                <a:gd name="T7" fmla="*/ 0 h 24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5"/>
                <a:gd name="T13" fmla="*/ 0 h 247"/>
                <a:gd name="T14" fmla="*/ 185 w 185"/>
                <a:gd name="T15" fmla="*/ 247 h 24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5" h="247">
                  <a:moveTo>
                    <a:pt x="143" y="0"/>
                  </a:moveTo>
                  <a:lnTo>
                    <a:pt x="101" y="37"/>
                  </a:lnTo>
                  <a:lnTo>
                    <a:pt x="185" y="37"/>
                  </a:lnTo>
                  <a:lnTo>
                    <a:pt x="143" y="0"/>
                  </a:lnTo>
                </a:path>
              </a:pathLst>
            </a:custGeom>
            <a:solidFill>
              <a:srgbClr val="6C6D7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681" name="Group 288"/>
          <p:cNvGrpSpPr>
            <a:grpSpLocks/>
          </p:cNvGrpSpPr>
          <p:nvPr/>
        </p:nvGrpSpPr>
        <p:grpSpPr bwMode="auto">
          <a:xfrm>
            <a:off x="6410779" y="5491468"/>
            <a:ext cx="129936" cy="188377"/>
            <a:chOff x="4104" y="83"/>
            <a:chExt cx="185" cy="247"/>
          </a:xfrm>
        </p:grpSpPr>
        <p:sp>
          <p:nvSpPr>
            <p:cNvPr id="24595" name="Freeform 291"/>
            <p:cNvSpPr>
              <a:spLocks/>
            </p:cNvSpPr>
            <p:nvPr/>
          </p:nvSpPr>
          <p:spPr bwMode="auto">
            <a:xfrm>
              <a:off x="4104" y="83"/>
              <a:ext cx="185" cy="247"/>
            </a:xfrm>
            <a:custGeom>
              <a:avLst/>
              <a:gdLst>
                <a:gd name="T0" fmla="*/ 185 w 185"/>
                <a:gd name="T1" fmla="*/ 212 h 247"/>
                <a:gd name="T2" fmla="*/ 101 w 185"/>
                <a:gd name="T3" fmla="*/ 212 h 247"/>
                <a:gd name="T4" fmla="*/ 143 w 185"/>
                <a:gd name="T5" fmla="*/ 248 h 247"/>
                <a:gd name="T6" fmla="*/ 185 w 185"/>
                <a:gd name="T7" fmla="*/ 212 h 24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5"/>
                <a:gd name="T13" fmla="*/ 0 h 247"/>
                <a:gd name="T14" fmla="*/ 185 w 185"/>
                <a:gd name="T15" fmla="*/ 247 h 24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5" h="247">
                  <a:moveTo>
                    <a:pt x="185" y="212"/>
                  </a:moveTo>
                  <a:lnTo>
                    <a:pt x="101" y="212"/>
                  </a:lnTo>
                  <a:lnTo>
                    <a:pt x="143" y="248"/>
                  </a:lnTo>
                  <a:lnTo>
                    <a:pt x="185" y="212"/>
                  </a:lnTo>
                </a:path>
              </a:pathLst>
            </a:custGeom>
            <a:solidFill>
              <a:srgbClr val="87BD5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96" name="Freeform 290"/>
            <p:cNvSpPr>
              <a:spLocks/>
            </p:cNvSpPr>
            <p:nvPr/>
          </p:nvSpPr>
          <p:spPr bwMode="auto">
            <a:xfrm>
              <a:off x="4104" y="83"/>
              <a:ext cx="185" cy="247"/>
            </a:xfrm>
            <a:custGeom>
              <a:avLst/>
              <a:gdLst>
                <a:gd name="T0" fmla="*/ 245 w 185"/>
                <a:gd name="T1" fmla="*/ 38 h 247"/>
                <a:gd name="T2" fmla="*/ 41 w 185"/>
                <a:gd name="T3" fmla="*/ 38 h 247"/>
                <a:gd name="T4" fmla="*/ 41 w 185"/>
                <a:gd name="T5" fmla="*/ 88 h 247"/>
                <a:gd name="T6" fmla="*/ 0 w 185"/>
                <a:gd name="T7" fmla="*/ 124 h 247"/>
                <a:gd name="T8" fmla="*/ 41 w 185"/>
                <a:gd name="T9" fmla="*/ 160 h 247"/>
                <a:gd name="T10" fmla="*/ 41 w 185"/>
                <a:gd name="T11" fmla="*/ 212 h 247"/>
                <a:gd name="T12" fmla="*/ 245 w 185"/>
                <a:gd name="T13" fmla="*/ 212 h 247"/>
                <a:gd name="T14" fmla="*/ 245 w 185"/>
                <a:gd name="T15" fmla="*/ 160 h 247"/>
                <a:gd name="T16" fmla="*/ 287 w 185"/>
                <a:gd name="T17" fmla="*/ 124 h 247"/>
                <a:gd name="T18" fmla="*/ 245 w 185"/>
                <a:gd name="T19" fmla="*/ 88 h 247"/>
                <a:gd name="T20" fmla="*/ 245 w 185"/>
                <a:gd name="T21" fmla="*/ 38 h 24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85"/>
                <a:gd name="T34" fmla="*/ 0 h 247"/>
                <a:gd name="T35" fmla="*/ 185 w 185"/>
                <a:gd name="T36" fmla="*/ 247 h 24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85" h="247">
                  <a:moveTo>
                    <a:pt x="245" y="38"/>
                  </a:moveTo>
                  <a:lnTo>
                    <a:pt x="41" y="38"/>
                  </a:lnTo>
                  <a:lnTo>
                    <a:pt x="41" y="88"/>
                  </a:lnTo>
                  <a:lnTo>
                    <a:pt x="0" y="124"/>
                  </a:lnTo>
                  <a:lnTo>
                    <a:pt x="41" y="160"/>
                  </a:lnTo>
                  <a:lnTo>
                    <a:pt x="41" y="212"/>
                  </a:lnTo>
                  <a:lnTo>
                    <a:pt x="245" y="212"/>
                  </a:lnTo>
                  <a:lnTo>
                    <a:pt x="245" y="160"/>
                  </a:lnTo>
                  <a:lnTo>
                    <a:pt x="287" y="124"/>
                  </a:lnTo>
                  <a:lnTo>
                    <a:pt x="245" y="88"/>
                  </a:lnTo>
                  <a:lnTo>
                    <a:pt x="245" y="38"/>
                  </a:lnTo>
                </a:path>
              </a:pathLst>
            </a:custGeom>
            <a:solidFill>
              <a:srgbClr val="87BD5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97" name="Freeform 289"/>
            <p:cNvSpPr>
              <a:spLocks/>
            </p:cNvSpPr>
            <p:nvPr/>
          </p:nvSpPr>
          <p:spPr bwMode="auto">
            <a:xfrm>
              <a:off x="4104" y="83"/>
              <a:ext cx="185" cy="247"/>
            </a:xfrm>
            <a:custGeom>
              <a:avLst/>
              <a:gdLst>
                <a:gd name="T0" fmla="*/ 143 w 185"/>
                <a:gd name="T1" fmla="*/ 0 h 247"/>
                <a:gd name="T2" fmla="*/ 101 w 185"/>
                <a:gd name="T3" fmla="*/ 38 h 247"/>
                <a:gd name="T4" fmla="*/ 185 w 185"/>
                <a:gd name="T5" fmla="*/ 38 h 247"/>
                <a:gd name="T6" fmla="*/ 143 w 185"/>
                <a:gd name="T7" fmla="*/ 0 h 24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5"/>
                <a:gd name="T13" fmla="*/ 0 h 247"/>
                <a:gd name="T14" fmla="*/ 185 w 185"/>
                <a:gd name="T15" fmla="*/ 247 h 24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5" h="247">
                  <a:moveTo>
                    <a:pt x="143" y="0"/>
                  </a:moveTo>
                  <a:lnTo>
                    <a:pt x="101" y="38"/>
                  </a:lnTo>
                  <a:lnTo>
                    <a:pt x="185" y="38"/>
                  </a:lnTo>
                  <a:lnTo>
                    <a:pt x="143" y="0"/>
                  </a:lnTo>
                </a:path>
              </a:pathLst>
            </a:custGeom>
            <a:solidFill>
              <a:srgbClr val="87BD5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594" name="Text Box 297"/>
          <p:cNvSpPr txBox="1">
            <a:spLocks noChangeArrowheads="1"/>
          </p:cNvSpPr>
          <p:nvPr/>
        </p:nvSpPr>
        <p:spPr bwMode="auto">
          <a:xfrm flipH="1" flipV="1">
            <a:off x="1791015" y="226434"/>
            <a:ext cx="3908625" cy="2781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/>
            <a:r>
              <a:rPr lang="en-US" altLang="en-US" sz="900" dirty="0">
                <a:solidFill>
                  <a:srgbClr val="282426"/>
                </a:solidFill>
                <a:latin typeface="Calibri" pitchFamily="34" charset="0"/>
                <a:cs typeface="Times New Roman" pitchFamily="18" charset="0"/>
              </a:rPr>
              <a:t>3</a:t>
            </a:r>
            <a:endParaRPr lang="en-US" altLang="en-US" dirty="0">
              <a:cs typeface="Times New Roman" pitchFamily="18" charset="0"/>
            </a:endParaRPr>
          </a:p>
        </p:txBody>
      </p:sp>
      <p:sp>
        <p:nvSpPr>
          <p:cNvPr id="24682" name="Footer Placeholder 24681"/>
          <p:cNvSpPr>
            <a:spLocks noGrp="1"/>
          </p:cNvSpPr>
          <p:nvPr>
            <p:ph type="ftr" sz="quarter" idx="11"/>
          </p:nvPr>
        </p:nvSpPr>
        <p:spPr>
          <a:xfrm>
            <a:off x="3455604" y="7618796"/>
            <a:ext cx="6173377" cy="437643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International Center on Conflict and Negotiation (ICCN) 2014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4981" y="528637"/>
            <a:ext cx="9144000" cy="7663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2400" b="1" dirty="0" smtClean="0"/>
              <a:t>არსებული სიტუაცია</a:t>
            </a:r>
          </a:p>
          <a:p>
            <a:endParaRPr lang="ka-GE" dirty="0" smtClean="0"/>
          </a:p>
          <a:p>
            <a:pPr>
              <a:buFont typeface="Arial" pitchFamily="34" charset="0"/>
              <a:buChar char="•"/>
            </a:pPr>
            <a:r>
              <a:rPr lang="ka-GE" dirty="0" smtClean="0"/>
              <a:t>თავდაპირველად უნდა აღიწეროს და გაანალიზდეს არსებული სიტუაცია და ის, თუ რისი  შეცვლა გვსურს</a:t>
            </a:r>
            <a:r>
              <a:rPr lang="en-US" dirty="0" smtClean="0"/>
              <a:t> </a:t>
            </a:r>
            <a:r>
              <a:rPr lang="ka-GE" dirty="0" smtClean="0"/>
              <a:t>და როგორ. </a:t>
            </a:r>
          </a:p>
          <a:p>
            <a:pPr>
              <a:buFont typeface="Arial" pitchFamily="34" charset="0"/>
              <a:buChar char="•"/>
            </a:pPr>
            <a:r>
              <a:rPr lang="ka-GE" dirty="0" smtClean="0"/>
              <a:t>შევეცადოთ დავრჩეთ ჩვენი აუდიტორიის (ბენეფიციარების, სამიზნე ჯგუფების)პრობლემების არეალში;</a:t>
            </a:r>
          </a:p>
          <a:p>
            <a:pPr>
              <a:buFont typeface="Arial" pitchFamily="34" charset="0"/>
              <a:buChar char="•"/>
            </a:pPr>
            <a:r>
              <a:rPr lang="ka-GE" dirty="0" smtClean="0"/>
              <a:t>რეალობა რთულია და უმჯობესია არ შევეხოთ იმას, რასაც ვერ შევცვლით; </a:t>
            </a:r>
          </a:p>
          <a:p>
            <a:pPr>
              <a:buFont typeface="Arial" pitchFamily="34" charset="0"/>
              <a:buChar char="•"/>
            </a:pPr>
            <a:r>
              <a:rPr lang="ka-GE" dirty="0" smtClean="0"/>
              <a:t>სიტუაციის აღწერა და ანალიზის პროცესი გავხადოთ მაქსიმალურად მონაწილეობითი.</a:t>
            </a:r>
          </a:p>
          <a:p>
            <a:endParaRPr lang="ka-GE" dirty="0" smtClean="0"/>
          </a:p>
          <a:p>
            <a:r>
              <a:rPr lang="ka-GE" i="1" dirty="0" smtClean="0">
                <a:solidFill>
                  <a:schemeClr val="accent6">
                    <a:lumMod val="75000"/>
                  </a:schemeClr>
                </a:solidFill>
              </a:rPr>
              <a:t>რეკომენდირებული მეთოდი:</a:t>
            </a:r>
          </a:p>
          <a:p>
            <a:endParaRPr lang="ka-GE" dirty="0" smtClean="0"/>
          </a:p>
          <a:p>
            <a:r>
              <a:rPr lang="en-US" dirty="0" smtClean="0"/>
              <a:t>SWOT </a:t>
            </a:r>
            <a:r>
              <a:rPr lang="ka-GE" dirty="0" smtClean="0"/>
              <a:t>ანალიზი</a:t>
            </a:r>
          </a:p>
          <a:p>
            <a:r>
              <a:rPr lang="ka-GE" dirty="0" smtClean="0">
                <a:solidFill>
                  <a:schemeClr val="accent6">
                    <a:lumMod val="75000"/>
                  </a:schemeClr>
                </a:solidFill>
              </a:rPr>
              <a:t>                        შიდა                                                                                       გარე</a:t>
            </a:r>
          </a:p>
          <a:p>
            <a:endParaRPr lang="ka-GE" dirty="0" smtClean="0"/>
          </a:p>
          <a:p>
            <a:endParaRPr lang="ka-GE" dirty="0" smtClean="0"/>
          </a:p>
          <a:p>
            <a:endParaRPr lang="ka-GE" dirty="0" smtClean="0"/>
          </a:p>
          <a:p>
            <a:endParaRPr lang="ka-GE" dirty="0" smtClean="0"/>
          </a:p>
          <a:p>
            <a:endParaRPr lang="ka-GE" dirty="0" smtClean="0"/>
          </a:p>
          <a:p>
            <a:endParaRPr lang="ka-GE" dirty="0" smtClean="0"/>
          </a:p>
          <a:p>
            <a:endParaRPr lang="ka-GE" dirty="0" smtClean="0"/>
          </a:p>
          <a:p>
            <a:endParaRPr lang="ka-GE" dirty="0" smtClean="0"/>
          </a:p>
          <a:p>
            <a:endParaRPr lang="ka-GE" dirty="0" smtClean="0"/>
          </a:p>
          <a:p>
            <a:endParaRPr lang="ka-GE" dirty="0" smtClean="0"/>
          </a:p>
          <a:p>
            <a:endParaRPr lang="ka-GE" dirty="0" smtClean="0"/>
          </a:p>
          <a:p>
            <a:endParaRPr lang="ka-GE" dirty="0" smtClean="0"/>
          </a:p>
          <a:p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685660" y="4643436"/>
          <a:ext cx="6742642" cy="2667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71321"/>
                <a:gridCol w="3371321"/>
              </a:tblGrid>
              <a:tr h="1333500">
                <a:tc>
                  <a:txBody>
                    <a:bodyPr/>
                    <a:lstStyle/>
                    <a:p>
                      <a:r>
                        <a:rPr lang="ka-GE" dirty="0" smtClean="0"/>
                        <a:t>ძლიერ მხარე (</a:t>
                      </a:r>
                      <a:r>
                        <a:rPr lang="en-US" dirty="0" err="1" smtClean="0"/>
                        <a:t>stength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a-GE" dirty="0" smtClean="0"/>
                        <a:t>შესაძლებლობები</a:t>
                      </a:r>
                      <a:r>
                        <a:rPr lang="en-US" dirty="0" smtClean="0"/>
                        <a:t> (</a:t>
                      </a:r>
                      <a:r>
                        <a:rPr lang="en-US" dirty="0" err="1" smtClean="0"/>
                        <a:t>oppotrunities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</a:tr>
              <a:tr h="1333500">
                <a:tc>
                  <a:txBody>
                    <a:bodyPr/>
                    <a:lstStyle/>
                    <a:p>
                      <a:r>
                        <a:rPr lang="ka-GE" dirty="0" smtClean="0"/>
                        <a:t>სუსტი მხარე</a:t>
                      </a:r>
                      <a:r>
                        <a:rPr lang="en-US" dirty="0" smtClean="0"/>
                        <a:t> (weaknesses)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a-GE" dirty="0" smtClean="0"/>
                        <a:t>საფრთხეები</a:t>
                      </a:r>
                      <a:r>
                        <a:rPr lang="en-US" dirty="0" smtClean="0"/>
                        <a:t> (threats)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Footer Placeholder 1"/>
          <p:cNvSpPr txBox="1">
            <a:spLocks/>
          </p:cNvSpPr>
          <p:nvPr/>
        </p:nvSpPr>
        <p:spPr>
          <a:xfrm>
            <a:off x="2085181" y="7386637"/>
            <a:ext cx="5537174" cy="762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dirty="0" smtClean="0"/>
              <a:t>International Center on Conflict and Negotiation (ICCN) 2014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505698" y="146516"/>
            <a:ext cx="8344019" cy="1288192"/>
          </a:xfrm>
        </p:spPr>
        <p:txBody>
          <a:bodyPr>
            <a:normAutofit fontScale="90000"/>
          </a:bodyPr>
          <a:lstStyle/>
          <a:p>
            <a:r>
              <a:rPr lang="en-US" altLang="en-US" sz="3200" dirty="0" smtClean="0">
                <a:ea typeface="ＭＳ Ｐゴシック" pitchFamily="34" charset="-128"/>
              </a:rPr>
              <a:t> </a:t>
            </a:r>
            <a:r>
              <a:rPr lang="ka-GE" altLang="en-US" sz="3200" dirty="0">
                <a:ea typeface="ＭＳ Ｐゴシック" pitchFamily="34" charset="-128"/>
              </a:rPr>
              <a:t>საკვანძო მნიშვნელობის  </a:t>
            </a:r>
            <a:r>
              <a:rPr lang="en-US" altLang="en-US" sz="3200" dirty="0" err="1">
                <a:ea typeface="ＭＳ Ｐゴシック" pitchFamily="34" charset="-128"/>
              </a:rPr>
              <a:t>დაინტერესებულ</a:t>
            </a:r>
            <a:r>
              <a:rPr lang="ka-GE" altLang="en-US" sz="3200" dirty="0">
                <a:ea typeface="ＭＳ Ｐゴシック" pitchFamily="34" charset="-128"/>
              </a:rPr>
              <a:t>ი </a:t>
            </a:r>
            <a:r>
              <a:rPr lang="en-US" altLang="en-US" sz="3200" dirty="0" err="1">
                <a:ea typeface="ＭＳ Ｐゴシック" pitchFamily="34" charset="-128"/>
              </a:rPr>
              <a:t>მხარეებ</a:t>
            </a:r>
            <a:r>
              <a:rPr lang="ka-GE" altLang="en-US" sz="3200" dirty="0">
                <a:ea typeface="ＭＳ Ｐゴシック" pitchFamily="34" charset="-128"/>
              </a:rPr>
              <a:t>ი </a:t>
            </a:r>
            <a:r>
              <a:rPr lang="en-US" altLang="en-US" sz="3200" dirty="0" err="1">
                <a:ea typeface="ＭＳ Ｐゴシック" pitchFamily="34" charset="-128"/>
              </a:rPr>
              <a:t>და</a:t>
            </a:r>
            <a:r>
              <a:rPr lang="ka-GE" altLang="en-US" sz="3200" dirty="0">
                <a:ea typeface="ＭＳ Ｐゴシック" pitchFamily="34" charset="-128"/>
              </a:rPr>
              <a:t/>
            </a:r>
            <a:br>
              <a:rPr lang="ka-GE" altLang="en-US" sz="3200" dirty="0">
                <a:ea typeface="ＭＳ Ｐゴシック" pitchFamily="34" charset="-128"/>
              </a:rPr>
            </a:br>
            <a:r>
              <a:rPr lang="ka-GE" altLang="en-US" sz="3200" dirty="0">
                <a:ea typeface="ＭＳ Ｐゴシック" pitchFamily="34" charset="-128"/>
              </a:rPr>
              <a:t>ძალაუფლების  ანალიზის ინსტრუმენტები</a:t>
            </a:r>
            <a:endParaRPr lang="en-AU" altLang="en-US" sz="3200" dirty="0">
              <a:ea typeface="ＭＳ Ｐゴシック" pitchFamily="34" charset="-128"/>
            </a:endParaRP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277431" y="2052636"/>
            <a:ext cx="9638116" cy="5767851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en-AU" altLang="en-US" dirty="0" smtClean="0">
              <a:ea typeface="ＭＳ Ｐゴシック" pitchFamily="34" charset="-128"/>
            </a:endParaRPr>
          </a:p>
        </p:txBody>
      </p:sp>
      <p:pic>
        <p:nvPicPr>
          <p:cNvPr id="2560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8381" y="1923585"/>
            <a:ext cx="8305800" cy="5920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Text Box 6"/>
          <p:cNvSpPr txBox="1">
            <a:spLocks noChangeArrowheads="1"/>
          </p:cNvSpPr>
          <p:nvPr/>
        </p:nvSpPr>
        <p:spPr bwMode="auto">
          <a:xfrm>
            <a:off x="5694372" y="3881438"/>
            <a:ext cx="1114994" cy="536672"/>
          </a:xfrm>
          <a:prstGeom prst="rect">
            <a:avLst/>
          </a:prstGeom>
          <a:solidFill>
            <a:srgbClr val="FF99CC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104763" tIns="52381" rIns="104763" bIns="52381">
            <a:spAutoFit/>
          </a:bodyPr>
          <a:lstStyle/>
          <a:p>
            <a:pPr>
              <a:spcBef>
                <a:spcPct val="50000"/>
              </a:spcBef>
            </a:pPr>
            <a:r>
              <a:rPr lang="ka-GE" altLang="en-US" sz="1400" dirty="0"/>
              <a:t>გავანეიტრალოთ</a:t>
            </a:r>
            <a:endParaRPr lang="en-US" altLang="en-US" sz="1400" dirty="0"/>
          </a:p>
        </p:txBody>
      </p:sp>
      <p:sp>
        <p:nvSpPr>
          <p:cNvPr id="25606" name="Text Box 7"/>
          <p:cNvSpPr txBox="1">
            <a:spLocks noChangeArrowheads="1"/>
          </p:cNvSpPr>
          <p:nvPr/>
        </p:nvSpPr>
        <p:spPr bwMode="auto">
          <a:xfrm>
            <a:off x="3151981" y="4186237"/>
            <a:ext cx="1346626" cy="536672"/>
          </a:xfrm>
          <a:prstGeom prst="rect">
            <a:avLst/>
          </a:prstGeom>
          <a:solidFill>
            <a:srgbClr val="99CC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104763" tIns="52381" rIns="104763" bIns="52381">
            <a:spAutoFit/>
          </a:bodyPr>
          <a:lstStyle/>
          <a:p>
            <a:pPr>
              <a:spcBef>
                <a:spcPct val="50000"/>
              </a:spcBef>
            </a:pPr>
            <a:r>
              <a:rPr lang="ka-GE" altLang="en-US" sz="1400" dirty="0"/>
              <a:t>ერთად ვიმუშავოთ</a:t>
            </a:r>
            <a:endParaRPr lang="en-US" altLang="en-US" sz="1400" dirty="0"/>
          </a:p>
        </p:txBody>
      </p:sp>
      <p:sp>
        <p:nvSpPr>
          <p:cNvPr id="25607" name="Text Box 8"/>
          <p:cNvSpPr txBox="1">
            <a:spLocks noChangeArrowheads="1"/>
          </p:cNvSpPr>
          <p:nvPr/>
        </p:nvSpPr>
        <p:spPr bwMode="auto">
          <a:xfrm>
            <a:off x="2999581" y="6700838"/>
            <a:ext cx="1658813" cy="109067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104763" tIns="52381" rIns="104763" bIns="52381">
            <a:spAutoFit/>
          </a:bodyPr>
          <a:lstStyle/>
          <a:p>
            <a:pPr>
              <a:spcBef>
                <a:spcPct val="50000"/>
              </a:spcBef>
            </a:pPr>
            <a:r>
              <a:rPr lang="ka-GE" altLang="en-US" sz="1600" dirty="0"/>
              <a:t>მივცეთ გამოთქმის საშუალება/გავაძლიეროთ</a:t>
            </a:r>
            <a:endParaRPr lang="en-US" altLang="en-US" sz="1600" dirty="0"/>
          </a:p>
        </p:txBody>
      </p:sp>
      <p:sp>
        <p:nvSpPr>
          <p:cNvPr id="25608" name="Text Box 9"/>
          <p:cNvSpPr txBox="1">
            <a:spLocks noChangeArrowheads="1"/>
          </p:cNvSpPr>
          <p:nvPr/>
        </p:nvSpPr>
        <p:spPr bwMode="auto">
          <a:xfrm>
            <a:off x="5615355" y="6548437"/>
            <a:ext cx="1727626" cy="536672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104763" tIns="52381" rIns="104763" bIns="52381">
            <a:spAutoFit/>
          </a:bodyPr>
          <a:lstStyle/>
          <a:p>
            <a:pPr>
              <a:spcBef>
                <a:spcPct val="50000"/>
              </a:spcBef>
            </a:pPr>
            <a:r>
              <a:rPr lang="ka-GE" altLang="en-US" sz="1400" dirty="0"/>
              <a:t>გავლენა მოვახდინოთ</a:t>
            </a:r>
            <a:endParaRPr lang="en-US" altLang="en-US" sz="14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455604" y="7618796"/>
            <a:ext cx="6097177" cy="437643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International Center on Conflict and Negotiation (ICCN) 2014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a-GE" sz="3600" dirty="0" smtClean="0"/>
              <a:t>სოციალური ბარომეტრი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3581" y="2205037"/>
            <a:ext cx="8686799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455604" y="7618796"/>
            <a:ext cx="5944777" cy="437643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International Center on Conflict and Negotiation (ICCN) 2014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8781" y="4643437"/>
            <a:ext cx="3468275" cy="8917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18816" y="5644896"/>
            <a:ext cx="646176" cy="762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04581" y="4643437"/>
            <a:ext cx="4419600" cy="7454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63184" y="5644896"/>
            <a:ext cx="646176" cy="762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80381" y="604837"/>
            <a:ext cx="7772400" cy="83820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 algn="just"/>
            <a:r>
              <a:rPr lang="ka-GE" sz="3200" dirty="0" smtClean="0">
                <a:latin typeface="Times New Roman"/>
              </a:rPr>
              <a:t>ჩვენი შეზღუდული გავლენა</a:t>
            </a:r>
            <a:endParaRPr lang="en-US" sz="3200" dirty="0">
              <a:latin typeface="Times New Roman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8781" y="2785872"/>
            <a:ext cx="2362200" cy="1347216"/>
          </a:xfrm>
          <a:prstGeom prst="rect">
            <a:avLst/>
          </a:prstGeom>
          <a:solidFill>
            <a:srgbClr val="002F73"/>
          </a:solidFill>
        </p:spPr>
        <p:txBody>
          <a:bodyPr lIns="0" tIns="0" rIns="0" bIns="0">
            <a:noAutofit/>
          </a:bodyPr>
          <a:lstStyle/>
          <a:p>
            <a:pPr indent="0">
              <a:lnSpc>
                <a:spcPts val="3696"/>
              </a:lnSpc>
            </a:pPr>
            <a:r>
              <a:rPr lang="en-US" sz="2800" b="1" dirty="0">
                <a:solidFill>
                  <a:srgbClr val="FFFFFF"/>
                </a:solidFill>
                <a:latin typeface="Times New Roman"/>
              </a:rPr>
              <a:t>Inputs,</a:t>
            </a:r>
          </a:p>
          <a:p>
            <a:pPr indent="0" algn="just">
              <a:lnSpc>
                <a:spcPts val="3696"/>
              </a:lnSpc>
            </a:pPr>
            <a:r>
              <a:rPr lang="en-US" sz="2800" b="1" dirty="0">
                <a:solidFill>
                  <a:srgbClr val="FFFFFF"/>
                </a:solidFill>
                <a:latin typeface="Times New Roman"/>
              </a:rPr>
              <a:t>activities,</a:t>
            </a:r>
          </a:p>
          <a:p>
            <a:pPr indent="0">
              <a:lnSpc>
                <a:spcPts val="3696"/>
              </a:lnSpc>
            </a:pPr>
            <a:r>
              <a:rPr lang="en-US" sz="2800" b="1" dirty="0">
                <a:solidFill>
                  <a:srgbClr val="FFFFFF"/>
                </a:solidFill>
                <a:latin typeface="Times New Roman"/>
              </a:rPr>
              <a:t>outputs</a:t>
            </a:r>
          </a:p>
        </p:txBody>
      </p:sp>
      <p:sp>
        <p:nvSpPr>
          <p:cNvPr id="8" name="Rectangle 7"/>
          <p:cNvSpPr/>
          <p:nvPr/>
        </p:nvSpPr>
        <p:spPr>
          <a:xfrm>
            <a:off x="3609181" y="2834639"/>
            <a:ext cx="2438399" cy="1503997"/>
          </a:xfrm>
          <a:prstGeom prst="rect">
            <a:avLst/>
          </a:prstGeom>
          <a:solidFill>
            <a:srgbClr val="295089"/>
          </a:solidFill>
        </p:spPr>
        <p:txBody>
          <a:bodyPr lIns="0" tIns="0" rIns="0" bIns="0">
            <a:noAutofit/>
          </a:bodyPr>
          <a:lstStyle/>
          <a:p>
            <a:pPr indent="0" algn="just">
              <a:lnSpc>
                <a:spcPts val="3384"/>
              </a:lnSpc>
            </a:pPr>
            <a:r>
              <a:rPr lang="en-US" sz="2800" b="1" dirty="0">
                <a:solidFill>
                  <a:srgbClr val="FFFFFF"/>
                </a:solidFill>
                <a:latin typeface="Times New Roman"/>
              </a:rPr>
              <a:t>Outcomes: </a:t>
            </a:r>
            <a:r>
              <a:rPr lang="ka-GE" sz="2800" b="1" dirty="0" smtClean="0">
                <a:solidFill>
                  <a:srgbClr val="FFFFFF"/>
                </a:solidFill>
                <a:latin typeface="Times New Roman"/>
              </a:rPr>
              <a:t>ცვლილება ქცევაში/მოქმედებაში</a:t>
            </a:r>
            <a:endParaRPr lang="en-US" sz="2800" b="1" dirty="0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04781" y="2814637"/>
            <a:ext cx="2182019" cy="1546669"/>
          </a:xfrm>
          <a:prstGeom prst="rect">
            <a:avLst/>
          </a:prstGeom>
          <a:solidFill>
            <a:srgbClr val="6682AA"/>
          </a:solidFill>
        </p:spPr>
        <p:txBody>
          <a:bodyPr lIns="0" tIns="0" rIns="0" bIns="0">
            <a:noAutofit/>
          </a:bodyPr>
          <a:lstStyle/>
          <a:p>
            <a:pPr indent="0">
              <a:lnSpc>
                <a:spcPts val="3696"/>
              </a:lnSpc>
            </a:pPr>
            <a:r>
              <a:rPr lang="en-US" sz="2800" b="1" dirty="0" smtClean="0">
                <a:solidFill>
                  <a:srgbClr val="FFFFFF"/>
                </a:solidFill>
                <a:latin typeface="Times New Roman"/>
              </a:rPr>
              <a:t>Impact:</a:t>
            </a:r>
            <a:r>
              <a:rPr lang="ka-GE" sz="2800" b="1" dirty="0" smtClean="0">
                <a:solidFill>
                  <a:srgbClr val="FFFFFF"/>
                </a:solidFill>
                <a:latin typeface="Times New Roman"/>
              </a:rPr>
              <a:t>ცვლილება ვითარებაში</a:t>
            </a:r>
            <a:endParaRPr lang="en-US" sz="2800" b="1" dirty="0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76656" y="4803648"/>
            <a:ext cx="97536" cy="225552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 algn="just"/>
            <a:r>
              <a:rPr lang="en-US" sz="1100" b="1">
                <a:solidFill>
                  <a:srgbClr val="FF2F8B"/>
                </a:solidFill>
                <a:latin typeface="Times New Roman"/>
              </a:rPr>
              <a:t>(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14399" y="5669279"/>
            <a:ext cx="1627981" cy="1183957"/>
          </a:xfrm>
          <a:prstGeom prst="rect">
            <a:avLst/>
          </a:prstGeom>
          <a:solidFill>
            <a:srgbClr val="002F73"/>
          </a:solidFill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2832"/>
              </a:lnSpc>
            </a:pPr>
            <a:r>
              <a:rPr lang="ka-GE" sz="2000" b="1" dirty="0" smtClean="0">
                <a:solidFill>
                  <a:srgbClr val="FFFFFF"/>
                </a:solidFill>
                <a:latin typeface="Times New Roman"/>
              </a:rPr>
              <a:t>კონტროლის სფერო</a:t>
            </a:r>
            <a:endParaRPr lang="en-US" sz="2000" b="1" dirty="0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837781" y="5634037"/>
            <a:ext cx="1544987" cy="914401"/>
          </a:xfrm>
          <a:prstGeom prst="rect">
            <a:avLst/>
          </a:prstGeom>
          <a:solidFill>
            <a:srgbClr val="000000"/>
          </a:solidFill>
        </p:spPr>
        <p:txBody>
          <a:bodyPr lIns="0" tIns="0" rIns="0" bIns="0">
            <a:noAutofit/>
          </a:bodyPr>
          <a:lstStyle/>
          <a:p>
            <a:pPr indent="0" algn="just">
              <a:lnSpc>
                <a:spcPts val="2568"/>
              </a:lnSpc>
            </a:pPr>
            <a:r>
              <a:rPr lang="ka-GE" sz="2000" b="1" dirty="0" smtClean="0">
                <a:solidFill>
                  <a:srgbClr val="FFFFFF"/>
                </a:solidFill>
                <a:latin typeface="Arial"/>
              </a:rPr>
              <a:t>გავლენის სფერო</a:t>
            </a:r>
            <a:endParaRPr lang="en-US" sz="2000" b="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388096" y="5620512"/>
            <a:ext cx="115824" cy="24384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 algn="just"/>
            <a:r>
              <a:rPr lang="en-US" sz="2800">
                <a:solidFill>
                  <a:srgbClr val="7085A4"/>
                </a:solidFill>
                <a:latin typeface="Times New Roman"/>
              </a:rPr>
              <a:t>I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010399" y="5557838"/>
            <a:ext cx="2618582" cy="685800"/>
          </a:xfrm>
          <a:prstGeom prst="rect">
            <a:avLst/>
          </a:prstGeom>
          <a:solidFill>
            <a:srgbClr val="6682AA"/>
          </a:solidFill>
        </p:spPr>
        <p:txBody>
          <a:bodyPr wrap="none" lIns="0" tIns="0" rIns="0" bIns="0">
            <a:noAutofit/>
          </a:bodyPr>
          <a:lstStyle/>
          <a:p>
            <a:pPr indent="0" algn="just"/>
            <a:r>
              <a:rPr lang="ka-GE" sz="2400" b="1" dirty="0" smtClean="0">
                <a:solidFill>
                  <a:srgbClr val="FFFFFF"/>
                </a:solidFill>
                <a:latin typeface="Times New Roman"/>
              </a:rPr>
              <a:t>ინტერესთა სფერო</a:t>
            </a:r>
            <a:endParaRPr lang="en-US" sz="2400" b="1" dirty="0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534400" y="5882640"/>
            <a:ext cx="243840" cy="536448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 algn="just"/>
            <a:r>
              <a:rPr lang="en-US" sz="1000" i="1">
                <a:solidFill>
                  <a:srgbClr val="828282"/>
                </a:solidFill>
                <a:latin typeface="Times New Roman"/>
              </a:rPr>
              <a:t>b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01168" y="6632448"/>
            <a:ext cx="682752" cy="115824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 algn="just"/>
            <a:r>
              <a:rPr lang="en-US" sz="800">
                <a:latin typeface="Times New Roman"/>
              </a:rPr>
              <a:t>) Berg AB 2014</a:t>
            </a:r>
          </a:p>
        </p:txBody>
      </p:sp>
      <p:sp>
        <p:nvSpPr>
          <p:cNvPr id="20" name="Footer Placeholder 1"/>
          <p:cNvSpPr txBox="1">
            <a:spLocks/>
          </p:cNvSpPr>
          <p:nvPr/>
        </p:nvSpPr>
        <p:spPr>
          <a:xfrm>
            <a:off x="4561071" y="7458075"/>
            <a:ext cx="5537174" cy="762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dirty="0" smtClean="0"/>
              <a:t>International Center on Conflict and Negotiation (ICCN) 2014</a:t>
            </a:r>
            <a:endParaRPr lang="es-E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2" descr="https://encrypted-tbn3.gstatic.com/images?q=tbn:ANd9GcThKsCQUBAEHayC72HmutRA_A_-mtqQxEzAzpbQhxOyazobkiK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2582" y="5557836"/>
            <a:ext cx="990599" cy="117070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94581" y="1062037"/>
            <a:ext cx="8305800" cy="1544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ctr">
              <a:lnSpc>
                <a:spcPts val="6072"/>
              </a:lnSpc>
            </a:pPr>
            <a:r>
              <a:rPr lang="ka-GE" sz="2400" b="1" i="1" spc="-100" dirty="0" smtClean="0">
                <a:solidFill>
                  <a:schemeClr val="accent6">
                    <a:lumMod val="75000"/>
                  </a:schemeClr>
                </a:solidFill>
                <a:latin typeface="Times New Roman"/>
              </a:rPr>
              <a:t>”თუ ფიქრობ რომ ძალზე პატარა ხარ, რომ  გქონდეს  რაიმე გავლენა,  ცადე  დაიძინო ოთახში, რომელშიც ერთი კოღოა”</a:t>
            </a:r>
            <a:endParaRPr lang="en-US" sz="2400" b="1" i="1" spc="-100" dirty="0">
              <a:solidFill>
                <a:schemeClr val="accent6">
                  <a:lumMod val="75000"/>
                </a:schemeClr>
              </a:solidFill>
              <a:latin typeface="Times New Roman"/>
            </a:endParaRPr>
          </a:p>
        </p:txBody>
      </p:sp>
      <p:pic>
        <p:nvPicPr>
          <p:cNvPr id="4" name="Picture 2" descr="C:\Users\Nino\Desktop\ICCN_logo (3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4981" y="5634037"/>
            <a:ext cx="1585665" cy="168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1"/>
          <p:cNvSpPr txBox="1">
            <a:spLocks/>
          </p:cNvSpPr>
          <p:nvPr/>
        </p:nvSpPr>
        <p:spPr>
          <a:xfrm>
            <a:off x="2008981" y="7431541"/>
            <a:ext cx="5537174" cy="762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dirty="0" smtClean="0"/>
              <a:t>International Center on Conflict and Negotiation (ICCN) 2014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8381" y="528637"/>
            <a:ext cx="8839200" cy="677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2000" b="1" i="1" dirty="0" smtClean="0">
                <a:solidFill>
                  <a:schemeClr val="accent6">
                    <a:lumMod val="75000"/>
                  </a:schemeClr>
                </a:solidFill>
              </a:rPr>
              <a:t>რისკები ამ ეტაპზე:</a:t>
            </a:r>
          </a:p>
          <a:p>
            <a:endParaRPr lang="ka-GE" sz="2000" dirty="0" smtClean="0"/>
          </a:p>
          <a:p>
            <a:endParaRPr lang="ka-GE" sz="2000" dirty="0" smtClean="0"/>
          </a:p>
          <a:p>
            <a:pPr>
              <a:buFont typeface="Arial" pitchFamily="34" charset="0"/>
              <a:buChar char="•"/>
            </a:pPr>
            <a:r>
              <a:rPr lang="ka-GE" sz="2000" b="1" dirty="0" smtClean="0"/>
              <a:t>ზედმეტი დავიწროვება </a:t>
            </a:r>
            <a:r>
              <a:rPr lang="ka-GE" sz="2000" dirty="0" smtClean="0"/>
              <a:t>- წინა გამოცდილების ან წინაგანწყობების  გავლენით</a:t>
            </a:r>
          </a:p>
          <a:p>
            <a:pPr>
              <a:buFont typeface="Arial" pitchFamily="34" charset="0"/>
              <a:buChar char="•"/>
            </a:pPr>
            <a:endParaRPr lang="ka-GE" sz="2000" dirty="0" smtClean="0"/>
          </a:p>
          <a:p>
            <a:pPr>
              <a:buFont typeface="Arial" pitchFamily="34" charset="0"/>
              <a:buChar char="•"/>
            </a:pPr>
            <a:r>
              <a:rPr lang="ka-GE" sz="2000" b="1" dirty="0" smtClean="0"/>
              <a:t>ზედმეტი გაფართოვება </a:t>
            </a:r>
            <a:r>
              <a:rPr lang="ka-GE" sz="2000" dirty="0" smtClean="0"/>
              <a:t>- ფოკუსის დაკარგვა და იმ არეალიდან, სადაც მუშაობა შეგვიძლია  ძალიან გარეთ გასვლა. (გლობალურ მოვლენებზე და მოთამაშეებზე გადაბრალება და უძლურებს შეგრძნება)</a:t>
            </a:r>
          </a:p>
          <a:p>
            <a:endParaRPr lang="ka-GE" sz="2000" dirty="0" smtClean="0"/>
          </a:p>
          <a:p>
            <a:endParaRPr lang="ka-GE" sz="2000" dirty="0" smtClean="0"/>
          </a:p>
          <a:p>
            <a:endParaRPr lang="ka-GE" sz="2000" dirty="0" smtClean="0"/>
          </a:p>
          <a:p>
            <a:endParaRPr lang="ka-GE" sz="2000" dirty="0" smtClean="0"/>
          </a:p>
          <a:p>
            <a:r>
              <a:rPr lang="ka-GE" sz="2000" b="1" i="1" dirty="0" smtClean="0">
                <a:solidFill>
                  <a:schemeClr val="accent6">
                    <a:lumMod val="75000"/>
                  </a:schemeClr>
                </a:solidFill>
              </a:rPr>
              <a:t>შეკითხვები შემდგომი ნაბიჯების წინ?</a:t>
            </a:r>
          </a:p>
          <a:p>
            <a:endParaRPr lang="ka-GE" sz="2000" dirty="0" smtClean="0"/>
          </a:p>
          <a:p>
            <a:pPr>
              <a:buFont typeface="Arial" pitchFamily="34" charset="0"/>
              <a:buChar char="•"/>
            </a:pPr>
            <a:r>
              <a:rPr lang="ka-GE" sz="2000" dirty="0" smtClean="0"/>
              <a:t>ყველა ჩართულმა მხარემ მიიღო მონწილეობა?</a:t>
            </a:r>
          </a:p>
          <a:p>
            <a:pPr>
              <a:buFont typeface="Arial" pitchFamily="34" charset="0"/>
              <a:buChar char="•"/>
            </a:pPr>
            <a:r>
              <a:rPr lang="ka-GE" sz="2000" dirty="0" smtClean="0"/>
              <a:t>დააჯგუფეთ საკითხები ძლიერ და სუსტ მხარეებად?</a:t>
            </a:r>
          </a:p>
          <a:p>
            <a:pPr>
              <a:buFont typeface="Arial" pitchFamily="34" charset="0"/>
              <a:buChar char="•"/>
            </a:pPr>
            <a:r>
              <a:rPr lang="ka-GE" sz="2000" dirty="0" smtClean="0"/>
              <a:t>გააფორმეთ ეს შინაარსები დოკუმენტებად?</a:t>
            </a:r>
          </a:p>
          <a:p>
            <a:endParaRPr lang="ka-GE" sz="2000" dirty="0" smtClean="0"/>
          </a:p>
          <a:p>
            <a:endParaRPr lang="ka-GE" dirty="0" smtClean="0"/>
          </a:p>
          <a:p>
            <a:endParaRPr lang="ka-GE" dirty="0" smtClean="0"/>
          </a:p>
          <a:p>
            <a:endParaRPr lang="en-US" dirty="0"/>
          </a:p>
        </p:txBody>
      </p:sp>
      <p:sp>
        <p:nvSpPr>
          <p:cNvPr id="3" name="Footer Placeholder 1"/>
          <p:cNvSpPr txBox="1">
            <a:spLocks/>
          </p:cNvSpPr>
          <p:nvPr/>
        </p:nvSpPr>
        <p:spPr>
          <a:xfrm>
            <a:off x="2161381" y="7164160"/>
            <a:ext cx="5537174" cy="762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dirty="0" smtClean="0"/>
              <a:t>International Center on Conflict and Negotiation (ICCN) 2014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37581" y="2814637"/>
            <a:ext cx="5715000" cy="32766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7608"/>
              </a:lnSpc>
            </a:pPr>
            <a:r>
              <a:rPr lang="ka-GE" sz="3600" b="1" i="1" spc="-100" dirty="0" smtClean="0">
                <a:solidFill>
                  <a:schemeClr val="accent6">
                    <a:lumMod val="75000"/>
                  </a:schemeClr>
                </a:solidFill>
                <a:latin typeface="Times New Roman"/>
              </a:rPr>
              <a:t>იზეიმე წარუმატებლობა!</a:t>
            </a:r>
            <a:endParaRPr lang="en-US" sz="3600" b="1" i="1" spc="-100" dirty="0">
              <a:solidFill>
                <a:schemeClr val="accent6">
                  <a:lumMod val="75000"/>
                </a:schemeClr>
              </a:solidFill>
              <a:latin typeface="Times New Roman"/>
            </a:endParaRPr>
          </a:p>
        </p:txBody>
      </p:sp>
      <p:sp>
        <p:nvSpPr>
          <p:cNvPr id="3" name="Footer Placeholder 1"/>
          <p:cNvSpPr txBox="1">
            <a:spLocks/>
          </p:cNvSpPr>
          <p:nvPr/>
        </p:nvSpPr>
        <p:spPr>
          <a:xfrm>
            <a:off x="2232705" y="7442426"/>
            <a:ext cx="5537174" cy="762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dirty="0" smtClean="0"/>
              <a:t>International Center on Conflict and Negotiation (ICCN) 2014</a:t>
            </a:r>
            <a:endParaRPr lang="es-E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8781" y="452437"/>
            <a:ext cx="92202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3200" b="1" dirty="0" smtClean="0"/>
              <a:t>პრობლემა და ხედვა</a:t>
            </a:r>
          </a:p>
          <a:p>
            <a:endParaRPr lang="ka-GE" sz="2400" dirty="0" smtClean="0"/>
          </a:p>
          <a:p>
            <a:endParaRPr lang="ka-GE" sz="2400" dirty="0" smtClean="0"/>
          </a:p>
          <a:p>
            <a:endParaRPr lang="ka-GE" sz="2400" dirty="0" smtClean="0"/>
          </a:p>
          <a:p>
            <a:endParaRPr lang="ka-GE" sz="2400" dirty="0" smtClean="0"/>
          </a:p>
          <a:p>
            <a:r>
              <a:rPr lang="ka-GE" sz="2400" dirty="0" smtClean="0"/>
              <a:t>იმისთვის, რომ ჩამოაყალიბოთ პრობლემა, უნდა გქონდეთ იდეა იმაზე, თუ როგორი უნდა იყოს იდეალური ვითარება - ანუ </a:t>
            </a:r>
            <a:r>
              <a:rPr lang="ka-GE" sz="2400" dirty="0" smtClean="0">
                <a:solidFill>
                  <a:schemeClr val="accent6">
                    <a:lumMod val="75000"/>
                  </a:schemeClr>
                </a:solidFill>
              </a:rPr>
              <a:t>ხედვა</a:t>
            </a:r>
            <a:r>
              <a:rPr lang="ka-GE" sz="2400" dirty="0" smtClean="0"/>
              <a:t> </a:t>
            </a:r>
          </a:p>
          <a:p>
            <a:endParaRPr lang="ka-GE" sz="2400" dirty="0" smtClean="0"/>
          </a:p>
          <a:p>
            <a:endParaRPr lang="ka-GE" sz="2400" dirty="0" smtClean="0"/>
          </a:p>
          <a:p>
            <a:pPr>
              <a:buFont typeface="Arial" pitchFamily="34" charset="0"/>
              <a:buChar char="•"/>
            </a:pPr>
            <a:r>
              <a:rPr lang="ka-GE" sz="2400" dirty="0" smtClean="0"/>
              <a:t>თქვით, რა არ მოგწონთ არსებულ ვითარებაში?</a:t>
            </a:r>
          </a:p>
          <a:p>
            <a:pPr>
              <a:buFont typeface="Arial" pitchFamily="34" charset="0"/>
              <a:buChar char="•"/>
            </a:pPr>
            <a:r>
              <a:rPr lang="ka-GE" sz="2400" dirty="0" smtClean="0"/>
              <a:t>თქვით, როგორი გინდათ რომ ეს ვითარება იყოს?</a:t>
            </a:r>
            <a:endParaRPr lang="en-US" sz="2400" dirty="0"/>
          </a:p>
        </p:txBody>
      </p:sp>
      <p:sp>
        <p:nvSpPr>
          <p:cNvPr id="3" name="Footer Placeholder 1"/>
          <p:cNvSpPr txBox="1">
            <a:spLocks/>
          </p:cNvSpPr>
          <p:nvPr/>
        </p:nvSpPr>
        <p:spPr>
          <a:xfrm>
            <a:off x="2250294" y="7164160"/>
            <a:ext cx="5537174" cy="762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dirty="0" smtClean="0"/>
              <a:t>International Center on Conflict and Negotiation (ICCN) 2014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770981" y="909637"/>
            <a:ext cx="4038600" cy="1295400"/>
          </a:xfrm>
          <a:prstGeom prst="ellipse">
            <a:avLst/>
          </a:prstGeom>
          <a:solidFill>
            <a:schemeClr val="accent1">
              <a:alpha val="5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000" dirty="0" smtClean="0">
                <a:solidFill>
                  <a:schemeClr val="tx1"/>
                </a:solidFill>
              </a:rPr>
              <a:t>ხედვა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3075781" y="5938837"/>
            <a:ext cx="3886200" cy="1752600"/>
          </a:xfrm>
          <a:prstGeom prst="ellipse">
            <a:avLst/>
          </a:prstGeom>
          <a:solidFill>
            <a:schemeClr val="accent1">
              <a:alpha val="5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000" dirty="0" smtClean="0">
                <a:solidFill>
                  <a:schemeClr val="tx1"/>
                </a:solidFill>
              </a:rPr>
              <a:t>არსებული სიტუაცია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8" name="Picture 7" descr="HandDrawnArrow1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3001962" y="3788567"/>
            <a:ext cx="3671889" cy="628650"/>
          </a:xfrm>
          <a:prstGeom prst="rect">
            <a:avLst/>
          </a:prstGeom>
        </p:spPr>
      </p:pic>
      <p:pic>
        <p:nvPicPr>
          <p:cNvPr id="11" name="Picture 10" descr="HandDrawnArrow1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 flipV="1">
            <a:off x="3001963" y="3712366"/>
            <a:ext cx="3671889" cy="628650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6580981" y="2586037"/>
            <a:ext cx="3048000" cy="2590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 smtClean="0">
                <a:solidFill>
                  <a:schemeClr val="tx1"/>
                </a:solidFill>
              </a:rPr>
              <a:t>განსხვავება არსებულ სიტუაციასა და ჩვენ ხედვას შორის  არის  ჩვენი მამოძრავებელი ძალა - </a:t>
            </a:r>
            <a:r>
              <a:rPr lang="ka-GE" b="1" i="1" dirty="0" smtClean="0">
                <a:solidFill>
                  <a:schemeClr val="tx1"/>
                </a:solidFill>
              </a:rPr>
              <a:t>ის რაც შესაცვლელია!</a:t>
            </a:r>
            <a:endParaRPr lang="en-US" b="1" i="1" dirty="0">
              <a:solidFill>
                <a:schemeClr val="tx1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5666581" y="3119437"/>
            <a:ext cx="8382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1"/>
          <p:cNvSpPr txBox="1">
            <a:spLocks/>
          </p:cNvSpPr>
          <p:nvPr/>
        </p:nvSpPr>
        <p:spPr>
          <a:xfrm>
            <a:off x="2161381" y="7691436"/>
            <a:ext cx="5537174" cy="5238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dirty="0" smtClean="0"/>
              <a:t>International Center on Conflict and Negotiation (ICCN) 2014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2084</TotalTime>
  <Words>2470</Words>
  <Application>Microsoft Office PowerPoint</Application>
  <PresentationFormat>Custom</PresentationFormat>
  <Paragraphs>620</Paragraphs>
  <Slides>53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6" baseType="lpstr">
      <vt:lpstr>Office Theme</vt:lpstr>
      <vt:lpstr>1_Office Theme</vt:lpstr>
      <vt:lpstr>Msxml2.SAXXMLReader.5.0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საკვანძო მნიშვნელობის  დაინტერესებული მხარეები და ძალაუფლების  ანალიზის ინსტრუმენტები</vt:lpstr>
      <vt:lpstr> საკვანძო მნიშვნელობის  დაინტერესებული მხარეები და ძალაუფლების  ანალიზის ინსტრუმენტები</vt:lpstr>
      <vt:lpstr> საკვანძო მნიშვნელობის  დაინტერესებული მხარეები და ძალაუფლების  ანალიზის ინსტრუმენტები</vt:lpstr>
      <vt:lpstr>სოციალური ბარომეტრი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Berg - Project Management</dc:title>
  <dc:creator>Nina T.K. ICCN</dc:creator>
  <cp:lastModifiedBy>Nina T.K. ICCN</cp:lastModifiedBy>
  <cp:revision>202</cp:revision>
  <dcterms:modified xsi:type="dcterms:W3CDTF">2018-11-30T13:03:52Z</dcterms:modified>
</cp:coreProperties>
</file>