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9" r:id="rId4"/>
    <p:sldId id="271" r:id="rId5"/>
    <p:sldId id="260" r:id="rId6"/>
    <p:sldId id="275" r:id="rId7"/>
    <p:sldId id="272" r:id="rId8"/>
    <p:sldId id="262" r:id="rId9"/>
    <p:sldId id="258" r:id="rId10"/>
    <p:sldId id="261" r:id="rId11"/>
    <p:sldId id="263" r:id="rId12"/>
    <p:sldId id="264" r:id="rId13"/>
    <p:sldId id="265" r:id="rId14"/>
    <p:sldId id="266" r:id="rId15"/>
    <p:sldId id="274" r:id="rId16"/>
    <p:sldId id="268" r:id="rId17"/>
    <p:sldId id="276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FE71EDD-6CA0-41CD-983A-06BAECA192D6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832D773-572C-45D5-8B8A-E1533A078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281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D21AA-FE14-4930-91A0-B9FEF2DED75F}" type="datetime1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კონფლიქტებისა და მოლაპარაკებების საერთაშორისო კვლევითი ცენტრი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0D424-C9CD-491D-8BE2-319B0E328960}" type="datetime1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კონფლიქტებისა და მოლაპარაკებების საერთაშორისო კვლევითი ცენტრი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0A57-5689-4C6A-9351-5DBC43EC4BAF}" type="datetime1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კონფლიქტებისა და მოლაპარაკებების საერთაშორისო კვლევითი ცენტრი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1A5A3-F903-418B-A5AE-D578C63C0031}" type="datetime1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კონფლიქტებისა და მოლაპარაკებების საერთაშორისო კვლევითი ცენტრი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7A9B-FEE2-4D1F-BCE2-79EFADE6C07B}" type="datetime1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კონფლიქტებისა და მოლაპარაკებების საერთაშორისო კვლევითი ცენტრი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BEE9-7EC7-4539-921B-0E3FADC0878A}" type="datetime1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კონფლიქტებისა და მოლაპარაკებების საერთაშორისო კვლევითი ცენტრი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D420-9F07-4669-A2B0-946EC0516145}" type="datetime1">
              <a:rPr lang="en-US" smtClean="0"/>
              <a:t>3/23/2018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კონფლიქტებისა და მოლაპარაკებების საერთაშორისო კვლევითი ცენტრი 2017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D219-E99C-4E88-93A4-FEAEDEB50D06}" type="datetime1">
              <a:rPr lang="en-US" smtClean="0"/>
              <a:t>3/23/2018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კონფლიქტებისა და მოლაპარაკებების საერთაშორისო კვლევითი ცენტრი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BF2E-CF34-45E6-AB40-F4A0994ED5D8}" type="datetime1">
              <a:rPr lang="en-US" smtClean="0"/>
              <a:t>3/23/2018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კონფლიქტებისა და მოლაპარაკებების საერთაშორისო კვლევითი ცენტრი 2017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352F-5CA2-47C8-83F7-768B39CFF9D8}" type="datetime1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კონფლიქტებისა და მოლაპარაკებების საერთაშორისო კვლევითი ცენტრი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272F6-178A-47EA-BA07-D77F2C39F2A6}" type="datetime1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კონფლიქტებისა და მოლაპარაკებების საერთაშორისო კვლევითი ცენტრი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BC6D4-8558-415E-879F-6ECB728185DF}" type="datetime1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ka-GE" smtClean="0"/>
              <a:t>კონფლიქტებისა და მოლაპარაკებების საერთაშორისო კვლევითი ცენტრი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4114800"/>
          </a:xfrm>
        </p:spPr>
        <p:txBody>
          <a:bodyPr>
            <a:normAutofit/>
          </a:bodyPr>
          <a:lstStyle/>
          <a:p>
            <a:r>
              <a:rPr lang="ka-GE" b="1" dirty="0" smtClean="0"/>
              <a:t>მოვითხოვთ მშვიდობას!</a:t>
            </a:r>
            <a:br>
              <a:rPr lang="ka-GE" b="1" dirty="0" smtClean="0"/>
            </a:br>
            <a:r>
              <a:rPr lang="ka-GE" b="1" dirty="0" smtClean="0"/>
              <a:t/>
            </a:r>
            <a:br>
              <a:rPr lang="ka-GE" b="1" dirty="0" smtClean="0"/>
            </a:br>
            <a:r>
              <a:rPr lang="ka-GE" b="1" dirty="0" smtClean="0"/>
              <a:t>სსიპ</a:t>
            </a:r>
            <a:r>
              <a:rPr lang="en-US" dirty="0"/>
              <a:t/>
            </a:r>
            <a:br>
              <a:rPr lang="en-US" dirty="0"/>
            </a:br>
            <a:r>
              <a:rPr lang="ka-GE" b="1" dirty="0" smtClean="0"/>
              <a:t>პროფ</a:t>
            </a:r>
            <a:r>
              <a:rPr lang="ka-GE" b="1" dirty="0"/>
              <a:t>. გიორგი ხუციშვილის სახელობის მშვიდობის სახელმწიფო </a:t>
            </a:r>
            <a:r>
              <a:rPr lang="ka-GE" b="1" dirty="0" smtClean="0"/>
              <a:t>ფონდი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029200"/>
            <a:ext cx="6400800" cy="6096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201</a:t>
            </a:r>
            <a:r>
              <a:rPr lang="ka-GE" dirty="0" smtClean="0"/>
              <a:t>3</a:t>
            </a:r>
            <a:r>
              <a:rPr lang="en-US" dirty="0" smtClean="0"/>
              <a:t> </a:t>
            </a:r>
            <a:r>
              <a:rPr lang="ka-GE" dirty="0" smtClean="0"/>
              <a:t>წ.</a:t>
            </a:r>
          </a:p>
          <a:p>
            <a:r>
              <a:rPr lang="ka-GE" dirty="0" smtClean="0"/>
              <a:t>თბილისი, საქართველო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05000" y="6324600"/>
            <a:ext cx="5562600" cy="349250"/>
          </a:xfrm>
        </p:spPr>
        <p:txBody>
          <a:bodyPr/>
          <a:lstStyle/>
          <a:p>
            <a:r>
              <a:rPr lang="ka-GE" dirty="0" smtClean="0"/>
              <a:t>კონფლიქტებისა და მოლაპარაკებების საერთაშორისო კვლევითი </a:t>
            </a:r>
            <a:r>
              <a:rPr lang="ka-GE" dirty="0" smtClean="0"/>
              <a:t>ცენტრის ინიციატივა 2013</a:t>
            </a:r>
            <a:endParaRPr lang="en-US" dirty="0"/>
          </a:p>
        </p:txBody>
      </p:sp>
      <p:pic>
        <p:nvPicPr>
          <p:cNvPr id="1026" name="Picture 2" descr="C:\Users\Nino\Desktop\ICCN_logo (3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573347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747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200" b="1" dirty="0" smtClean="0">
                <a:solidFill>
                  <a:srgbClr val="FF0000"/>
                </a:solidFill>
              </a:rPr>
              <a:t>მშვიდობის გარანტია </a:t>
            </a:r>
            <a:r>
              <a:rPr lang="ka-GE" sz="3200" b="1" dirty="0">
                <a:solidFill>
                  <a:srgbClr val="FF0000"/>
                </a:solidFill>
              </a:rPr>
              <a:t>აფხაზებისა და ოსებისათვის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a-GE" dirty="0" smtClean="0"/>
              <a:t>გარანტია </a:t>
            </a:r>
            <a:r>
              <a:rPr lang="ka-GE" dirty="0"/>
              <a:t>აფხაზებისა და ოსებისათვის (და არა მარტო მათთვის) ცეცხლის განუახლებლობის, დემილიტარიზაციისა და კონფლიქტის მშვიდობიანი ტრანსფორმაციის მიმართულებთ </a:t>
            </a:r>
            <a:r>
              <a:rPr lang="ka-GE" dirty="0" smtClean="0"/>
              <a:t>საქართველოს </a:t>
            </a:r>
            <a:r>
              <a:rPr lang="ka-GE" dirty="0" smtClean="0"/>
              <a:t>სახელმწიფოსგან; </a:t>
            </a:r>
            <a:r>
              <a:rPr lang="ka-GE" dirty="0" smtClean="0"/>
              <a:t>გზავნილი მზადაა ფონდის </a:t>
            </a:r>
            <a:r>
              <a:rPr lang="ka-GE" dirty="0" smtClean="0"/>
              <a:t>არსებობით, მისი </a:t>
            </a:r>
            <a:r>
              <a:rPr lang="ka-GE" dirty="0" smtClean="0"/>
              <a:t>მისიითა და საქმიანობით.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05000" y="6324600"/>
            <a:ext cx="5562600" cy="349250"/>
          </a:xfrm>
        </p:spPr>
        <p:txBody>
          <a:bodyPr/>
          <a:lstStyle/>
          <a:p>
            <a:r>
              <a:rPr lang="ka-GE" dirty="0" smtClean="0"/>
              <a:t>კონფლიქტებისა და მოლაპარაკებების საერთაშორისო კვლევითი ცენტრი 2017</a:t>
            </a:r>
            <a:endParaRPr lang="en-US" dirty="0"/>
          </a:p>
        </p:txBody>
      </p:sp>
      <p:pic>
        <p:nvPicPr>
          <p:cNvPr id="6" name="Picture 2" descr="C:\Users\Nino\Desktop\ICCN_logo (3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573347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5420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600" b="1" dirty="0" smtClean="0">
                <a:solidFill>
                  <a:srgbClr val="FF0000"/>
                </a:solidFill>
              </a:rPr>
              <a:t>პარტნიორობა ინოვაციით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a-GE" dirty="0" smtClean="0"/>
              <a:t>ფოდი გახდება რესურსი სფეროში  მომუშავე დაინტერესებული არასამთავრობო ორგანიზაციებისთვის, </a:t>
            </a:r>
          </a:p>
          <a:p>
            <a:r>
              <a:rPr lang="ka-GE" dirty="0" smtClean="0"/>
              <a:t>დაიწყება რეგიონული </a:t>
            </a:r>
            <a:r>
              <a:rPr lang="ka-GE" dirty="0" smtClean="0"/>
              <a:t>პარტნიორობა და სამშვიდობო ინიციატივების </a:t>
            </a:r>
            <a:r>
              <a:rPr lang="ka-GE" dirty="0" smtClean="0"/>
              <a:t>სტიმულირება;</a:t>
            </a:r>
            <a:endParaRPr lang="ka-GE" dirty="0" smtClean="0"/>
          </a:p>
          <a:p>
            <a:r>
              <a:rPr lang="ka-GE" dirty="0" smtClean="0"/>
              <a:t>მოხდება </a:t>
            </a:r>
            <a:r>
              <a:rPr lang="en-US" dirty="0" smtClean="0"/>
              <a:t>AA/DCFTA </a:t>
            </a:r>
            <a:r>
              <a:rPr lang="en-US" dirty="0" smtClean="0"/>
              <a:t>- </a:t>
            </a:r>
            <a:r>
              <a:rPr lang="ka-GE" dirty="0" smtClean="0"/>
              <a:t>სამშვიდობო ინსტრუმენტად </a:t>
            </a:r>
            <a:r>
              <a:rPr lang="ka-GE" dirty="0" smtClean="0"/>
              <a:t>ტრანსფრომაცია;</a:t>
            </a:r>
            <a:endParaRPr lang="en-US" dirty="0" smtClean="0"/>
          </a:p>
          <a:p>
            <a:r>
              <a:rPr lang="en-US" dirty="0" smtClean="0"/>
              <a:t>EU/OSCE/UN </a:t>
            </a:r>
            <a:r>
              <a:rPr lang="ka-GE" dirty="0" smtClean="0"/>
              <a:t>მეტი გამჭვირვალობა და ერთობლივი პროექტები მშვიდობის დარგში – </a:t>
            </a:r>
            <a:r>
              <a:rPr lang="ka-GE" dirty="0" smtClean="0"/>
              <a:t>განხორციელდება თანამშრომლობითი ურთიერთობა. 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05000" y="6324600"/>
            <a:ext cx="5562600" cy="349250"/>
          </a:xfrm>
        </p:spPr>
        <p:txBody>
          <a:bodyPr/>
          <a:lstStyle/>
          <a:p>
            <a:r>
              <a:rPr lang="ka-GE" dirty="0" smtClean="0"/>
              <a:t>კონფლიქტებისა და მოლაპარაკებების საერთაშორისო კვლევითი ცენტრი 2017</a:t>
            </a:r>
            <a:endParaRPr lang="en-US" dirty="0"/>
          </a:p>
        </p:txBody>
      </p:sp>
      <p:pic>
        <p:nvPicPr>
          <p:cNvPr id="6" name="Picture 2" descr="C:\Users\Nino\Desktop\ICCN_logo (3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573347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9268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b="1" dirty="0" smtClean="0">
                <a:solidFill>
                  <a:srgbClr val="FF0000"/>
                </a:solidFill>
              </a:rPr>
              <a:t>ბიზნესი და კერძო სექტორი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a-GE" dirty="0" smtClean="0"/>
              <a:t>ფონდი </a:t>
            </a:r>
            <a:r>
              <a:rPr lang="ka-GE" dirty="0" smtClean="0"/>
              <a:t>მოახდენს კავშირების მობილიზებას ქართველ, აფხაზ და ოს საქმიან წრეებს შორის ნდობის აღდგენის მიზნით და ეკონომიკური კოოპერაციისათვის; ხელს შეუწყობს მათ წვდომას ქართულ ბაზარზე საინტერესო რესურსების </a:t>
            </a:r>
            <a:r>
              <a:rPr lang="ka-GE" dirty="0" smtClean="0"/>
              <a:t>მიმართულებით;</a:t>
            </a:r>
            <a:endParaRPr lang="ka-GE" dirty="0" smtClean="0"/>
          </a:p>
          <a:p>
            <a:r>
              <a:rPr lang="ka-GE" dirty="0" smtClean="0"/>
              <a:t>ფონდი მოახდენს კერძო და ბიზნეს სექტორის სტიმულირებას, პარტნიორობისა და თანადაფინანსებისათვის, მოვიზიდოთ აფხაზები, ოსები, რუსები ბიზნესთანამშრომლობისათვის კონფლიქტების მშვიდობიანი </a:t>
            </a:r>
            <a:r>
              <a:rPr lang="ka-GE" dirty="0" smtClean="0"/>
              <a:t>მოგვარებისთვის;</a:t>
            </a:r>
            <a:endParaRPr lang="ka-GE" dirty="0" smtClean="0"/>
          </a:p>
          <a:p>
            <a:r>
              <a:rPr lang="ka-GE" dirty="0" smtClean="0"/>
              <a:t>ბიზნესიდეების აკუმულირება </a:t>
            </a:r>
            <a:r>
              <a:rPr lang="ka-GE" dirty="0" smtClean="0"/>
              <a:t>სამშვიდობო </a:t>
            </a:r>
            <a:r>
              <a:rPr lang="ka-GE" dirty="0" smtClean="0"/>
              <a:t>მიმართულებით განავითარებს ნდობის სტიმულირებას.</a:t>
            </a:r>
            <a:endParaRPr lang="ka-GE" dirty="0" smtClean="0"/>
          </a:p>
          <a:p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05000" y="6324600"/>
            <a:ext cx="5562600" cy="349250"/>
          </a:xfrm>
        </p:spPr>
        <p:txBody>
          <a:bodyPr/>
          <a:lstStyle/>
          <a:p>
            <a:r>
              <a:rPr lang="ka-GE" dirty="0" smtClean="0"/>
              <a:t>კონფლიქტებისა და მოლაპარაკებების საერთაშორისო კვლევითი ცენტრი 2017</a:t>
            </a:r>
            <a:endParaRPr lang="en-US" dirty="0"/>
          </a:p>
        </p:txBody>
      </p:sp>
      <p:pic>
        <p:nvPicPr>
          <p:cNvPr id="6" name="Picture 2" descr="C:\Users\Nino\Desktop\ICCN_logo (3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573347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1701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/>
          </a:bodyPr>
          <a:lstStyle/>
          <a:p>
            <a:r>
              <a:rPr lang="ka-GE" sz="3600" b="1" dirty="0" smtClean="0">
                <a:solidFill>
                  <a:srgbClr val="FF0000"/>
                </a:solidFill>
              </a:rPr>
              <a:t>საქართველო აფინანსებს მშვიდობას საერთაშორისო ფულით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4114800"/>
          </a:xfrm>
        </p:spPr>
        <p:txBody>
          <a:bodyPr>
            <a:normAutofit fontScale="77500" lnSpcReduction="20000"/>
          </a:bodyPr>
          <a:lstStyle/>
          <a:p>
            <a:endParaRPr lang="ka-GE" dirty="0" smtClean="0"/>
          </a:p>
          <a:p>
            <a:r>
              <a:rPr lang="ka-GE" dirty="0" smtClean="0"/>
              <a:t>ფონდი და მისი სტრუქტურა აერთიანებს ადამიანებს, რომელთაც დიდი კავშირები და ავტორიტეტი აქვთ დონორებთან, სეცესირბულ რეგიონებში, რაც გარანტიაა მდგრადობისთვის;</a:t>
            </a:r>
          </a:p>
          <a:p>
            <a:r>
              <a:rPr lang="ka-GE" dirty="0" smtClean="0"/>
              <a:t>ფონდი აქტიურად მოიზიდავს დონორებს, </a:t>
            </a:r>
            <a:r>
              <a:rPr lang="ka-GE" dirty="0" smtClean="0"/>
              <a:t>დააინტერესებს საერთაშორისო </a:t>
            </a:r>
            <a:r>
              <a:rPr lang="ka-GE" dirty="0" smtClean="0"/>
              <a:t>დონორ </a:t>
            </a:r>
            <a:r>
              <a:rPr lang="ka-GE" dirty="0" smtClean="0"/>
              <a:t>ორგანიზაციებს, </a:t>
            </a:r>
            <a:r>
              <a:rPr lang="ka-GE" dirty="0"/>
              <a:t>პარტნიორობითა და პირდაპირი დაფინანსებით ხელი შეუწყონ იმ სამშვიდობო საქმიანობათა განხორციელებას, რომელთაც ფონდი </a:t>
            </a:r>
            <a:r>
              <a:rPr lang="ka-GE" dirty="0" smtClean="0"/>
              <a:t>თავად დაგეგმავს, ან პარტნიოტობას გასწევს არასამთავრობო ორგანიზაციებთან. 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05000" y="6324600"/>
            <a:ext cx="5562600" cy="349250"/>
          </a:xfrm>
        </p:spPr>
        <p:txBody>
          <a:bodyPr/>
          <a:lstStyle/>
          <a:p>
            <a:r>
              <a:rPr lang="ka-GE" dirty="0" smtClean="0"/>
              <a:t>კონფლიქტებისა და მოლაპარაკებების საერთაშორისო კვლევითი ცენტრი 2017</a:t>
            </a:r>
            <a:endParaRPr lang="en-US" dirty="0"/>
          </a:p>
        </p:txBody>
      </p:sp>
      <p:pic>
        <p:nvPicPr>
          <p:cNvPr id="6" name="Picture 2" descr="C:\Users\Nino\Desktop\ICCN_logo (3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573347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54837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b="1" dirty="0" smtClean="0">
                <a:solidFill>
                  <a:srgbClr val="FF0000"/>
                </a:solidFill>
              </a:rPr>
              <a:t>ინვესტიცია მშვიდობისთვის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a-GE" dirty="0" smtClean="0"/>
              <a:t>ფინანსური რესურსების აკუმულირების ადგილი შეიქმნება დაინტერესებული მხარეებისთვის, გააკეთონ სამშვიდობო </a:t>
            </a:r>
            <a:r>
              <a:rPr lang="ka-GE" dirty="0" smtClean="0"/>
              <a:t>ინვესტიცია;</a:t>
            </a:r>
            <a:endParaRPr lang="ka-GE" dirty="0" smtClean="0"/>
          </a:p>
          <a:p>
            <a:r>
              <a:rPr lang="ka-GE" dirty="0" smtClean="0"/>
              <a:t>ფონდის სიმბოლური </a:t>
            </a:r>
            <a:r>
              <a:rPr lang="ka-GE" dirty="0"/>
              <a:t>საბიუჯეტო ხაზი </a:t>
            </a:r>
            <a:r>
              <a:rPr lang="ka-GE" dirty="0" smtClean="0"/>
              <a:t>არ </a:t>
            </a:r>
            <a:r>
              <a:rPr lang="ka-GE" dirty="0"/>
              <a:t>შექმნის ბიუჯეტირების პრობლემას, პირიქით, მოახდენს დამატებითი თანხების ალოკაციასა და აკუმულაციას </a:t>
            </a:r>
            <a:r>
              <a:rPr lang="ka-GE" dirty="0" smtClean="0"/>
              <a:t>ბიუჯეტში.</a:t>
            </a:r>
            <a:endParaRPr lang="en-US" dirty="0"/>
          </a:p>
          <a:p>
            <a:pPr marL="0" indent="0">
              <a:buNone/>
            </a:pPr>
            <a:r>
              <a:rPr lang="ka-GE" dirty="0" smtClean="0"/>
              <a:t> 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05000" y="6324600"/>
            <a:ext cx="5562600" cy="349250"/>
          </a:xfrm>
        </p:spPr>
        <p:txBody>
          <a:bodyPr/>
          <a:lstStyle/>
          <a:p>
            <a:r>
              <a:rPr lang="ka-GE" dirty="0" smtClean="0"/>
              <a:t>კონფლიქტებისა და მოლაპარაკებების საერთაშორისო კვლევითი ცენტრი 2017</a:t>
            </a:r>
            <a:endParaRPr lang="en-US" dirty="0"/>
          </a:p>
        </p:txBody>
      </p:sp>
      <p:pic>
        <p:nvPicPr>
          <p:cNvPr id="6" name="Picture 2" descr="C:\Users\Nino\Desktop\ICCN_logo (3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573347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2001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b="1" dirty="0" smtClean="0">
                <a:solidFill>
                  <a:srgbClr val="FF0000"/>
                </a:solidFill>
              </a:rPr>
              <a:t>ახალგაზრდები და </a:t>
            </a:r>
            <a:br>
              <a:rPr lang="ka-GE" b="1" dirty="0" smtClean="0">
                <a:solidFill>
                  <a:srgbClr val="FF0000"/>
                </a:solidFill>
              </a:rPr>
            </a:br>
            <a:r>
              <a:rPr lang="ka-GE" b="1" dirty="0" smtClean="0">
                <a:solidFill>
                  <a:srgbClr val="FF0000"/>
                </a:solidFill>
              </a:rPr>
              <a:t>თაობათა კავშირი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a-GE" dirty="0" smtClean="0"/>
              <a:t>ფონდი შექმნის ახალგაზრდების სასწავლო რესურსს სამშვიდობო მიმართულებით;</a:t>
            </a:r>
          </a:p>
          <a:p>
            <a:r>
              <a:rPr lang="ka-GE" dirty="0" smtClean="0"/>
              <a:t>დაიწყება უმცირესობათა </a:t>
            </a:r>
            <a:r>
              <a:rPr lang="ka-GE" dirty="0" smtClean="0"/>
              <a:t>და მოწყვლადი ჯგუფების გააქტიურება;</a:t>
            </a:r>
          </a:p>
          <a:p>
            <a:r>
              <a:rPr lang="ka-GE" dirty="0" smtClean="0"/>
              <a:t>იგეგმება ყოფილი </a:t>
            </a:r>
            <a:r>
              <a:rPr lang="ka-GE" dirty="0" smtClean="0"/>
              <a:t>მებრძოლების მოზიდვა სამშვიდობო სწავლების </a:t>
            </a:r>
            <a:r>
              <a:rPr lang="ka-GE" dirty="0" smtClean="0"/>
              <a:t>გასავრცელებლად;</a:t>
            </a:r>
            <a:endParaRPr lang="ka-GE" dirty="0" smtClean="0"/>
          </a:p>
          <a:p>
            <a:r>
              <a:rPr lang="ka-GE" dirty="0" smtClean="0"/>
              <a:t>მედიის წარმომადგენლები– სამშვიდობო </a:t>
            </a:r>
            <a:r>
              <a:rPr lang="ka-GE" dirty="0" smtClean="0"/>
              <a:t>ჟურნალისტიკაში მიიღებენ წრთვნას;</a:t>
            </a:r>
            <a:endParaRPr lang="ka-GE" dirty="0" smtClean="0"/>
          </a:p>
          <a:p>
            <a:r>
              <a:rPr lang="ka-GE" dirty="0" smtClean="0"/>
              <a:t>მშვიდობის ელჩების ინსტიტუტის </a:t>
            </a:r>
            <a:r>
              <a:rPr lang="ka-GE" dirty="0" smtClean="0"/>
              <a:t>დაარსება მოემსახურება მშვიდობის კულტურის აღორძიენაბს;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05000" y="6324600"/>
            <a:ext cx="5562600" cy="349250"/>
          </a:xfrm>
        </p:spPr>
        <p:txBody>
          <a:bodyPr/>
          <a:lstStyle/>
          <a:p>
            <a:r>
              <a:rPr lang="ka-GE" dirty="0" smtClean="0"/>
              <a:t>კონფლიქტებისა და მოლაპარაკებების საერთაშორისო კვლევითი ცენტრი 2017</a:t>
            </a:r>
            <a:endParaRPr lang="en-US" dirty="0"/>
          </a:p>
        </p:txBody>
      </p:sp>
      <p:pic>
        <p:nvPicPr>
          <p:cNvPr id="6" name="Picture 2" descr="C:\Users\Nino\Desktop\ICCN_logo (3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573347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459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b="1" dirty="0" smtClean="0">
                <a:solidFill>
                  <a:srgbClr val="FF0000"/>
                </a:solidFill>
              </a:rPr>
              <a:t>ნდობა პოლიტიკური კურსის მიმართ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ka-GE" b="1" dirty="0"/>
              <a:t>პროფ. გიორგი ხუციშვილის სახელი</a:t>
            </a:r>
            <a:r>
              <a:rPr lang="ka-GE" dirty="0"/>
              <a:t> ძალიან კარგადაა ცნობილი მსოფლიოში, ნდობის მაღალი კრედიტი აქვს მის საქმიანობას კონფლიქტების არაძალადობრივი მოგვარების მიმართულებით. </a:t>
            </a:r>
            <a:endParaRPr lang="ka-GE" dirty="0" smtClean="0"/>
          </a:p>
          <a:p>
            <a:pPr lvl="0"/>
            <a:r>
              <a:rPr lang="ka-GE" dirty="0" smtClean="0"/>
              <a:t>მისი </a:t>
            </a:r>
            <a:r>
              <a:rPr lang="ka-GE" dirty="0"/>
              <a:t>სახელობის ფონდის შექმნა საწყისი ინვესტიციაა, რომ საქართველოს პოლიტიკური კურსის მიმართ </a:t>
            </a:r>
            <a:r>
              <a:rPr lang="ka-GE" dirty="0" smtClean="0"/>
              <a:t>ნდობით</a:t>
            </a:r>
            <a:r>
              <a:rPr lang="ka-GE" dirty="0"/>
              <a:t>, პატივისცემით განიმსჭვალონ როგორც სამხრეთ კავკასიის ბენეფიციარები, ასევე კონფლიქტის მონაწილე მხარეები და პოტენციური </a:t>
            </a:r>
            <a:r>
              <a:rPr lang="ka-GE" dirty="0" smtClean="0"/>
              <a:t>დონორები.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05000" y="6324600"/>
            <a:ext cx="5562600" cy="349250"/>
          </a:xfrm>
        </p:spPr>
        <p:txBody>
          <a:bodyPr/>
          <a:lstStyle/>
          <a:p>
            <a:r>
              <a:rPr lang="ka-GE" dirty="0" smtClean="0"/>
              <a:t>კონფლიქტებისა და მოლაპარაკებების საერთაშორისო კვლევითი ცენტრი 2017</a:t>
            </a:r>
            <a:endParaRPr lang="en-US" dirty="0"/>
          </a:p>
        </p:txBody>
      </p:sp>
      <p:pic>
        <p:nvPicPr>
          <p:cNvPr id="6" name="Picture 2" descr="C:\Users\Nino\Desktop\ICCN_logo (3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573347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5706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3505200"/>
          </a:xfrm>
        </p:spPr>
        <p:txBody>
          <a:bodyPr>
            <a:normAutofit/>
          </a:bodyPr>
          <a:lstStyle/>
          <a:p>
            <a:r>
              <a:rPr lang="ka-GE" dirty="0" smtClean="0"/>
              <a:t>სახელმწიფო სამშვიდობო ფონდის დაარსება საქართველოს ვალია.</a:t>
            </a:r>
            <a:br>
              <a:rPr lang="ka-GE" dirty="0" smtClean="0"/>
            </a:br>
            <a:r>
              <a:rPr lang="ka-GE" dirty="0" smtClean="0"/>
              <a:t>სახელმწიფო ბიუჯეტმა მშვიდობა უნდა დააფინანსოს.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კონფლიქტებისა და მოლაპარაკებების საერთაშორისო კვლევითი ცენტრი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386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600" b="1" dirty="0">
                <a:solidFill>
                  <a:srgbClr val="FF0000"/>
                </a:solidFill>
              </a:rPr>
              <a:t>პოლიტიკური </a:t>
            </a:r>
            <a:r>
              <a:rPr lang="ka-GE" sz="3600" b="1" dirty="0" smtClean="0">
                <a:solidFill>
                  <a:srgbClr val="FF0000"/>
                </a:solidFill>
              </a:rPr>
              <a:t>განაცხადი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საქართველოს სახელმწიფო აღიარებს </a:t>
            </a:r>
            <a:r>
              <a:rPr lang="ka-GE" dirty="0"/>
              <a:t>კონფლიქტების მხოლოდ მშვიდობიან მოგვარებას, </a:t>
            </a:r>
            <a:endParaRPr lang="ka-GE" dirty="0" smtClean="0"/>
          </a:p>
          <a:p>
            <a:r>
              <a:rPr lang="ka-GE" dirty="0" smtClean="0"/>
              <a:t>მზადაა</a:t>
            </a:r>
            <a:r>
              <a:rPr lang="ka-GE" dirty="0"/>
              <a:t>, ხელი შეუწყოს სამშვიდობო </a:t>
            </a:r>
            <a:r>
              <a:rPr lang="ka-GE" dirty="0" smtClean="0"/>
              <a:t>ინიციატივებს;</a:t>
            </a:r>
          </a:p>
          <a:p>
            <a:r>
              <a:rPr lang="ka-GE" dirty="0" smtClean="0"/>
              <a:t>აარსებს </a:t>
            </a:r>
            <a:r>
              <a:rPr lang="ka-GE" b="1" dirty="0"/>
              <a:t>პროფ. გიორგი ხუციშვილის სახელობის მშვიდობის სახელმწიფო </a:t>
            </a:r>
            <a:r>
              <a:rPr lang="ka-GE" b="1" dirty="0" smtClean="0"/>
              <a:t>ფონდს.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05000" y="6324600"/>
            <a:ext cx="5562600" cy="349250"/>
          </a:xfrm>
        </p:spPr>
        <p:txBody>
          <a:bodyPr/>
          <a:lstStyle/>
          <a:p>
            <a:r>
              <a:rPr lang="ka-GE" dirty="0" smtClean="0"/>
              <a:t>კონფლიქტებისა და მოლაპარაკებების საერთაშორისო კვლევითი ცენტრი 2017</a:t>
            </a:r>
            <a:endParaRPr lang="en-US" dirty="0"/>
          </a:p>
        </p:txBody>
      </p:sp>
      <p:pic>
        <p:nvPicPr>
          <p:cNvPr id="5" name="Picture 2" descr="C:\Users\Nino\Desktop\ICCN_logo (3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573347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26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ka-GE" sz="3600" b="1" dirty="0" smtClean="0">
                <a:solidFill>
                  <a:srgbClr val="FF0000"/>
                </a:solidFill>
              </a:rPr>
              <a:t>ფონდის სამართლებრივი საფუძველი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ka-GE" dirty="0" smtClean="0"/>
              <a:t>საქართველოს </a:t>
            </a:r>
            <a:r>
              <a:rPr lang="ka-GE" dirty="0"/>
              <a:t>პრემიერ–მინისტრთან არსებული </a:t>
            </a:r>
            <a:endParaRPr lang="ka-GE" dirty="0" smtClean="0"/>
          </a:p>
          <a:p>
            <a:pPr marL="0" indent="0" algn="ctr">
              <a:buNone/>
            </a:pPr>
            <a:r>
              <a:rPr lang="ka-GE" dirty="0" smtClean="0"/>
              <a:t>საჯარო </a:t>
            </a:r>
            <a:r>
              <a:rPr lang="ka-GE" dirty="0" smtClean="0"/>
              <a:t>სამართლის იურიდიული პირი </a:t>
            </a:r>
            <a:endParaRPr lang="ka-GE" dirty="0" smtClean="0"/>
          </a:p>
          <a:p>
            <a:pPr marL="0" indent="0" algn="ctr">
              <a:buNone/>
            </a:pPr>
            <a:r>
              <a:rPr lang="ka-GE" b="1" dirty="0" smtClean="0"/>
              <a:t>პროფ</a:t>
            </a:r>
            <a:r>
              <a:rPr lang="ka-GE" b="1" dirty="0"/>
              <a:t>. გიორგი ხუციშვილის </a:t>
            </a:r>
            <a:r>
              <a:rPr lang="ka-GE" b="1" dirty="0" smtClean="0"/>
              <a:t>	სახელობის </a:t>
            </a:r>
            <a:r>
              <a:rPr lang="ka-GE" b="1" dirty="0"/>
              <a:t>მშვიდობის სახელმწიფო </a:t>
            </a:r>
            <a:r>
              <a:rPr lang="ka-GE" b="1" dirty="0" smtClean="0"/>
              <a:t> </a:t>
            </a:r>
            <a:r>
              <a:rPr lang="ka-GE" b="1" dirty="0" smtClean="0"/>
              <a:t>ფონდი</a:t>
            </a:r>
          </a:p>
          <a:p>
            <a:pPr marL="0" indent="0" algn="ctr">
              <a:buNone/>
            </a:pPr>
            <a:r>
              <a:rPr lang="ka-GE" dirty="0" smtClean="0"/>
              <a:t>(</a:t>
            </a:r>
            <a:r>
              <a:rPr lang="ka-GE" dirty="0"/>
              <a:t>სსიპ)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05000" y="6324600"/>
            <a:ext cx="5562600" cy="349250"/>
          </a:xfrm>
        </p:spPr>
        <p:txBody>
          <a:bodyPr/>
          <a:lstStyle/>
          <a:p>
            <a:r>
              <a:rPr lang="ka-GE" dirty="0" smtClean="0"/>
              <a:t>კონფლიქტებისა და მოლაპარაკებების საერთაშორისო კვლევითი ცენტრი 2017</a:t>
            </a:r>
            <a:endParaRPr lang="en-US" dirty="0"/>
          </a:p>
        </p:txBody>
      </p:sp>
      <p:pic>
        <p:nvPicPr>
          <p:cNvPr id="6" name="Picture 2" descr="C:\Users\Nino\Desktop\ICCN_logo (3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573347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806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2800" b="1" dirty="0" smtClean="0">
                <a:solidFill>
                  <a:srgbClr val="C00000"/>
                </a:solidFill>
              </a:rPr>
              <a:t>საქართველოს ისტორია: </a:t>
            </a:r>
            <a:br>
              <a:rPr lang="ka-GE" sz="2800" b="1" dirty="0" smtClean="0">
                <a:solidFill>
                  <a:srgbClr val="C00000"/>
                </a:solidFill>
              </a:rPr>
            </a:br>
            <a:r>
              <a:rPr lang="ka-GE" sz="2400" b="1" dirty="0" smtClean="0">
                <a:solidFill>
                  <a:srgbClr val="FF0000"/>
                </a:solidFill>
              </a:rPr>
              <a:t>ინსტიტუციური გზა კონფლიქტების მოგვარებისკენ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799"/>
            <a:ext cx="3733800" cy="4343399"/>
          </a:xfrm>
        </p:spPr>
        <p:txBody>
          <a:bodyPr numCol="1">
            <a:normAutofit fontScale="47500" lnSpcReduction="20000"/>
          </a:bodyPr>
          <a:lstStyle/>
          <a:p>
            <a:r>
              <a:rPr lang="en-US" sz="4200" b="1" dirty="0" smtClean="0"/>
              <a:t>199</a:t>
            </a:r>
            <a:r>
              <a:rPr lang="ka-GE" sz="4200" b="1" dirty="0" smtClean="0"/>
              <a:t>7</a:t>
            </a:r>
            <a:r>
              <a:rPr lang="en-US" sz="4200" b="1" dirty="0" smtClean="0"/>
              <a:t> </a:t>
            </a:r>
            <a:r>
              <a:rPr lang="ka-GE" sz="4200" b="1" dirty="0"/>
              <a:t>წ. </a:t>
            </a:r>
            <a:r>
              <a:rPr lang="ka-GE" sz="4200" dirty="0"/>
              <a:t>აფხაზეთის პრობლემებთან დაკავშირებული საქართველოს პარლამენტის დროებითი </a:t>
            </a:r>
            <a:r>
              <a:rPr lang="ka-GE" sz="4200" dirty="0" smtClean="0"/>
              <a:t>კომისია (ბ–ნი ვახტანგ ყოლბაია);</a:t>
            </a:r>
            <a:endParaRPr lang="en-US" sz="4200" dirty="0" smtClean="0"/>
          </a:p>
          <a:p>
            <a:pPr lvl="1"/>
            <a:r>
              <a:rPr lang="ka-GE" sz="2900" dirty="0"/>
              <a:t>1997 წ. საქართველოს კანონი საქართველოს პარლამენტის დროებითი კომისიების შესახებ;</a:t>
            </a:r>
          </a:p>
          <a:p>
            <a:pPr marL="457200" lvl="1" indent="0">
              <a:buNone/>
            </a:pPr>
            <a:endParaRPr lang="ka-GE" sz="3800" dirty="0" smtClean="0"/>
          </a:p>
          <a:p>
            <a:r>
              <a:rPr lang="ka-GE" sz="4200" b="1" dirty="0" smtClean="0"/>
              <a:t>2008 წ. </a:t>
            </a:r>
            <a:r>
              <a:rPr lang="ka-GE" sz="4200" dirty="0"/>
              <a:t>აგვისტოს მოვლენების დროებითი საგამოძიებო </a:t>
            </a:r>
            <a:r>
              <a:rPr lang="ka-GE" sz="4200" dirty="0" smtClean="0"/>
              <a:t>კომისია (ბ–ნი პაატა დავითაია);</a:t>
            </a:r>
            <a:endParaRPr lang="ka-GE" sz="4200" dirty="0"/>
          </a:p>
          <a:p>
            <a:endParaRPr lang="ka-GE" sz="4400" dirty="0" smtClean="0"/>
          </a:p>
          <a:p>
            <a:endParaRPr lang="ka-GE" sz="4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47077" y="1371600"/>
            <a:ext cx="822960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a-GE" dirty="0" smtClean="0">
                <a:solidFill>
                  <a:schemeClr val="accent2"/>
                </a:solidFill>
              </a:rPr>
              <a:t>   პარლამენტი 		  მთავრობა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191000" y="2209800"/>
            <a:ext cx="4585677" cy="4343399"/>
          </a:xfrm>
          <a:prstGeom prst="rect">
            <a:avLst/>
          </a:prstGeom>
        </p:spPr>
        <p:txBody>
          <a:bodyPr vert="horz" lIns="91440" tIns="45720" rIns="91440" bIns="45720" numCol="1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sz="2900" b="1" dirty="0" smtClean="0"/>
              <a:t>2003 წ.</a:t>
            </a:r>
            <a:r>
              <a:rPr lang="ka-GE" sz="2900" dirty="0" smtClean="0"/>
              <a:t> საქართველოს პრეზიდენტთან არსებული </a:t>
            </a:r>
            <a:r>
              <a:rPr lang="en-US" sz="2900" dirty="0" err="1" smtClean="0"/>
              <a:t>საქართველოს</a:t>
            </a:r>
            <a:r>
              <a:rPr lang="en-US" sz="2900" dirty="0" smtClean="0"/>
              <a:t> </a:t>
            </a:r>
            <a:r>
              <a:rPr lang="en-US" sz="2900" dirty="0" err="1" smtClean="0"/>
              <a:t>ტერიტორიული</a:t>
            </a:r>
            <a:r>
              <a:rPr lang="en-US" sz="2900" dirty="0" smtClean="0"/>
              <a:t> </a:t>
            </a:r>
            <a:r>
              <a:rPr lang="en-US" sz="2900" dirty="0" err="1" smtClean="0"/>
              <a:t>მთლიანობის</a:t>
            </a:r>
            <a:r>
              <a:rPr lang="en-US" sz="2900" dirty="0" smtClean="0"/>
              <a:t> </a:t>
            </a:r>
            <a:r>
              <a:rPr lang="en-US" sz="2900" dirty="0" err="1" smtClean="0"/>
              <a:t>აღდგენის</a:t>
            </a:r>
            <a:r>
              <a:rPr lang="en-US" sz="2900" dirty="0" smtClean="0"/>
              <a:t> </a:t>
            </a:r>
            <a:r>
              <a:rPr lang="en-US" sz="2900" dirty="0" err="1" smtClean="0"/>
              <a:t>კომიტეტი</a:t>
            </a:r>
            <a:r>
              <a:rPr lang="ka-GE" sz="2900" dirty="0" smtClean="0"/>
              <a:t>, (ბ–ნი ედუარდ შევარდნაძე) </a:t>
            </a:r>
          </a:p>
          <a:p>
            <a:pPr lvl="1"/>
            <a:r>
              <a:rPr lang="ka-GE" sz="2200" dirty="0" smtClean="0"/>
              <a:t>საქართველოს პრეზიდენტის  </a:t>
            </a:r>
            <a:r>
              <a:rPr lang="fr-FR" sz="2200" dirty="0" err="1" smtClean="0"/>
              <a:t>ბრძანებულება</a:t>
            </a:r>
            <a:r>
              <a:rPr lang="fr-FR" sz="2200" dirty="0" smtClean="0"/>
              <a:t> №264</a:t>
            </a:r>
            <a:r>
              <a:rPr lang="ka-GE" sz="2200" dirty="0" smtClean="0"/>
              <a:t>;</a:t>
            </a:r>
          </a:p>
          <a:p>
            <a:pPr marL="457200" lvl="1" indent="0">
              <a:buNone/>
            </a:pPr>
            <a:r>
              <a:rPr lang="ka-GE" sz="2200" dirty="0" smtClean="0"/>
              <a:t>„</a:t>
            </a:r>
            <a:r>
              <a:rPr lang="en-US" sz="2200" dirty="0" err="1" smtClean="0"/>
              <a:t>საქართველოს</a:t>
            </a:r>
            <a:r>
              <a:rPr lang="en-US" sz="2200" dirty="0" smtClean="0"/>
              <a:t> </a:t>
            </a:r>
            <a:r>
              <a:rPr lang="en-US" sz="2200" dirty="0" err="1" smtClean="0"/>
              <a:t>აღმასრულებელი</a:t>
            </a:r>
            <a:r>
              <a:rPr lang="en-US" sz="2200" dirty="0" smtClean="0"/>
              <a:t> </a:t>
            </a:r>
            <a:r>
              <a:rPr lang="en-US" sz="2200" dirty="0" err="1" smtClean="0"/>
              <a:t>ხელისუფლების</a:t>
            </a:r>
            <a:r>
              <a:rPr lang="en-US" sz="2200" dirty="0" smtClean="0"/>
              <a:t> </a:t>
            </a:r>
            <a:r>
              <a:rPr lang="en-US" sz="2200" dirty="0" err="1" smtClean="0"/>
              <a:t>სახელმწიფო</a:t>
            </a:r>
            <a:r>
              <a:rPr lang="en-US" sz="2200" dirty="0" smtClean="0"/>
              <a:t> </a:t>
            </a:r>
            <a:r>
              <a:rPr lang="en-US" sz="2200" dirty="0" err="1" smtClean="0"/>
              <a:t>დაწესებულებები</a:t>
            </a:r>
            <a:r>
              <a:rPr lang="en-US" sz="2200" dirty="0" smtClean="0"/>
              <a:t> </a:t>
            </a:r>
            <a:r>
              <a:rPr lang="en-US" sz="2200" dirty="0" err="1" smtClean="0"/>
              <a:t>საკუთარი</a:t>
            </a:r>
            <a:r>
              <a:rPr lang="en-US" sz="2200" dirty="0" smtClean="0"/>
              <a:t> </a:t>
            </a:r>
            <a:r>
              <a:rPr lang="en-US" sz="2200" dirty="0" err="1" smtClean="0"/>
              <a:t>კომპეტენციის</a:t>
            </a:r>
            <a:r>
              <a:rPr lang="en-US" sz="2200" dirty="0" smtClean="0"/>
              <a:t> </a:t>
            </a:r>
            <a:r>
              <a:rPr lang="en-US" sz="2200" dirty="0" err="1" smtClean="0"/>
              <a:t>ფარგლებში</a:t>
            </a:r>
            <a:r>
              <a:rPr lang="en-US" sz="2200" dirty="0" smtClean="0"/>
              <a:t> </a:t>
            </a:r>
            <a:r>
              <a:rPr lang="en-US" sz="2200" dirty="0" err="1" smtClean="0"/>
              <a:t>და</a:t>
            </a:r>
            <a:r>
              <a:rPr lang="en-US" sz="2200" dirty="0" smtClean="0"/>
              <a:t> </a:t>
            </a:r>
            <a:r>
              <a:rPr lang="en-US" sz="2200" dirty="0" err="1" smtClean="0"/>
              <a:t>მოქმედი</a:t>
            </a:r>
            <a:r>
              <a:rPr lang="en-US" sz="2200" dirty="0" smtClean="0"/>
              <a:t> </a:t>
            </a:r>
            <a:r>
              <a:rPr lang="en-US" sz="2200" dirty="0" err="1" smtClean="0"/>
              <a:t>კანონმდებლობით</a:t>
            </a:r>
            <a:r>
              <a:rPr lang="en-US" sz="2200" dirty="0" smtClean="0"/>
              <a:t> </a:t>
            </a:r>
            <a:r>
              <a:rPr lang="en-US" sz="2200" dirty="0" err="1" smtClean="0"/>
              <a:t>დადგენილი</a:t>
            </a:r>
            <a:r>
              <a:rPr lang="en-US" sz="2200" dirty="0" smtClean="0"/>
              <a:t> </a:t>
            </a:r>
            <a:r>
              <a:rPr lang="en-US" sz="2200" dirty="0" err="1" smtClean="0"/>
              <a:t>წესით</a:t>
            </a:r>
            <a:r>
              <a:rPr lang="en-US" sz="2200" dirty="0" smtClean="0"/>
              <a:t> </a:t>
            </a:r>
            <a:r>
              <a:rPr lang="en-US" sz="2200" dirty="0" err="1" smtClean="0"/>
              <a:t>უზრუნველყოფენ</a:t>
            </a:r>
            <a:r>
              <a:rPr lang="en-US" sz="2200" dirty="0" smtClean="0"/>
              <a:t> </a:t>
            </a:r>
            <a:r>
              <a:rPr lang="en-US" sz="2200" dirty="0" err="1" smtClean="0"/>
              <a:t>კომიტეტის</a:t>
            </a:r>
            <a:r>
              <a:rPr lang="en-US" sz="2200" dirty="0" smtClean="0"/>
              <a:t> </a:t>
            </a:r>
            <a:r>
              <a:rPr lang="en-US" sz="2200" dirty="0" err="1" smtClean="0"/>
              <a:t>გადაწყვეტილებების</a:t>
            </a:r>
            <a:r>
              <a:rPr lang="en-US" sz="2200" dirty="0" smtClean="0"/>
              <a:t> </a:t>
            </a:r>
            <a:r>
              <a:rPr lang="en-US" sz="2200" dirty="0" err="1" smtClean="0"/>
              <a:t>შესრულებას</a:t>
            </a:r>
            <a:r>
              <a:rPr lang="ka-GE" sz="2200" dirty="0" smtClean="0"/>
              <a:t>“</a:t>
            </a:r>
            <a:r>
              <a:rPr lang="en-US" sz="2200" dirty="0" smtClean="0"/>
              <a:t>.</a:t>
            </a:r>
          </a:p>
          <a:p>
            <a:r>
              <a:rPr lang="ka-GE" sz="2900" b="1" dirty="0"/>
              <a:t>2000–2004 </a:t>
            </a:r>
            <a:r>
              <a:rPr lang="ka-GE" sz="2900" dirty="0"/>
              <a:t> წ. განსაკუთრებულ საქმეთა სამინისტრო,  </a:t>
            </a:r>
            <a:r>
              <a:rPr lang="ka-GE" sz="2900" dirty="0" smtClean="0"/>
              <a:t>(ბ–ნი </a:t>
            </a:r>
            <a:r>
              <a:rPr lang="ka-GE" sz="2900" dirty="0"/>
              <a:t>მალხაზ კაკაბაძე);</a:t>
            </a:r>
          </a:p>
          <a:p>
            <a:pPr lvl="1"/>
            <a:r>
              <a:rPr lang="ka-GE" sz="2500" b="1" dirty="0" smtClean="0"/>
              <a:t>2004 –2008 წ. </a:t>
            </a:r>
            <a:r>
              <a:rPr lang="ka-GE" sz="2500" dirty="0" smtClean="0"/>
              <a:t>საქართველოს სახელმწიფო მინისტრი კონფლიქტების მოგვარების საკითხებში (ბ–ნი გიორგი ხაინდრავა)</a:t>
            </a:r>
          </a:p>
          <a:p>
            <a:pPr lvl="1"/>
            <a:r>
              <a:rPr lang="ka-GE" sz="2500" b="1" dirty="0" smtClean="0"/>
              <a:t>2008 –2014 –</a:t>
            </a:r>
            <a:r>
              <a:rPr lang="ka-GE" sz="2500" dirty="0"/>
              <a:t>რეინტეგრაციის საკითხებში სახელმწიფო </a:t>
            </a:r>
            <a:r>
              <a:rPr lang="ka-GE" sz="2500" dirty="0" smtClean="0"/>
              <a:t>მინისტრის აპარატი (ბ–ნი თემურ იაკობაშვილი)</a:t>
            </a:r>
          </a:p>
          <a:p>
            <a:pPr lvl="1"/>
            <a:r>
              <a:rPr lang="ka-GE" sz="2500" b="1" dirty="0" smtClean="0"/>
              <a:t>2014– 1017 წწ. </a:t>
            </a:r>
            <a:r>
              <a:rPr lang="ka-GE" sz="2500" dirty="0" smtClean="0"/>
              <a:t>საქართველოს სახელმწიფო მინისტრი შერიგებისა და სამოქალაქო თანასწორობის საკითხებში (ბ–ნი პაატა ზაქარეიშვილი, ქ–ნი ქეთევან ციხელაშვილი)</a:t>
            </a:r>
          </a:p>
          <a:p>
            <a:endParaRPr lang="ka-GE" sz="2900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80577" y="6378574"/>
            <a:ext cx="5562600" cy="349250"/>
          </a:xfrm>
        </p:spPr>
        <p:txBody>
          <a:bodyPr/>
          <a:lstStyle/>
          <a:p>
            <a:r>
              <a:rPr lang="ka-GE" dirty="0" smtClean="0"/>
              <a:t>კონფლიქტებისა და მოლაპარაკებების საერთაშორისო კვლევითი ცენტრი 2017</a:t>
            </a:r>
            <a:endParaRPr lang="en-US" dirty="0"/>
          </a:p>
        </p:txBody>
      </p:sp>
      <p:pic>
        <p:nvPicPr>
          <p:cNvPr id="8" name="Picture 2" descr="C:\Users\Nino\Desktop\ICCN_logo (3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573347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41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752600"/>
          </a:xfrm>
        </p:spPr>
        <p:txBody>
          <a:bodyPr>
            <a:normAutofit fontScale="90000"/>
          </a:bodyPr>
          <a:lstStyle/>
          <a:p>
            <a:r>
              <a:rPr lang="ka-GE" sz="4000" b="1" dirty="0" smtClean="0">
                <a:solidFill>
                  <a:srgbClr val="FF0000"/>
                </a:solidFill>
              </a:rPr>
              <a:t>სსიპ პროფ</a:t>
            </a:r>
            <a:r>
              <a:rPr lang="ka-GE" sz="4000" b="1" dirty="0">
                <a:solidFill>
                  <a:srgbClr val="FF0000"/>
                </a:solidFill>
              </a:rPr>
              <a:t>. გიორგი ხუციშვილის სახელობის მშვიდობის სახელმწიფო </a:t>
            </a:r>
            <a:r>
              <a:rPr lang="ka-GE" sz="4000" b="1" dirty="0" smtClean="0">
                <a:solidFill>
                  <a:srgbClr val="FF0000"/>
                </a:solidFill>
              </a:rPr>
              <a:t>ფონდი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229600" cy="3992563"/>
          </a:xfrm>
        </p:spPr>
        <p:txBody>
          <a:bodyPr>
            <a:normAutofit fontScale="92500"/>
          </a:bodyPr>
          <a:lstStyle/>
          <a:p>
            <a:r>
              <a:rPr lang="ka-GE" dirty="0" smtClean="0"/>
              <a:t>პირველი სამშვიდობო ხიდია, რომ ხელი შეუწყოს დიალოგსა და სამხრეთკავკასიის კეთილსამეზობლო ურთიერთობებს; </a:t>
            </a:r>
          </a:p>
          <a:p>
            <a:r>
              <a:rPr lang="ka-GE" dirty="0"/>
              <a:t>შეახვედროს დიალოგის </a:t>
            </a:r>
            <a:r>
              <a:rPr lang="ka-GE" dirty="0" smtClean="0"/>
              <a:t>მონაწილეები </a:t>
            </a:r>
            <a:r>
              <a:rPr lang="ka-GE" dirty="0"/>
              <a:t>სომხეთიდან და აზერბაიჯანიდან </a:t>
            </a:r>
            <a:r>
              <a:rPr lang="ka-GE" dirty="0" smtClean="0"/>
              <a:t>და </a:t>
            </a:r>
            <a:r>
              <a:rPr lang="ka-GE" dirty="0"/>
              <a:t>ამით საფუძველი ჩაუყაროს საქართველოს ისტორიული ფუნქციის აღდგენას – ხელახლა გახდეს კავკასიის ცენტრი.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05000" y="6324600"/>
            <a:ext cx="5562600" cy="349250"/>
          </a:xfrm>
        </p:spPr>
        <p:txBody>
          <a:bodyPr/>
          <a:lstStyle/>
          <a:p>
            <a:r>
              <a:rPr lang="ka-GE" dirty="0" smtClean="0"/>
              <a:t>კონფლიქტებისა და მოლაპარაკებების საერთაშორისო კვლევითი ცენტრი 2017</a:t>
            </a:r>
            <a:endParaRPr lang="en-US" dirty="0"/>
          </a:p>
        </p:txBody>
      </p:sp>
      <p:pic>
        <p:nvPicPr>
          <p:cNvPr id="6" name="Picture 2" descr="C:\Users\Nino\Desktop\ICCN_logo (3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573347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19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ka-GE" b="1" dirty="0" smtClean="0">
                <a:solidFill>
                  <a:srgbClr val="FF0000"/>
                </a:solidFill>
              </a:rPr>
              <a:t>ფონდის სტრუქტურა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4953000" cy="4525963"/>
          </a:xfrm>
        </p:spPr>
        <p:txBody>
          <a:bodyPr>
            <a:normAutofit fontScale="85000" lnSpcReduction="10000"/>
          </a:bodyPr>
          <a:lstStyle/>
          <a:p>
            <a:r>
              <a:rPr lang="ka-GE" dirty="0" smtClean="0"/>
              <a:t>სამეთვალყურეო </a:t>
            </a:r>
            <a:r>
              <a:rPr lang="ka-GE" dirty="0" smtClean="0"/>
              <a:t>საბჭო;</a:t>
            </a:r>
            <a:endParaRPr lang="ka-GE" dirty="0" smtClean="0"/>
          </a:p>
          <a:p>
            <a:r>
              <a:rPr lang="ka-GE" dirty="0" smtClean="0"/>
              <a:t>დირექტორთა </a:t>
            </a:r>
            <a:r>
              <a:rPr lang="ka-GE" dirty="0" smtClean="0"/>
              <a:t>საბჭო;</a:t>
            </a:r>
            <a:endParaRPr lang="ka-GE" dirty="0" smtClean="0"/>
          </a:p>
          <a:p>
            <a:r>
              <a:rPr lang="ka-GE" dirty="0" smtClean="0"/>
              <a:t>მრჩეველთა </a:t>
            </a:r>
            <a:r>
              <a:rPr lang="ka-GE" dirty="0" smtClean="0"/>
              <a:t>საბჭო;</a:t>
            </a:r>
            <a:endParaRPr lang="ka-GE" dirty="0" smtClean="0"/>
          </a:p>
          <a:p>
            <a:pPr marL="0" indent="0">
              <a:buNone/>
            </a:pPr>
            <a:r>
              <a:rPr lang="ka-GE" dirty="0" smtClean="0"/>
              <a:t>– ღვაწლმოსილი, დიდი სახელისა და მაღალი ავტორიტეტის მქონე  </a:t>
            </a:r>
            <a:r>
              <a:rPr lang="ka-GE" dirty="0" smtClean="0"/>
              <a:t>ადამიანები;</a:t>
            </a:r>
            <a:endParaRPr lang="ka-GE" dirty="0" smtClean="0"/>
          </a:p>
          <a:p>
            <a:pPr marL="0" indent="0">
              <a:buNone/>
            </a:pPr>
            <a:r>
              <a:rPr lang="ka-GE" dirty="0" smtClean="0"/>
              <a:t>–ეს ადამიანები მონაწილეობენ რეგულარულ ტელედისკუსიაში – </a:t>
            </a:r>
            <a:r>
              <a:rPr lang="ka-GE" dirty="0" smtClean="0">
                <a:solidFill>
                  <a:srgbClr val="C00000"/>
                </a:solidFill>
              </a:rPr>
              <a:t>დრო </a:t>
            </a:r>
            <a:r>
              <a:rPr lang="ka-GE" dirty="0" smtClean="0">
                <a:solidFill>
                  <a:srgbClr val="C00000"/>
                </a:solidFill>
              </a:rPr>
              <a:t>მშვიდობისა.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410200" y="1981200"/>
            <a:ext cx="347697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dirty="0" smtClean="0"/>
              <a:t>მენეჯერი;</a:t>
            </a:r>
            <a:endParaRPr lang="ka-GE" dirty="0" smtClean="0"/>
          </a:p>
          <a:p>
            <a:r>
              <a:rPr lang="ka-GE" dirty="0" smtClean="0"/>
              <a:t>მდივანი.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8489" y="1026319"/>
            <a:ext cx="8229600" cy="7318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a-GE" b="1" dirty="0" smtClean="0">
                <a:solidFill>
                  <a:srgbClr val="C00000"/>
                </a:solidFill>
              </a:rPr>
              <a:t>გადაწყვეტილება     აღსრულება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05000" y="6487407"/>
            <a:ext cx="5562600" cy="349250"/>
          </a:xfrm>
        </p:spPr>
        <p:txBody>
          <a:bodyPr/>
          <a:lstStyle/>
          <a:p>
            <a:r>
              <a:rPr lang="ka-GE" dirty="0" smtClean="0"/>
              <a:t>კონფლიქტებისა და მოლაპარაკებების საერთაშორისო კვლევითი ცენტრი 2017</a:t>
            </a:r>
            <a:endParaRPr lang="en-US" dirty="0"/>
          </a:p>
        </p:txBody>
      </p:sp>
      <p:pic>
        <p:nvPicPr>
          <p:cNvPr id="8" name="Picture 2" descr="C:\Users\Nino\Desktop\ICCN_logo (3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573347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6892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b="1" dirty="0" smtClean="0">
                <a:solidFill>
                  <a:srgbClr val="FF0000"/>
                </a:solidFill>
              </a:rPr>
              <a:t>ფონდი ახორციელებს: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ka-GE" dirty="0" smtClean="0"/>
              <a:t>სამშვიდობო არქივი, დოკუმენტაცია;</a:t>
            </a:r>
          </a:p>
          <a:p>
            <a:r>
              <a:rPr lang="ka-GE" dirty="0" smtClean="0"/>
              <a:t>პუბლიკაციები;</a:t>
            </a:r>
          </a:p>
          <a:p>
            <a:r>
              <a:rPr lang="ka-GE" dirty="0" smtClean="0"/>
              <a:t>აქტიურია სოც. ქსელებში (ფეისბუქი </a:t>
            </a:r>
            <a:r>
              <a:rPr lang="ka-GE" dirty="0" smtClean="0"/>
              <a:t>/ </a:t>
            </a:r>
            <a:r>
              <a:rPr lang="ka-GE" dirty="0" smtClean="0"/>
              <a:t>ტვიტერი/სხვა სოც.ქსელები); ათავსებს ვიკიპედიაში ინფორმაციას გარდაცვლილ </a:t>
            </a:r>
            <a:r>
              <a:rPr lang="ka-GE" dirty="0" smtClean="0"/>
              <a:t>ღვაწლმოსილ ადამიანებზე მშვიდობის დარგში;</a:t>
            </a:r>
          </a:p>
          <a:p>
            <a:r>
              <a:rPr lang="ka-GE" dirty="0" smtClean="0"/>
              <a:t>ახორციელებს </a:t>
            </a:r>
            <a:r>
              <a:rPr lang="ka-GE" dirty="0" smtClean="0"/>
              <a:t>გრანტებისა </a:t>
            </a:r>
            <a:r>
              <a:rPr lang="ka-GE" dirty="0" smtClean="0"/>
              <a:t>და ქვეკონტრაქტების </a:t>
            </a:r>
            <a:r>
              <a:rPr lang="ka-GE" dirty="0" smtClean="0"/>
              <a:t>გაცემას;</a:t>
            </a:r>
            <a:endParaRPr lang="ka-GE" dirty="0" smtClean="0"/>
          </a:p>
          <a:p>
            <a:r>
              <a:rPr lang="ka-GE" dirty="0" smtClean="0"/>
              <a:t>მიწვეულია საერთაშორისო საგრანტო </a:t>
            </a:r>
            <a:r>
              <a:rPr lang="ka-GE" dirty="0" smtClean="0"/>
              <a:t>პროგრამათა ჟიურის წევრად;</a:t>
            </a:r>
          </a:p>
          <a:p>
            <a:r>
              <a:rPr lang="ka-GE" dirty="0" smtClean="0"/>
              <a:t>ატარებს კონფერენციებს;</a:t>
            </a:r>
          </a:p>
          <a:p>
            <a:r>
              <a:rPr lang="ka-GE" dirty="0" smtClean="0"/>
              <a:t>მუშაობს საგანმანათლებლო მიმართულებით – იწვევს მომხსენებლებს სკოლებისა და უნივერსიტეტებისათვის კონფლიქტების მშვიდობიანი მოგვარების საკითხებზე </a:t>
            </a:r>
            <a:r>
              <a:rPr lang="ka-GE" dirty="0" smtClean="0"/>
              <a:t>სასაუბროდ;</a:t>
            </a:r>
            <a:endParaRPr lang="ka-GE" dirty="0" smtClean="0"/>
          </a:p>
          <a:p>
            <a:r>
              <a:rPr lang="ka-GE" dirty="0" smtClean="0"/>
              <a:t>ახორციელებს საკანონმდებლო </a:t>
            </a:r>
            <a:r>
              <a:rPr lang="ka-GE" dirty="0" smtClean="0"/>
              <a:t>ინიციატივებს – მაგ. ცვლილება ოკუპირებულ ტერიტორიებზე საქ. კანონში </a:t>
            </a:r>
            <a:r>
              <a:rPr lang="ka-GE" i="1" dirty="0" smtClean="0"/>
              <a:t>(სტრატეგიული მოთმინებიდან – ყველაფერი საქართველოსთვის</a:t>
            </a:r>
            <a:r>
              <a:rPr lang="ka-GE" i="1" dirty="0" smtClean="0"/>
              <a:t>);</a:t>
            </a:r>
            <a:endParaRPr lang="ka-GE" i="1" dirty="0" smtClean="0"/>
          </a:p>
          <a:p>
            <a:r>
              <a:rPr lang="ka-GE" dirty="0" smtClean="0"/>
              <a:t>სხვა საქმიანობები ვრცლად იხ. ქვემოთ:</a:t>
            </a:r>
          </a:p>
          <a:p>
            <a:endParaRPr lang="ka-GE" dirty="0" smtClean="0"/>
          </a:p>
          <a:p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05000" y="6324600"/>
            <a:ext cx="5562600" cy="349250"/>
          </a:xfrm>
        </p:spPr>
        <p:txBody>
          <a:bodyPr/>
          <a:lstStyle/>
          <a:p>
            <a:r>
              <a:rPr lang="ka-GE" dirty="0" smtClean="0"/>
              <a:t>კონფლიქტებისა და მოლაპარაკებების საერთაშორისო კვლევითი ცენტრი 2017</a:t>
            </a:r>
            <a:endParaRPr lang="en-US" dirty="0"/>
          </a:p>
        </p:txBody>
      </p:sp>
      <p:pic>
        <p:nvPicPr>
          <p:cNvPr id="6" name="Picture 2" descr="C:\Users\Nino\Desktop\ICCN_logo (3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573347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394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200" b="1" dirty="0" smtClean="0">
                <a:solidFill>
                  <a:srgbClr val="FF0000"/>
                </a:solidFill>
              </a:rPr>
              <a:t>მშვიდობის პრიზები </a:t>
            </a:r>
            <a:r>
              <a:rPr lang="ka-GE" sz="3200" b="1" dirty="0">
                <a:solidFill>
                  <a:srgbClr val="FF0000"/>
                </a:solidFill>
              </a:rPr>
              <a:t>და სტიპენდიები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ka-GE" dirty="0"/>
              <a:t>მოემსახურება ამ და მომიჯნავე დარგებში მოღვაწე გარდაცვლილი დიდი მეცნიერების სახელობის </a:t>
            </a:r>
            <a:r>
              <a:rPr lang="ka-GE" b="1" dirty="0">
                <a:solidFill>
                  <a:srgbClr val="FF0000"/>
                </a:solidFill>
              </a:rPr>
              <a:t>პრიზებისა და სტიპენდიების </a:t>
            </a:r>
            <a:r>
              <a:rPr lang="ka-GE" dirty="0"/>
              <a:t>დაწესებას (მაგ. ბ-ნი შალვა ფიჩხაძე, ბ-ნი კახა კაციტაძე, ბ-ნი ალექსანდრე რონდელი, ბ-ნი ნიკო ორველაშვილი და მრავალი სხვა დიდი ადამიანის), რათა სამშვიდობო მიმართულებით წახალისდნენ ახალგაზრდები საქართველოსა და </a:t>
            </a:r>
            <a:r>
              <a:rPr lang="ka-GE" dirty="0" smtClean="0"/>
              <a:t>სამხრეთკავკასიის </a:t>
            </a:r>
            <a:r>
              <a:rPr lang="ka-GE" dirty="0"/>
              <a:t>რეგიონში. 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05000" y="6324600"/>
            <a:ext cx="5562600" cy="349250"/>
          </a:xfrm>
        </p:spPr>
        <p:txBody>
          <a:bodyPr/>
          <a:lstStyle/>
          <a:p>
            <a:r>
              <a:rPr lang="ka-GE" dirty="0" smtClean="0"/>
              <a:t>კონფლიქტებისა და მოლაპარაკებების საერთაშორისო კვლევითი ცენტრი 2017</a:t>
            </a:r>
            <a:endParaRPr lang="en-US" dirty="0"/>
          </a:p>
        </p:txBody>
      </p:sp>
      <p:pic>
        <p:nvPicPr>
          <p:cNvPr id="6" name="Picture 2" descr="C:\Users\Nino\Desktop\ICCN_logo (3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573347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979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b="1" dirty="0">
                <a:solidFill>
                  <a:srgbClr val="FF0000"/>
                </a:solidFill>
              </a:rPr>
              <a:t>სამშვიდობო </a:t>
            </a:r>
            <a:r>
              <a:rPr lang="ka-GE" b="1" dirty="0" smtClean="0">
                <a:solidFill>
                  <a:srgbClr val="FF0000"/>
                </a:solidFill>
              </a:rPr>
              <a:t>კონფერენციები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ka-GE" dirty="0"/>
              <a:t>ფონდის მანდატი განსაზღვრავს ყოველწლიური სამშვიდობო რეგიონული და საერთაშორისო სამშვიდობო კონფერენციების (მუდმივმოქმედი) ჩატარებას, სადაც სამუშაო პანელზე მოიწვევს მსოფლიოს სხვადასხვა ცნობილ, გავლენიან ექსპერტებს კონფლიქტების მოგვარებისა და მშვიდობის მიმართულებით</a:t>
            </a:r>
            <a:r>
              <a:rPr lang="ka-GE" dirty="0" smtClean="0"/>
              <a:t>.</a:t>
            </a:r>
          </a:p>
          <a:p>
            <a:pPr lvl="0"/>
            <a:r>
              <a:rPr lang="ka-GE" dirty="0" smtClean="0"/>
              <a:t>ამ ფორმატში უფრო გაძლიერდება ჩვენი კონფლიქტების ინტერნაციონალიზაცია და მეტი ყურადღება დაეთმობა საქართველოს </a:t>
            </a:r>
            <a:r>
              <a:rPr lang="ka-GE" dirty="0" smtClean="0"/>
              <a:t>მხარდაჭერას.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05000" y="6324600"/>
            <a:ext cx="5562600" cy="349250"/>
          </a:xfrm>
        </p:spPr>
        <p:txBody>
          <a:bodyPr/>
          <a:lstStyle/>
          <a:p>
            <a:r>
              <a:rPr lang="ka-GE" dirty="0" smtClean="0"/>
              <a:t>კონფლიქტებისა და მოლაპარაკებების საერთაშორისო კვლევითი ცენტრი 2017</a:t>
            </a:r>
            <a:endParaRPr lang="en-US" dirty="0"/>
          </a:p>
        </p:txBody>
      </p:sp>
      <p:pic>
        <p:nvPicPr>
          <p:cNvPr id="6" name="Picture 2" descr="C:\Users\Nino\Desktop\ICCN_logo (3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573347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8081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872</Words>
  <Application>Microsoft Office PowerPoint</Application>
  <PresentationFormat>On-screen Show (4:3)</PresentationFormat>
  <Paragraphs>98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მოვითხოვთ მშვიდობას!  სსიპ პროფ. გიორგი ხუციშვილის სახელობის მშვიდობის სახელმწიფო ფონდი</vt:lpstr>
      <vt:lpstr>პოლიტიკური განაცხადი</vt:lpstr>
      <vt:lpstr>ფონდის სამართლებრივი საფუძველი</vt:lpstr>
      <vt:lpstr>საქართველოს ისტორია:  ინსტიტუციური გზა კონფლიქტების მოგვარებისკენ </vt:lpstr>
      <vt:lpstr>სსიპ პროფ. გიორგი ხუციშვილის სახელობის მშვიდობის სახელმწიფო ფონდი</vt:lpstr>
      <vt:lpstr>ფონდის სტრუქტურა</vt:lpstr>
      <vt:lpstr>ფონდი ახორციელებს:</vt:lpstr>
      <vt:lpstr>მშვიდობის პრიზები და სტიპენდიები</vt:lpstr>
      <vt:lpstr>სამშვიდობო კონფერენციები</vt:lpstr>
      <vt:lpstr>მშვიდობის გარანტია აფხაზებისა და ოსებისათვის</vt:lpstr>
      <vt:lpstr>პარტნიორობა ინოვაციით</vt:lpstr>
      <vt:lpstr>ბიზნესი და კერძო სექტორი</vt:lpstr>
      <vt:lpstr>საქართველო აფინანსებს მშვიდობას საერთაშორისო ფულით</vt:lpstr>
      <vt:lpstr>ინვესტიცია მშვიდობისთვის</vt:lpstr>
      <vt:lpstr>ახალგაზრდები და  თაობათა კავშირი</vt:lpstr>
      <vt:lpstr>ნდობა პოლიტიკური კურსის მიმართ</vt:lpstr>
      <vt:lpstr>სახელმწიფო სამშვიდობო ფონდის დაარსება საქართველოს ვალია. სახელმწიფო ბიუჯეტმა მშვიდობა უნდა დააფინანსოს.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სსიპ პროფ. გიორგი ხუციშვილის სახელობის მშვიდობის სახელმწიფო ფონდი</dc:title>
  <dc:creator/>
  <cp:lastModifiedBy>Nina T.K. ICCN</cp:lastModifiedBy>
  <cp:revision>32</cp:revision>
  <cp:lastPrinted>2017-06-21T14:35:34Z</cp:lastPrinted>
  <dcterms:created xsi:type="dcterms:W3CDTF">2006-08-16T00:00:00Z</dcterms:created>
  <dcterms:modified xsi:type="dcterms:W3CDTF">2018-03-23T14:13:52Z</dcterms:modified>
</cp:coreProperties>
</file>