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74" autoAdjust="0"/>
  </p:normalViewPr>
  <p:slideViewPr>
    <p:cSldViewPr>
      <p:cViewPr>
        <p:scale>
          <a:sx n="50" d="100"/>
          <a:sy n="50" d="100"/>
        </p:scale>
        <p:origin x="-195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03A8-5795-4AC4-AE0D-1415C9A3211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98C5-CEF1-43A6-AFF1-0BA21C984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461695_590446511029185_103278769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7725120" cy="5000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„</a:t>
            </a:r>
            <a:r>
              <a:rPr lang="en-US" sz="2400" i="1" dirty="0" err="1"/>
              <a:t>ქალთა</a:t>
            </a:r>
            <a:r>
              <a:rPr lang="en-US" sz="2400" i="1" dirty="0"/>
              <a:t> </a:t>
            </a:r>
            <a:r>
              <a:rPr lang="en-US" sz="2400" i="1" dirty="0" err="1"/>
              <a:t>ოთახი</a:t>
            </a:r>
            <a:r>
              <a:rPr lang="en-US" sz="2400" i="1" dirty="0"/>
              <a:t>“ </a:t>
            </a:r>
            <a:r>
              <a:rPr lang="en-US" sz="2400" i="1" dirty="0" err="1"/>
              <a:t>მუნიციპალიტეტის</a:t>
            </a:r>
            <a:r>
              <a:rPr lang="en-US" sz="2400" i="1" dirty="0"/>
              <a:t> </a:t>
            </a:r>
            <a:r>
              <a:rPr lang="en-US" sz="2400" i="1" dirty="0" err="1" smtClean="0"/>
              <a:t>შენობაში</a:t>
            </a:r>
            <a:r>
              <a:rPr lang="ru-RU" sz="2400" i="1" dirty="0" smtClean="0"/>
              <a:t> </a:t>
            </a:r>
            <a:r>
              <a:rPr lang="en-US" sz="2400" i="1" dirty="0" smtClean="0"/>
              <a:t>- </a:t>
            </a:r>
            <a:r>
              <a:rPr lang="en-US" sz="2400" i="1" dirty="0" err="1"/>
              <a:t>მუნიციპალური</a:t>
            </a:r>
            <a:r>
              <a:rPr lang="en-US" sz="2400" i="1" dirty="0"/>
              <a:t> </a:t>
            </a:r>
            <a:r>
              <a:rPr lang="en-US" sz="2400" i="1" dirty="0" err="1" smtClean="0"/>
              <a:t>სერვისი</a:t>
            </a:r>
            <a:r>
              <a:rPr lang="ru-RU" sz="2400" i="1" dirty="0" smtClean="0"/>
              <a:t> </a:t>
            </a:r>
            <a:r>
              <a:rPr lang="en-US" sz="2400" i="1" dirty="0" err="1" smtClean="0"/>
              <a:t>გენდერულ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ჭრილში</a:t>
            </a:r>
            <a:endParaRPr lang="en-US" sz="2400" i="1" dirty="0"/>
          </a:p>
          <a:p>
            <a:endParaRPr lang="en-US" i="1" dirty="0"/>
          </a:p>
        </p:txBody>
      </p:sp>
      <p:pic>
        <p:nvPicPr>
          <p:cNvPr id="6" name="Picture 5" descr="Horizontal_RGB_60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072206"/>
            <a:ext cx="1785949" cy="623886"/>
          </a:xfrm>
          <a:prstGeom prst="rect">
            <a:avLst/>
          </a:prstGeom>
          <a:noFill/>
        </p:spPr>
      </p:pic>
      <p:pic>
        <p:nvPicPr>
          <p:cNvPr id="7" name="Рисунок 1" descr="Описание: Macintosh HD:Users:anna:Documents:_MY DOCUMENTS:_iccn:publications:ICCN-LOGO-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5016"/>
            <a:ext cx="135732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ercycorps_logo_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5911392"/>
            <a:ext cx="2806060" cy="77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400" dirty="0"/>
              <a:t>დმანისის მუნიციპალიტეტის ,,ქალთა </a:t>
            </a:r>
            <a:r>
              <a:rPr lang="ka-GE" sz="2400" dirty="0" smtClean="0"/>
              <a:t>ოთახის“ ვიზიტორები</a:t>
            </a:r>
            <a:endParaRPr lang="en-US" sz="2400" dirty="0"/>
          </a:p>
        </p:txBody>
      </p:sp>
      <p:pic>
        <p:nvPicPr>
          <p:cNvPr id="4" name="Picture 3" descr="1476443_590453874361782_89740839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695707" cy="2771780"/>
          </a:xfrm>
          <a:prstGeom prst="rect">
            <a:avLst/>
          </a:prstGeom>
        </p:spPr>
      </p:pic>
      <p:pic>
        <p:nvPicPr>
          <p:cNvPr id="5" name="Picture 4" descr="1455863_590470091026827_19610455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3714776" cy="278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072074"/>
            <a:ext cx="85011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ოთახში</a:t>
            </a:r>
            <a:r>
              <a:rPr lang="en-US" dirty="0"/>
              <a:t> </a:t>
            </a:r>
            <a:r>
              <a:rPr lang="ka-GE" dirty="0"/>
              <a:t>იქნება </a:t>
            </a:r>
            <a:r>
              <a:rPr lang="en-US" dirty="0" err="1"/>
              <a:t>ბიბლიოთეკა</a:t>
            </a:r>
            <a:r>
              <a:rPr lang="en-US" dirty="0"/>
              <a:t>, </a:t>
            </a:r>
            <a:r>
              <a:rPr lang="en-US" dirty="0" err="1"/>
              <a:t>ინტერნეტში</a:t>
            </a:r>
            <a:r>
              <a:rPr lang="en-US" dirty="0"/>
              <a:t> </a:t>
            </a:r>
            <a:r>
              <a:rPr lang="en-US" dirty="0" err="1"/>
              <a:t>ჩართული</a:t>
            </a:r>
            <a:r>
              <a:rPr lang="en-US" dirty="0"/>
              <a:t> </a:t>
            </a:r>
            <a:r>
              <a:rPr lang="en-US" dirty="0" err="1"/>
              <a:t>კომპიუტერი</a:t>
            </a:r>
            <a:r>
              <a:rPr lang="en-US" dirty="0"/>
              <a:t>, </a:t>
            </a:r>
            <a:r>
              <a:rPr lang="en-US" dirty="0" err="1"/>
              <a:t>საინფორმაციო</a:t>
            </a:r>
            <a:r>
              <a:rPr lang="en-US" dirty="0"/>
              <a:t> </a:t>
            </a:r>
            <a:r>
              <a:rPr lang="en-US" dirty="0" err="1"/>
              <a:t>დაფა</a:t>
            </a:r>
            <a:r>
              <a:rPr lang="en-US" dirty="0"/>
              <a:t>, </a:t>
            </a:r>
            <a:r>
              <a:rPr lang="en-US" dirty="0" err="1"/>
              <a:t>სადაც</a:t>
            </a:r>
            <a:r>
              <a:rPr lang="en-US" dirty="0"/>
              <a:t> </a:t>
            </a:r>
            <a:r>
              <a:rPr lang="en-US" dirty="0" err="1"/>
              <a:t>მუნიციპალიტეტი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ყველა</a:t>
            </a:r>
            <a:r>
              <a:rPr lang="en-US" dirty="0"/>
              <a:t> </a:t>
            </a:r>
            <a:r>
              <a:rPr lang="en-US" dirty="0" err="1"/>
              <a:t>დაინტერესებული</a:t>
            </a:r>
            <a:r>
              <a:rPr lang="en-US" dirty="0"/>
              <a:t> </a:t>
            </a:r>
            <a:r>
              <a:rPr lang="en-US" dirty="0" err="1"/>
              <a:t>მხარე</a:t>
            </a:r>
            <a:r>
              <a:rPr lang="en-US" dirty="0"/>
              <a:t> </a:t>
            </a:r>
            <a:r>
              <a:rPr lang="en-US" dirty="0" err="1"/>
              <a:t>ინფორმაციას</a:t>
            </a:r>
            <a:r>
              <a:rPr lang="en-US" dirty="0"/>
              <a:t> </a:t>
            </a:r>
            <a:r>
              <a:rPr lang="en-US" dirty="0" err="1" smtClean="0"/>
              <a:t>განათავსებს</a:t>
            </a:r>
            <a:r>
              <a:rPr lang="ka-GE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79452_590458281028008_3901670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2"/>
            <a:ext cx="4722251" cy="3143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357166"/>
            <a:ext cx="3500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ეს</a:t>
            </a:r>
            <a:r>
              <a:rPr lang="en-US" dirty="0"/>
              <a:t> </a:t>
            </a:r>
            <a:r>
              <a:rPr lang="ka-GE" dirty="0"/>
              <a:t>იქნება </a:t>
            </a:r>
            <a:r>
              <a:rPr lang="en-US" dirty="0" err="1"/>
              <a:t>ქალების</a:t>
            </a:r>
            <a:r>
              <a:rPr lang="en-US" dirty="0"/>
              <a:t> </a:t>
            </a:r>
            <a:r>
              <a:rPr lang="en-US" dirty="0" err="1"/>
              <a:t>თავშეყრის</a:t>
            </a:r>
            <a:r>
              <a:rPr lang="en-US" dirty="0"/>
              <a:t> </a:t>
            </a:r>
            <a:r>
              <a:rPr lang="en-US" dirty="0" err="1"/>
              <a:t>ადგილი</a:t>
            </a:r>
            <a:r>
              <a:rPr lang="en-US" dirty="0"/>
              <a:t>, </a:t>
            </a:r>
            <a:r>
              <a:rPr lang="en-US" dirty="0" err="1"/>
              <a:t>სადაც</a:t>
            </a:r>
            <a:r>
              <a:rPr lang="en-US" dirty="0"/>
              <a:t> </a:t>
            </a:r>
            <a:r>
              <a:rPr lang="en-US" dirty="0" err="1"/>
              <a:t>მათ</a:t>
            </a:r>
            <a:r>
              <a:rPr lang="en-US" dirty="0"/>
              <a:t> </a:t>
            </a:r>
            <a:r>
              <a:rPr lang="en-US" dirty="0" err="1"/>
              <a:t>ნებისმიერ</a:t>
            </a:r>
            <a:r>
              <a:rPr lang="en-US" dirty="0"/>
              <a:t> </a:t>
            </a:r>
            <a:r>
              <a:rPr lang="en-US" dirty="0" err="1"/>
              <a:t>აქტუალურ</a:t>
            </a:r>
            <a:r>
              <a:rPr lang="en-US" dirty="0"/>
              <a:t> </a:t>
            </a:r>
            <a:r>
              <a:rPr lang="en-US" dirty="0" err="1"/>
              <a:t>საკითხზე</a:t>
            </a:r>
            <a:r>
              <a:rPr lang="en-US" dirty="0"/>
              <a:t> </a:t>
            </a:r>
            <a:r>
              <a:rPr lang="en-US" dirty="0" err="1"/>
              <a:t>შეეძლებათ</a:t>
            </a:r>
            <a:r>
              <a:rPr lang="en-US" dirty="0"/>
              <a:t> </a:t>
            </a:r>
            <a:r>
              <a:rPr lang="en-US" dirty="0" err="1"/>
              <a:t>ისაუბრონ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ერთმანეთს</a:t>
            </a:r>
            <a:r>
              <a:rPr lang="en-US" dirty="0"/>
              <a:t> </a:t>
            </a:r>
            <a:r>
              <a:rPr lang="en-US" dirty="0" err="1"/>
              <a:t>იდეები</a:t>
            </a:r>
            <a:r>
              <a:rPr lang="en-US" dirty="0"/>
              <a:t> </a:t>
            </a:r>
            <a:r>
              <a:rPr lang="en-US" dirty="0" err="1"/>
              <a:t>გაუზიარონ</a:t>
            </a:r>
            <a:r>
              <a:rPr lang="en-US" dirty="0"/>
              <a:t>; </a:t>
            </a:r>
            <a:r>
              <a:rPr lang="en-US" dirty="0" err="1"/>
              <a:t>ოთახს</a:t>
            </a:r>
            <a:r>
              <a:rPr lang="en-US" dirty="0"/>
              <a:t> </a:t>
            </a:r>
            <a:r>
              <a:rPr lang="en-US" dirty="0" err="1"/>
              <a:t>ბავშვებისთვის</a:t>
            </a:r>
            <a:r>
              <a:rPr lang="en-US" dirty="0"/>
              <a:t> </a:t>
            </a:r>
            <a:r>
              <a:rPr lang="en-US" dirty="0" err="1"/>
              <a:t>სპეციალური</a:t>
            </a:r>
            <a:r>
              <a:rPr lang="en-US" dirty="0"/>
              <a:t> </a:t>
            </a:r>
            <a:r>
              <a:rPr lang="en-US" dirty="0" err="1"/>
              <a:t>კუთხე</a:t>
            </a:r>
            <a:r>
              <a:rPr lang="en-US" dirty="0"/>
              <a:t> </a:t>
            </a:r>
            <a:r>
              <a:rPr lang="ka-GE" dirty="0"/>
              <a:t>ექნება და მო</a:t>
            </a:r>
            <a:r>
              <a:rPr lang="en-US" dirty="0" err="1"/>
              <a:t>ემსახურება</a:t>
            </a:r>
            <a:r>
              <a:rPr lang="en-US" dirty="0"/>
              <a:t> </a:t>
            </a:r>
            <a:r>
              <a:rPr lang="en-US" dirty="0" err="1"/>
              <a:t>მუნიციპალიტეტის</a:t>
            </a:r>
            <a:r>
              <a:rPr lang="en-US" dirty="0"/>
              <a:t> </a:t>
            </a:r>
            <a:r>
              <a:rPr lang="en-US" dirty="0" err="1"/>
              <a:t>თანამშრომელი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8" name="Picture 7" descr="1461695_590446511029185_1032787692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786322"/>
            <a:ext cx="2869307" cy="1857364"/>
          </a:xfrm>
          <a:prstGeom prst="rect">
            <a:avLst/>
          </a:prstGeom>
        </p:spPr>
      </p:pic>
      <p:pic>
        <p:nvPicPr>
          <p:cNvPr id="9" name="Picture 8" descr="1470191_593100100763826_22572594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4714876" cy="353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0px-Adigeni_C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1341120" cy="1633728"/>
          </a:xfrm>
          <a:prstGeom prst="rect">
            <a:avLst/>
          </a:prstGeom>
        </p:spPr>
      </p:pic>
      <p:pic>
        <p:nvPicPr>
          <p:cNvPr id="8" name="Picture 7" descr="51efbe1aa0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4357694"/>
            <a:ext cx="1346782" cy="1643074"/>
          </a:xfrm>
          <a:prstGeom prst="rect">
            <a:avLst/>
          </a:prstGeom>
        </p:spPr>
      </p:pic>
      <p:pic>
        <p:nvPicPr>
          <p:cNvPr id="9" name="Picture 8" descr="4dfa2f31ad61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85728"/>
            <a:ext cx="1346762" cy="1643050"/>
          </a:xfrm>
          <a:prstGeom prst="rect">
            <a:avLst/>
          </a:prstGeom>
        </p:spPr>
      </p:pic>
      <p:pic>
        <p:nvPicPr>
          <p:cNvPr id="10" name="Picture 9" descr="220px-COA_of_Borjomi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357694"/>
            <a:ext cx="1144901" cy="1571636"/>
          </a:xfrm>
          <a:prstGeom prst="rect">
            <a:avLst/>
          </a:prstGeom>
        </p:spPr>
      </p:pic>
      <p:pic>
        <p:nvPicPr>
          <p:cNvPr id="11" name="Picture 10" descr="Ninotsminda_CO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357694"/>
            <a:ext cx="1428728" cy="1743049"/>
          </a:xfrm>
          <a:prstGeom prst="rect">
            <a:avLst/>
          </a:prstGeom>
        </p:spPr>
      </p:pic>
      <p:pic>
        <p:nvPicPr>
          <p:cNvPr id="12" name="Picture 11" descr="------------- ------ -------   ---------- ------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4357694"/>
            <a:ext cx="1357322" cy="1643074"/>
          </a:xfrm>
          <a:prstGeom prst="rect">
            <a:avLst/>
          </a:prstGeom>
        </p:spPr>
      </p:pic>
      <p:pic>
        <p:nvPicPr>
          <p:cNvPr id="13" name="Picture 12" descr="4dfa3096f2c6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285728"/>
            <a:ext cx="1357322" cy="1655933"/>
          </a:xfrm>
          <a:prstGeom prst="rect">
            <a:avLst/>
          </a:prstGeom>
        </p:spPr>
      </p:pic>
      <p:pic>
        <p:nvPicPr>
          <p:cNvPr id="14" name="Picture 13" descr="4dfa3419098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285728"/>
            <a:ext cx="1346762" cy="1643050"/>
          </a:xfrm>
          <a:prstGeom prst="rect">
            <a:avLst/>
          </a:prstGeom>
        </p:spPr>
      </p:pic>
      <p:pic>
        <p:nvPicPr>
          <p:cNvPr id="15" name="Picture 14" descr="4dfa2f546b39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72396" y="4286256"/>
            <a:ext cx="1357322" cy="1655933"/>
          </a:xfrm>
          <a:prstGeom prst="rect">
            <a:avLst/>
          </a:prstGeom>
        </p:spPr>
      </p:pic>
      <p:pic>
        <p:nvPicPr>
          <p:cNvPr id="16" name="Picture 15" descr="4dfa2ff99c14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5008" y="285728"/>
            <a:ext cx="1357322" cy="1655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20" y="2143116"/>
            <a:ext cx="850112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სათემო</a:t>
            </a:r>
            <a:r>
              <a:rPr lang="en-US" dirty="0"/>
              <a:t> </a:t>
            </a:r>
            <a:r>
              <a:rPr lang="en-US" dirty="0" err="1"/>
              <a:t>დონეზე</a:t>
            </a:r>
            <a:r>
              <a:rPr lang="en-US" dirty="0"/>
              <a:t> </a:t>
            </a:r>
            <a:r>
              <a:rPr lang="en-US" dirty="0" err="1"/>
              <a:t>გადაწყვეტილების</a:t>
            </a:r>
            <a:r>
              <a:rPr lang="en-US" dirty="0"/>
              <a:t> </a:t>
            </a:r>
            <a:r>
              <a:rPr lang="en-US" dirty="0" err="1"/>
              <a:t>მიღების</a:t>
            </a:r>
            <a:r>
              <a:rPr lang="en-US" dirty="0"/>
              <a:t> </a:t>
            </a:r>
            <a:r>
              <a:rPr lang="en-US" dirty="0" err="1"/>
              <a:t>პროცესში</a:t>
            </a:r>
            <a:r>
              <a:rPr lang="en-US" dirty="0"/>
              <a:t> </a:t>
            </a:r>
            <a:r>
              <a:rPr lang="en-US" dirty="0" err="1"/>
              <a:t>გენდერული</a:t>
            </a:r>
            <a:r>
              <a:rPr lang="en-US" dirty="0"/>
              <a:t> </a:t>
            </a:r>
            <a:r>
              <a:rPr lang="en-US" dirty="0" err="1"/>
              <a:t>ბალანსის</a:t>
            </a:r>
            <a:r>
              <a:rPr lang="en-US" dirty="0"/>
              <a:t> </a:t>
            </a:r>
            <a:r>
              <a:rPr lang="en-US" dirty="0" err="1"/>
              <a:t>დაცვაზე</a:t>
            </a:r>
            <a:r>
              <a:rPr lang="en-US" dirty="0"/>
              <a:t> </a:t>
            </a:r>
            <a:r>
              <a:rPr lang="en-US" dirty="0" err="1"/>
              <a:t>ადგილობრივი</a:t>
            </a:r>
            <a:r>
              <a:rPr lang="en-US" dirty="0"/>
              <a:t> </a:t>
            </a:r>
            <a:r>
              <a:rPr lang="en-US" dirty="0" err="1"/>
              <a:t>ხელისუფლება</a:t>
            </a:r>
            <a:r>
              <a:rPr lang="en-US" dirty="0"/>
              <a:t> </a:t>
            </a:r>
            <a:r>
              <a:rPr lang="en-US" dirty="0" err="1"/>
              <a:t>უნდა</a:t>
            </a:r>
            <a:r>
              <a:rPr lang="en-US" dirty="0"/>
              <a:t> </a:t>
            </a:r>
            <a:r>
              <a:rPr lang="en-US" dirty="0" err="1"/>
              <a:t>ზრუნავდეს</a:t>
            </a:r>
            <a:r>
              <a:rPr lang="en-US" dirty="0"/>
              <a:t>, </a:t>
            </a:r>
            <a:r>
              <a:rPr lang="en-US" dirty="0" err="1"/>
              <a:t>რომლის</a:t>
            </a:r>
            <a:r>
              <a:rPr lang="en-US" dirty="0"/>
              <a:t> </a:t>
            </a:r>
            <a:r>
              <a:rPr lang="en-US" dirty="0" err="1"/>
              <a:t>ექსკლუზიური</a:t>
            </a:r>
            <a:r>
              <a:rPr lang="en-US" dirty="0"/>
              <a:t> </a:t>
            </a:r>
            <a:r>
              <a:rPr lang="en-US" dirty="0" err="1"/>
              <a:t>უფლება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მოვალეობაა</a:t>
            </a:r>
            <a:r>
              <a:rPr lang="en-US" dirty="0"/>
              <a:t> </a:t>
            </a:r>
            <a:r>
              <a:rPr lang="en-US" dirty="0" err="1"/>
              <a:t>ამ</a:t>
            </a:r>
            <a:r>
              <a:rPr lang="en-US" dirty="0"/>
              <a:t> </a:t>
            </a:r>
            <a:r>
              <a:rPr lang="en-US" dirty="0" err="1"/>
              <a:t>ტიპის</a:t>
            </a:r>
            <a:r>
              <a:rPr lang="en-US" dirty="0"/>
              <a:t> </a:t>
            </a:r>
            <a:r>
              <a:rPr lang="en-US" dirty="0" err="1"/>
              <a:t>საზოგადოებრივ</a:t>
            </a:r>
            <a:r>
              <a:rPr lang="en-US" dirty="0"/>
              <a:t> </a:t>
            </a:r>
            <a:r>
              <a:rPr lang="en-US" dirty="0" err="1"/>
              <a:t>აქტივობაში</a:t>
            </a:r>
            <a:r>
              <a:rPr lang="en-US" dirty="0"/>
              <a:t> </a:t>
            </a:r>
            <a:r>
              <a:rPr lang="en-US" dirty="0" err="1"/>
              <a:t>თანაბრად</a:t>
            </a:r>
            <a:r>
              <a:rPr lang="en-US" dirty="0"/>
              <a:t> </a:t>
            </a:r>
            <a:r>
              <a:rPr lang="en-US" dirty="0" err="1"/>
              <a:t>უზრუნველყოს</a:t>
            </a:r>
            <a:r>
              <a:rPr lang="en-US" dirty="0"/>
              <a:t> </a:t>
            </a:r>
            <a:r>
              <a:rPr lang="en-US" dirty="0" err="1"/>
              <a:t>როგორც</a:t>
            </a:r>
            <a:r>
              <a:rPr lang="en-US" dirty="0"/>
              <a:t> </a:t>
            </a:r>
            <a:r>
              <a:rPr lang="en-US" dirty="0" err="1"/>
              <a:t>ქალების</a:t>
            </a:r>
            <a:r>
              <a:rPr lang="en-US" dirty="0"/>
              <a:t>, </a:t>
            </a:r>
            <a:r>
              <a:rPr lang="en-US" dirty="0" err="1"/>
              <a:t>ისე</a:t>
            </a:r>
            <a:r>
              <a:rPr lang="en-US" dirty="0"/>
              <a:t> </a:t>
            </a:r>
            <a:r>
              <a:rPr lang="en-US" dirty="0" err="1"/>
              <a:t>მამაკაცების</a:t>
            </a:r>
            <a:r>
              <a:rPr lang="en-US" dirty="0"/>
              <a:t> </a:t>
            </a:r>
            <a:r>
              <a:rPr lang="en-US" dirty="0" err="1"/>
              <a:t>ჩართულობა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61695_590446511029185_103278769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142984"/>
            <a:ext cx="4857784" cy="3144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dirty="0" smtClean="0"/>
              <a:t>ინფორმაცია მუნიციპალური სერვისების, განათლების, ჯანდაცვის, სოფლის მეურნეობის და კანონმდებლობის სიახლეების შესახებ</a:t>
            </a:r>
            <a:endParaRPr lang="en-US" dirty="0"/>
          </a:p>
        </p:txBody>
      </p:sp>
      <p:pic>
        <p:nvPicPr>
          <p:cNvPr id="7" name="Picture 6" descr="10312057_10202396040916470_1271095957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5143512"/>
            <a:ext cx="1214446" cy="1214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868" y="4286256"/>
            <a:ext cx="287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შესაძლო </a:t>
            </a:r>
            <a:r>
              <a:rPr lang="ka-GE" dirty="0" smtClean="0"/>
              <a:t>პარტნიორები</a:t>
            </a:r>
            <a:r>
              <a:rPr lang="en-US" smtClean="0"/>
              <a:t>:</a:t>
            </a:r>
            <a:endParaRPr lang="en-US" dirty="0"/>
          </a:p>
        </p:txBody>
      </p:sp>
      <p:pic>
        <p:nvPicPr>
          <p:cNvPr id="10" name="Picture 9" descr="10306831_10202396045196577_191514364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5214950"/>
            <a:ext cx="2928958" cy="889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000108"/>
            <a:ext cx="8501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/>
              <a:t>პროექტის შესახებ</a:t>
            </a:r>
            <a:r>
              <a:rPr lang="ka-GE" sz="2000" dirty="0" smtClean="0"/>
              <a:t>:</a:t>
            </a:r>
          </a:p>
          <a:p>
            <a:pPr algn="just">
              <a:lnSpc>
                <a:spcPct val="200000"/>
              </a:lnSpc>
            </a:pPr>
            <a:endParaRPr lang="en-US" dirty="0"/>
          </a:p>
          <a:p>
            <a:pPr algn="just">
              <a:lnSpc>
                <a:spcPct val="200000"/>
              </a:lnSpc>
            </a:pPr>
            <a:r>
              <a:rPr lang="ka-GE" dirty="0"/>
              <a:t>პროექტი „ქალთა </a:t>
            </a:r>
            <a:r>
              <a:rPr lang="ka-GE" dirty="0" smtClean="0"/>
              <a:t>ოთახი“ ხორციელდება </a:t>
            </a:r>
            <a:r>
              <a:rPr lang="en-US" dirty="0" err="1"/>
              <a:t>კონფლიქტებისა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მოლაპარაკებების</a:t>
            </a:r>
            <a:r>
              <a:rPr lang="en-US" dirty="0"/>
              <a:t> </a:t>
            </a:r>
            <a:r>
              <a:rPr lang="en-US" dirty="0" err="1"/>
              <a:t>საერთაშორისო</a:t>
            </a:r>
            <a:r>
              <a:rPr lang="en-US" dirty="0"/>
              <a:t> </a:t>
            </a:r>
            <a:r>
              <a:rPr lang="en-US" dirty="0" err="1"/>
              <a:t>კვლევითი</a:t>
            </a:r>
            <a:r>
              <a:rPr lang="en-US" dirty="0"/>
              <a:t> </a:t>
            </a:r>
            <a:r>
              <a:rPr lang="en-US" dirty="0" err="1"/>
              <a:t>ცენტრის</a:t>
            </a:r>
            <a:r>
              <a:rPr lang="en-US" dirty="0"/>
              <a:t> (ICCN</a:t>
            </a:r>
            <a:r>
              <a:rPr lang="ka-GE" dirty="0"/>
              <a:t>) მიერ, ამერიკის შეერთებული შტატების განვითარების სააგენტოს - </a:t>
            </a:r>
            <a:r>
              <a:rPr lang="en-US" dirty="0"/>
              <a:t>USAID – </a:t>
            </a:r>
            <a:r>
              <a:rPr lang="ka-GE" dirty="0"/>
              <a:t>ის მხარდაჭერით, </a:t>
            </a:r>
            <a:r>
              <a:rPr lang="en-US" dirty="0" err="1"/>
              <a:t>არასამთავრობო</a:t>
            </a:r>
            <a:r>
              <a:rPr lang="en-US" dirty="0"/>
              <a:t> </a:t>
            </a:r>
            <a:r>
              <a:rPr lang="en-US" dirty="0" err="1"/>
              <a:t>ორგანიზაცია</a:t>
            </a:r>
            <a:r>
              <a:rPr lang="en-US" dirty="0"/>
              <a:t> „</a:t>
            </a:r>
            <a:r>
              <a:rPr lang="en-US" dirty="0" err="1"/>
              <a:t>მერსი</a:t>
            </a:r>
            <a:r>
              <a:rPr lang="en-US" dirty="0"/>
              <a:t> </a:t>
            </a:r>
            <a:r>
              <a:rPr lang="en-US" dirty="0" err="1"/>
              <a:t>ქორფს</a:t>
            </a:r>
            <a:r>
              <a:rPr lang="ka-GE" dirty="0"/>
              <a:t>თან</a:t>
            </a:r>
            <a:r>
              <a:rPr lang="en-US" dirty="0" smtClean="0"/>
              <a:t>“</a:t>
            </a:r>
            <a:r>
              <a:rPr lang="ka-GE" dirty="0" smtClean="0"/>
              <a:t> პარტნიორობით</a:t>
            </a:r>
            <a:r>
              <a:rPr lang="ka-GE" dirty="0"/>
              <a:t>. </a:t>
            </a:r>
            <a:endParaRPr lang="en-US" dirty="0"/>
          </a:p>
        </p:txBody>
      </p:sp>
      <p:pic>
        <p:nvPicPr>
          <p:cNvPr id="6" name="Picture 5" descr="Horizontal_RGB_6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86454"/>
            <a:ext cx="2214578" cy="766762"/>
          </a:xfrm>
          <a:prstGeom prst="rect">
            <a:avLst/>
          </a:prstGeom>
          <a:noFill/>
        </p:spPr>
      </p:pic>
      <p:pic>
        <p:nvPicPr>
          <p:cNvPr id="7" name="Рисунок 1" descr="Описание: Macintosh HD:Users:anna:Documents:_MY DOCUMENTS:_iccn:publications:ICCN-LOGO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500702"/>
            <a:ext cx="1558639" cy="10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ercycorps_logo_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5631053"/>
            <a:ext cx="3163250" cy="86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128586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1959344_10152318773654709_105962666216430217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071966" cy="3264910"/>
          </a:xfrm>
          <a:prstGeom prst="rect">
            <a:avLst/>
          </a:prstGeom>
        </p:spPr>
      </p:pic>
      <p:pic>
        <p:nvPicPr>
          <p:cNvPr id="10" name="Picture 9" descr="icc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072074"/>
            <a:ext cx="4099306" cy="1000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321468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dirty="0" smtClean="0"/>
              <a:t>კონფლიქტების და მოლაპარაკების საერთაშორისო კვლევითი ცენტრი (</a:t>
            </a:r>
            <a:r>
              <a:rPr lang="en-US" dirty="0" smtClean="0"/>
              <a:t>ICCN) </a:t>
            </a:r>
            <a:r>
              <a:rPr lang="ka-GE" dirty="0" smtClean="0"/>
              <a:t>არის დამოუკიდებელი, არაკომერციული, არასამთავრობო ორგანიზაცია. </a:t>
            </a:r>
            <a:r>
              <a:rPr lang="en-US" dirty="0" smtClean="0"/>
              <a:t>ICCN, </a:t>
            </a:r>
            <a:r>
              <a:rPr lang="ka-GE" dirty="0" smtClean="0"/>
              <a:t>ჯონ და ქეთრინ მაკარტურების ფონდის და სტენფორდის უნივერსიტეტის საერთაშორისო უსაფრთხოებისა და შეიარაღების კონტროლის ცენტრის ორგანიზაციული მხარდაჭერით 1994 წელს დაარსდა.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59344_10152318773654709_1059626662164302179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571612"/>
            <a:ext cx="2537460" cy="2697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571480"/>
            <a:ext cx="785821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ka-GE" b="1" dirty="0" smtClean="0"/>
              <a:t>                        </a:t>
            </a:r>
            <a:r>
              <a:rPr lang="en-US" sz="2000" b="1" dirty="0" smtClean="0"/>
              <a:t>ICCN –</a:t>
            </a:r>
            <a:r>
              <a:rPr lang="ka-GE" sz="2000" b="1" dirty="0" smtClean="0"/>
              <a:t>ის ძირიადი საქმიანობა:</a:t>
            </a:r>
            <a:endParaRPr lang="ka-GE" b="1" dirty="0" smtClean="0"/>
          </a:p>
          <a:p>
            <a:pPr algn="just" fontAlgn="base">
              <a:lnSpc>
                <a:spcPct val="200000"/>
              </a:lnSpc>
            </a:pPr>
            <a:endParaRPr lang="ka-GE" b="1" dirty="0" smtClean="0"/>
          </a:p>
          <a:p>
            <a:pPr algn="just" fontAlgn="base">
              <a:lnSpc>
                <a:spcPct val="200000"/>
              </a:lnSpc>
            </a:pPr>
            <a:endParaRPr lang="ka-GE" dirty="0" smtClean="0"/>
          </a:p>
          <a:p>
            <a:pPr algn="just" fontAlgn="base">
              <a:lnSpc>
                <a:spcPct val="200000"/>
              </a:lnSpc>
            </a:pPr>
            <a:r>
              <a:rPr lang="ka-GE" dirty="0" smtClean="0"/>
              <a:t>კონსულტირება</a:t>
            </a:r>
          </a:p>
          <a:p>
            <a:pPr algn="just" fontAlgn="base">
              <a:lnSpc>
                <a:spcPct val="200000"/>
              </a:lnSpc>
            </a:pPr>
            <a:r>
              <a:rPr lang="ka-GE" dirty="0" smtClean="0"/>
              <a:t>ფასილიტაცია/მედიაცია.</a:t>
            </a:r>
          </a:p>
          <a:p>
            <a:pPr algn="just" fontAlgn="base">
              <a:lnSpc>
                <a:spcPct val="200000"/>
              </a:lnSpc>
            </a:pPr>
            <a:r>
              <a:rPr lang="ka-GE" dirty="0" smtClean="0"/>
              <a:t>სოციოლოგიური კვლევები;</a:t>
            </a:r>
          </a:p>
          <a:p>
            <a:pPr algn="just" fontAlgn="base">
              <a:lnSpc>
                <a:spcPct val="200000"/>
              </a:lnSpc>
            </a:pPr>
            <a:r>
              <a:rPr lang="ka-GE" dirty="0" smtClean="0"/>
              <a:t>აზრის გამოკითხვა, კონტენტანალიზი;</a:t>
            </a:r>
          </a:p>
          <a:p>
            <a:pPr algn="just" fontAlgn="base">
              <a:lnSpc>
                <a:spcPct val="200000"/>
              </a:lnSpc>
            </a:pPr>
            <a:r>
              <a:rPr lang="ka-GE" dirty="0" smtClean="0"/>
              <a:t>მონიტორინგი და საექსპერტო შეფასება;</a:t>
            </a:r>
          </a:p>
          <a:p>
            <a:pPr algn="just" fontAlgn="base">
              <a:lnSpc>
                <a:spcPct val="200000"/>
              </a:lnSpc>
            </a:pPr>
            <a:r>
              <a:rPr lang="ka-GE" dirty="0" smtClean="0"/>
              <a:t>კონფერენციები, სემინარები, მრგვალი მაგიდები, ტრენინგები.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81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მუნიციპალური</a:t>
            </a:r>
            <a:r>
              <a:rPr lang="en-US" dirty="0" smtClean="0"/>
              <a:t> </a:t>
            </a:r>
            <a:r>
              <a:rPr lang="en-US" dirty="0" err="1"/>
              <a:t>სერვისი</a:t>
            </a:r>
            <a:r>
              <a:rPr lang="en-US" dirty="0"/>
              <a:t> – „</a:t>
            </a:r>
            <a:r>
              <a:rPr lang="en-US" dirty="0" err="1"/>
              <a:t>ქალთა</a:t>
            </a:r>
            <a:r>
              <a:rPr lang="en-US" dirty="0"/>
              <a:t> </a:t>
            </a:r>
            <a:r>
              <a:rPr lang="en-US" dirty="0" err="1"/>
              <a:t>ოთახი</a:t>
            </a:r>
            <a:r>
              <a:rPr lang="en-US" dirty="0"/>
              <a:t>“ – </a:t>
            </a:r>
            <a:r>
              <a:rPr lang="en-US" dirty="0" err="1"/>
              <a:t>დმანისის</a:t>
            </a:r>
            <a:r>
              <a:rPr lang="en-US" dirty="0"/>
              <a:t>, </a:t>
            </a:r>
            <a:r>
              <a:rPr lang="en-US" dirty="0" err="1"/>
              <a:t>თეთრიწყაროს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წალკის</a:t>
            </a:r>
            <a:r>
              <a:rPr lang="en-US" dirty="0"/>
              <a:t> </a:t>
            </a:r>
            <a:r>
              <a:rPr lang="en-US" dirty="0" err="1"/>
              <a:t>მუნიციპალიტეტებში</a:t>
            </a:r>
            <a:r>
              <a:rPr lang="en-US" dirty="0"/>
              <a:t> </a:t>
            </a:r>
            <a:r>
              <a:rPr lang="en-US" dirty="0" err="1"/>
              <a:t>შვეიცარიის</a:t>
            </a:r>
            <a:r>
              <a:rPr lang="en-US" dirty="0"/>
              <a:t> </a:t>
            </a:r>
            <a:r>
              <a:rPr lang="en-US" dirty="0" err="1"/>
              <a:t>განვითარებისა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თანამშრომლობის</a:t>
            </a:r>
            <a:r>
              <a:rPr lang="en-US" dirty="0"/>
              <a:t> </a:t>
            </a:r>
            <a:r>
              <a:rPr lang="en-US" dirty="0" err="1"/>
              <a:t>სააგენტოს</a:t>
            </a:r>
            <a:r>
              <a:rPr lang="en-US" dirty="0"/>
              <a:t> (SDC) </a:t>
            </a:r>
            <a:r>
              <a:rPr lang="en-US" dirty="0" err="1"/>
              <a:t>მიერ</a:t>
            </a:r>
            <a:r>
              <a:rPr lang="en-US" dirty="0"/>
              <a:t> </a:t>
            </a:r>
            <a:r>
              <a:rPr lang="en-US" dirty="0" err="1"/>
              <a:t>დაფინანსებული</a:t>
            </a:r>
            <a:r>
              <a:rPr lang="en-US" dirty="0"/>
              <a:t> </a:t>
            </a:r>
            <a:r>
              <a:rPr lang="en-US" dirty="0" err="1"/>
              <a:t>პროგრამის</a:t>
            </a:r>
            <a:r>
              <a:rPr lang="en-US" dirty="0"/>
              <a:t> „</a:t>
            </a:r>
            <a:r>
              <a:rPr lang="en-US" dirty="0" err="1"/>
              <a:t>ალიანსები</a:t>
            </a:r>
            <a:r>
              <a:rPr lang="en-US" dirty="0"/>
              <a:t> </a:t>
            </a:r>
            <a:r>
              <a:rPr lang="en-US" dirty="0" err="1"/>
              <a:t>ქვემო</a:t>
            </a:r>
            <a:r>
              <a:rPr lang="en-US" dirty="0"/>
              <a:t> </a:t>
            </a:r>
            <a:r>
              <a:rPr lang="en-US" dirty="0" err="1"/>
              <a:t>ქართლის</a:t>
            </a:r>
            <a:r>
              <a:rPr lang="en-US" dirty="0"/>
              <a:t>“ </a:t>
            </a:r>
            <a:r>
              <a:rPr lang="en-US" dirty="0" err="1"/>
              <a:t>ფასილიტაციით</a:t>
            </a:r>
            <a:r>
              <a:rPr lang="en-US" dirty="0"/>
              <a:t> 2013 </a:t>
            </a:r>
            <a:r>
              <a:rPr lang="en-US" dirty="0" err="1"/>
              <a:t>წლის</a:t>
            </a:r>
            <a:r>
              <a:rPr lang="en-US" dirty="0"/>
              <a:t> </a:t>
            </a:r>
            <a:r>
              <a:rPr lang="en-US" dirty="0" err="1"/>
              <a:t>დასაწყის</a:t>
            </a:r>
            <a:r>
              <a:rPr lang="ka-GE" dirty="0"/>
              <a:t>ში  </a:t>
            </a:r>
            <a:r>
              <a:rPr lang="en-US" dirty="0" err="1"/>
              <a:t>შეიქმნა</a:t>
            </a:r>
            <a:r>
              <a:rPr lang="en-US" dirty="0"/>
              <a:t>. „</a:t>
            </a:r>
            <a:r>
              <a:rPr lang="en-US" dirty="0" err="1"/>
              <a:t>ალიანსები</a:t>
            </a:r>
            <a:r>
              <a:rPr lang="en-US" dirty="0"/>
              <a:t> </a:t>
            </a:r>
            <a:r>
              <a:rPr lang="en-US" dirty="0" err="1"/>
              <a:t>ქქ</a:t>
            </a:r>
            <a:r>
              <a:rPr lang="en-US" dirty="0"/>
              <a:t>“–ს </a:t>
            </a:r>
            <a:r>
              <a:rPr lang="en-US" dirty="0" err="1"/>
              <a:t>არასამთავრობო</a:t>
            </a:r>
            <a:r>
              <a:rPr lang="en-US" dirty="0"/>
              <a:t> </a:t>
            </a:r>
            <a:r>
              <a:rPr lang="en-US" dirty="0" err="1"/>
              <a:t>ორგანიზაცია</a:t>
            </a:r>
            <a:r>
              <a:rPr lang="en-US" dirty="0"/>
              <a:t> „</a:t>
            </a:r>
            <a:r>
              <a:rPr lang="en-US" dirty="0" err="1"/>
              <a:t>მერსი</a:t>
            </a:r>
            <a:r>
              <a:rPr lang="en-US" dirty="0"/>
              <a:t> </a:t>
            </a:r>
            <a:r>
              <a:rPr lang="en-US" dirty="0" err="1"/>
              <a:t>ქორფსი</a:t>
            </a:r>
            <a:r>
              <a:rPr lang="en-US" dirty="0"/>
              <a:t>“ </a:t>
            </a:r>
            <a:r>
              <a:rPr lang="en-US" dirty="0" err="1"/>
              <a:t>ახორციელებს</a:t>
            </a:r>
            <a:r>
              <a:rPr lang="en-US" dirty="0"/>
              <a:t>, </a:t>
            </a:r>
            <a:r>
              <a:rPr lang="en-US" dirty="0" err="1"/>
              <a:t>რომელსაც</a:t>
            </a:r>
            <a:r>
              <a:rPr lang="en-US" dirty="0"/>
              <a:t> </a:t>
            </a:r>
            <a:r>
              <a:rPr lang="en-US" dirty="0" err="1"/>
              <a:t>გენდერულ</a:t>
            </a:r>
            <a:r>
              <a:rPr lang="en-US" dirty="0"/>
              <a:t> </a:t>
            </a:r>
            <a:r>
              <a:rPr lang="en-US" dirty="0" err="1"/>
              <a:t>კომპონენტში</a:t>
            </a:r>
            <a:r>
              <a:rPr lang="en-US" dirty="0"/>
              <a:t> </a:t>
            </a:r>
            <a:r>
              <a:rPr lang="en-US" dirty="0" err="1"/>
              <a:t>პარტნიორობას</a:t>
            </a:r>
            <a:r>
              <a:rPr lang="en-US" dirty="0"/>
              <a:t> </a:t>
            </a:r>
            <a:r>
              <a:rPr lang="en-US" dirty="0" err="1"/>
              <a:t>არასამთავრობო</a:t>
            </a:r>
            <a:r>
              <a:rPr lang="en-US" dirty="0"/>
              <a:t> </a:t>
            </a:r>
            <a:r>
              <a:rPr lang="en-US" dirty="0" err="1"/>
              <a:t>ორგანიზაცია</a:t>
            </a:r>
            <a:r>
              <a:rPr lang="en-US" dirty="0"/>
              <a:t> „</a:t>
            </a:r>
            <a:r>
              <a:rPr lang="en-US" dirty="0" err="1"/>
              <a:t>კონფლიქტებისა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მოლაპარაკებების</a:t>
            </a:r>
            <a:r>
              <a:rPr lang="en-US" dirty="0"/>
              <a:t> </a:t>
            </a:r>
            <a:r>
              <a:rPr lang="en-US" dirty="0" err="1"/>
              <a:t>საერთაშორისო</a:t>
            </a:r>
            <a:r>
              <a:rPr lang="en-US" dirty="0"/>
              <a:t> </a:t>
            </a:r>
            <a:r>
              <a:rPr lang="en-US" dirty="0" err="1"/>
              <a:t>კვლევითი</a:t>
            </a:r>
            <a:r>
              <a:rPr lang="en-US" dirty="0"/>
              <a:t> </a:t>
            </a:r>
            <a:r>
              <a:rPr lang="en-US" dirty="0" err="1"/>
              <a:t>ცენტრი</a:t>
            </a:r>
            <a:r>
              <a:rPr lang="en-US" dirty="0"/>
              <a:t>“ (ICCN) </a:t>
            </a:r>
            <a:r>
              <a:rPr lang="en-US" dirty="0" err="1"/>
              <a:t>უწევს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pic>
        <p:nvPicPr>
          <p:cNvPr id="5" name="Picture 4" descr="allian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000504"/>
            <a:ext cx="1643074" cy="1153034"/>
          </a:xfrm>
          <a:prstGeom prst="rect">
            <a:avLst/>
          </a:prstGeom>
        </p:spPr>
      </p:pic>
      <p:pic>
        <p:nvPicPr>
          <p:cNvPr id="6" name="Picture 5" descr="Horizontal_RGB_60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143380"/>
            <a:ext cx="2214578" cy="766762"/>
          </a:xfrm>
          <a:prstGeom prst="rect">
            <a:avLst/>
          </a:prstGeom>
          <a:noFill/>
        </p:spPr>
      </p:pic>
      <p:pic>
        <p:nvPicPr>
          <p:cNvPr id="7" name="Рисунок 1" descr="Описание: Macintosh HD:Users:anna:Documents:_MY DOCUMENTS:_iccn:publications:ICCN-LOGO-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357826"/>
            <a:ext cx="150019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ercycorps_logo_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143380"/>
            <a:ext cx="2806060" cy="771363"/>
          </a:xfrm>
          <a:prstGeom prst="rect">
            <a:avLst/>
          </a:prstGeom>
        </p:spPr>
      </p:pic>
      <p:pic>
        <p:nvPicPr>
          <p:cNvPr id="9" name="Picture 8" descr="SD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5000636"/>
            <a:ext cx="16256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14356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კონფლიქტებისა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მოლაპარაკებების</a:t>
            </a:r>
            <a:r>
              <a:rPr lang="en-US" dirty="0"/>
              <a:t> </a:t>
            </a:r>
            <a:r>
              <a:rPr lang="en-US" dirty="0" err="1"/>
              <a:t>საერთაშორისო</a:t>
            </a:r>
            <a:r>
              <a:rPr lang="en-US" dirty="0"/>
              <a:t> </a:t>
            </a:r>
            <a:r>
              <a:rPr lang="en-US" dirty="0" err="1"/>
              <a:t>კვლევითი</a:t>
            </a:r>
            <a:r>
              <a:rPr lang="en-US" dirty="0"/>
              <a:t> </a:t>
            </a:r>
            <a:r>
              <a:rPr lang="en-US" dirty="0" err="1"/>
              <a:t>ცენტრის</a:t>
            </a:r>
            <a:r>
              <a:rPr lang="en-US" dirty="0"/>
              <a:t> (ICCN</a:t>
            </a:r>
            <a:r>
              <a:rPr lang="ka-GE" dirty="0"/>
              <a:t>) მიერ, ამერიკის შეერთებული შტატების განვითარების სააგენტოს-</a:t>
            </a:r>
            <a:r>
              <a:rPr lang="en-US" dirty="0"/>
              <a:t>USAID – </a:t>
            </a:r>
            <a:r>
              <a:rPr lang="ka-GE" dirty="0"/>
              <a:t>ის მხარდაჭერით</a:t>
            </a:r>
            <a:r>
              <a:rPr lang="en-US" dirty="0"/>
              <a:t> , </a:t>
            </a:r>
            <a:r>
              <a:rPr lang="ka-GE" dirty="0"/>
              <a:t>ქვემო ქართლსა და სამცხე ჯავახეთის რეგიონში შეიქმნება 10 „ქალთა ოთახი“ </a:t>
            </a:r>
            <a:r>
              <a:rPr lang="en-US" dirty="0" err="1"/>
              <a:t>კერძოდ</a:t>
            </a:r>
            <a:r>
              <a:rPr lang="en-US" dirty="0"/>
              <a:t>, </a:t>
            </a:r>
            <a:r>
              <a:rPr lang="en-US" dirty="0" err="1"/>
              <a:t>მუნიციპალიტეტის</a:t>
            </a:r>
            <a:r>
              <a:rPr lang="en-US" dirty="0"/>
              <a:t> </a:t>
            </a:r>
            <a:r>
              <a:rPr lang="en-US" dirty="0" err="1"/>
              <a:t>შენობაში</a:t>
            </a:r>
            <a:r>
              <a:rPr lang="en-US" dirty="0"/>
              <a:t> </a:t>
            </a:r>
            <a:r>
              <a:rPr lang="en-US" dirty="0" err="1"/>
              <a:t>გამოიყოფ</a:t>
            </a:r>
            <a:r>
              <a:rPr lang="ka-GE" dirty="0"/>
              <a:t>ა </a:t>
            </a:r>
            <a:r>
              <a:rPr lang="en-US" dirty="0" err="1"/>
              <a:t>ადგილი</a:t>
            </a:r>
            <a:r>
              <a:rPr lang="en-US" dirty="0"/>
              <a:t>, </a:t>
            </a:r>
            <a:r>
              <a:rPr lang="en-US" dirty="0" err="1"/>
              <a:t>სადაც</a:t>
            </a:r>
            <a:r>
              <a:rPr lang="en-US" dirty="0"/>
              <a:t> </a:t>
            </a:r>
            <a:r>
              <a:rPr lang="en-US" dirty="0" err="1"/>
              <a:t>ქალები</a:t>
            </a:r>
            <a:r>
              <a:rPr lang="en-US" dirty="0"/>
              <a:t> </a:t>
            </a:r>
            <a:r>
              <a:rPr lang="en-US" dirty="0" err="1"/>
              <a:t>მათთვის</a:t>
            </a:r>
            <a:r>
              <a:rPr lang="en-US" dirty="0"/>
              <a:t> </a:t>
            </a:r>
            <a:r>
              <a:rPr lang="en-US" dirty="0" err="1"/>
              <a:t>საჭირო</a:t>
            </a:r>
            <a:r>
              <a:rPr lang="en-US" dirty="0"/>
              <a:t> </a:t>
            </a:r>
            <a:r>
              <a:rPr lang="en-US" dirty="0" err="1"/>
              <a:t>ყველა</a:t>
            </a:r>
            <a:r>
              <a:rPr lang="en-US" dirty="0"/>
              <a:t> </a:t>
            </a:r>
            <a:r>
              <a:rPr lang="en-US" dirty="0" err="1"/>
              <a:t>ინფორმაციას</a:t>
            </a:r>
            <a:r>
              <a:rPr lang="en-US" dirty="0"/>
              <a:t> </a:t>
            </a:r>
            <a:r>
              <a:rPr lang="en-US" dirty="0" err="1"/>
              <a:t>სწრაფად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მარტივად</a:t>
            </a:r>
            <a:r>
              <a:rPr lang="en-US" dirty="0"/>
              <a:t> </a:t>
            </a:r>
            <a:r>
              <a:rPr lang="en-US" dirty="0" err="1"/>
              <a:t>მიიღებენ</a:t>
            </a:r>
            <a:r>
              <a:rPr lang="en-US" dirty="0"/>
              <a:t>;</a:t>
            </a:r>
          </a:p>
        </p:txBody>
      </p:sp>
      <p:pic>
        <p:nvPicPr>
          <p:cNvPr id="5" name="Picture 4" descr="Horizontal_RGB_6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143380"/>
            <a:ext cx="2214578" cy="766762"/>
          </a:xfrm>
          <a:prstGeom prst="rect">
            <a:avLst/>
          </a:prstGeom>
          <a:noFill/>
        </p:spPr>
      </p:pic>
      <p:pic>
        <p:nvPicPr>
          <p:cNvPr id="6" name="Picture 5" descr="mercycorps_logo_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071942"/>
            <a:ext cx="2806060" cy="771363"/>
          </a:xfrm>
          <a:prstGeom prst="rect">
            <a:avLst/>
          </a:prstGeom>
        </p:spPr>
      </p:pic>
      <p:pic>
        <p:nvPicPr>
          <p:cNvPr id="7" name="Рисунок 1" descr="Описание: Macintosh HD:Users:anna:Documents:_MY DOCUMENTS:_iccn:publications:ICCN-LOGO-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72074"/>
            <a:ext cx="185738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პრობლემის  აღწერა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71612"/>
            <a:ext cx="8572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 err="1"/>
              <a:t>ჩატარებული</a:t>
            </a:r>
            <a:r>
              <a:rPr lang="en-US" dirty="0"/>
              <a:t> </a:t>
            </a:r>
            <a:r>
              <a:rPr lang="en-US" dirty="0" err="1"/>
              <a:t>კვლევების</a:t>
            </a:r>
            <a:r>
              <a:rPr lang="en-US" dirty="0"/>
              <a:t> </a:t>
            </a:r>
            <a:r>
              <a:rPr lang="en-US" dirty="0" err="1"/>
              <a:t>თანახმად</a:t>
            </a:r>
            <a:r>
              <a:rPr lang="en-US" dirty="0"/>
              <a:t>, </a:t>
            </a:r>
            <a:r>
              <a:rPr lang="en-US" dirty="0" err="1"/>
              <a:t>პროგრამის</a:t>
            </a:r>
            <a:r>
              <a:rPr lang="en-US" dirty="0"/>
              <a:t> </a:t>
            </a:r>
            <a:r>
              <a:rPr lang="en-US" dirty="0" err="1"/>
              <a:t>არეალში</a:t>
            </a:r>
            <a:r>
              <a:rPr lang="en-US" dirty="0"/>
              <a:t>, (</a:t>
            </a:r>
            <a:r>
              <a:rPr lang="ka-GE" dirty="0"/>
              <a:t>ქვემო ქართლი და სამცხე-ჯავახეთი</a:t>
            </a:r>
            <a:r>
              <a:rPr lang="en-US" dirty="0"/>
              <a:t>) </a:t>
            </a:r>
            <a:r>
              <a:rPr lang="en-US" dirty="0" err="1"/>
              <a:t>სოფლად</a:t>
            </a:r>
            <a:r>
              <a:rPr lang="en-US" dirty="0"/>
              <a:t> </a:t>
            </a:r>
            <a:r>
              <a:rPr lang="en-US" dirty="0" err="1"/>
              <a:t>მცხოვრები</a:t>
            </a:r>
            <a:r>
              <a:rPr lang="en-US" dirty="0"/>
              <a:t> </a:t>
            </a:r>
            <a:r>
              <a:rPr lang="en-US" dirty="0" err="1"/>
              <a:t>ქალებისთვის</a:t>
            </a:r>
            <a:r>
              <a:rPr lang="en-US" dirty="0"/>
              <a:t> </a:t>
            </a:r>
            <a:r>
              <a:rPr lang="en-US" dirty="0" err="1"/>
              <a:t>პრობლემაა</a:t>
            </a:r>
            <a:r>
              <a:rPr lang="en-US" dirty="0"/>
              <a:t> </a:t>
            </a:r>
            <a:r>
              <a:rPr lang="en-US" dirty="0" err="1"/>
              <a:t>სასოფლო-სამეურნეო</a:t>
            </a:r>
            <a:r>
              <a:rPr lang="en-US" dirty="0"/>
              <a:t>/</a:t>
            </a:r>
            <a:r>
              <a:rPr lang="en-US" dirty="0" err="1"/>
              <a:t>საბაზრო</a:t>
            </a:r>
            <a:r>
              <a:rPr lang="en-US" dirty="0"/>
              <a:t> </a:t>
            </a:r>
            <a:r>
              <a:rPr lang="en-US" dirty="0" err="1"/>
              <a:t>ინფორმაციაზე</a:t>
            </a:r>
            <a:r>
              <a:rPr lang="en-US" dirty="0"/>
              <a:t> </a:t>
            </a:r>
            <a:r>
              <a:rPr lang="en-US" dirty="0" err="1"/>
              <a:t>ხელმისაწვდომობა</a:t>
            </a:r>
            <a:r>
              <a:rPr lang="en-US" dirty="0"/>
              <a:t>, </a:t>
            </a:r>
            <a:r>
              <a:rPr lang="en-US" dirty="0" err="1"/>
              <a:t>გარდა</a:t>
            </a:r>
            <a:r>
              <a:rPr lang="en-US" dirty="0"/>
              <a:t> </a:t>
            </a:r>
            <a:r>
              <a:rPr lang="en-US" dirty="0" err="1"/>
              <a:t>ამისა</a:t>
            </a:r>
            <a:r>
              <a:rPr lang="en-US" dirty="0"/>
              <a:t>, </a:t>
            </a:r>
            <a:r>
              <a:rPr lang="en-US" dirty="0" err="1"/>
              <a:t>ქალები</a:t>
            </a:r>
            <a:r>
              <a:rPr lang="en-US" dirty="0"/>
              <a:t> </a:t>
            </a:r>
            <a:r>
              <a:rPr lang="en-US" dirty="0" err="1"/>
              <a:t>იშვიათად</a:t>
            </a:r>
            <a:r>
              <a:rPr lang="en-US" dirty="0"/>
              <a:t> </a:t>
            </a:r>
            <a:r>
              <a:rPr lang="en-US" dirty="0" err="1"/>
              <a:t>არიან</a:t>
            </a:r>
            <a:r>
              <a:rPr lang="en-US" dirty="0"/>
              <a:t> </a:t>
            </a:r>
            <a:r>
              <a:rPr lang="en-US" dirty="0" err="1"/>
              <a:t>ჩართული</a:t>
            </a:r>
            <a:r>
              <a:rPr lang="en-US" dirty="0"/>
              <a:t> </a:t>
            </a:r>
            <a:r>
              <a:rPr lang="en-US" dirty="0" err="1"/>
              <a:t>თემის</a:t>
            </a:r>
            <a:r>
              <a:rPr lang="en-US" dirty="0"/>
              <a:t> </a:t>
            </a:r>
            <a:r>
              <a:rPr lang="en-US" dirty="0" err="1"/>
              <a:t>დონეზე</a:t>
            </a:r>
            <a:r>
              <a:rPr lang="en-US" dirty="0"/>
              <a:t> </a:t>
            </a:r>
            <a:r>
              <a:rPr lang="en-US" dirty="0" err="1"/>
              <a:t>გადაწყვეტილების</a:t>
            </a:r>
            <a:r>
              <a:rPr lang="en-US" dirty="0"/>
              <a:t> </a:t>
            </a:r>
            <a:r>
              <a:rPr lang="en-US" dirty="0" err="1"/>
              <a:t>მიღების</a:t>
            </a:r>
            <a:r>
              <a:rPr lang="en-US" dirty="0"/>
              <a:t> </a:t>
            </a:r>
            <a:r>
              <a:rPr lang="en-US" dirty="0" err="1"/>
              <a:t>პროცესში</a:t>
            </a:r>
            <a:r>
              <a:rPr lang="en-US" dirty="0"/>
              <a:t>. </a:t>
            </a:r>
            <a:r>
              <a:rPr lang="en-US" dirty="0" err="1"/>
              <a:t>კვლევებმა</a:t>
            </a:r>
            <a:r>
              <a:rPr lang="en-US" dirty="0"/>
              <a:t>, </a:t>
            </a:r>
            <a:r>
              <a:rPr lang="en-US" dirty="0" err="1"/>
              <a:t>ასევე</a:t>
            </a:r>
            <a:r>
              <a:rPr lang="en-US" dirty="0"/>
              <a:t> </a:t>
            </a:r>
            <a:r>
              <a:rPr lang="en-US" dirty="0" err="1"/>
              <a:t>აჩვენა</a:t>
            </a:r>
            <a:r>
              <a:rPr lang="en-US" dirty="0"/>
              <a:t>, </a:t>
            </a:r>
            <a:r>
              <a:rPr lang="en-US" dirty="0" err="1"/>
              <a:t>რომ</a:t>
            </a:r>
            <a:r>
              <a:rPr lang="en-US" dirty="0"/>
              <a:t> </a:t>
            </a:r>
            <a:r>
              <a:rPr lang="en-US" dirty="0" err="1"/>
              <a:t>ქალები</a:t>
            </a:r>
            <a:r>
              <a:rPr lang="en-US" dirty="0"/>
              <a:t> </a:t>
            </a:r>
            <a:r>
              <a:rPr lang="en-US" dirty="0" err="1"/>
              <a:t>უფრო</a:t>
            </a:r>
            <a:r>
              <a:rPr lang="en-US" dirty="0"/>
              <a:t> </a:t>
            </a:r>
            <a:r>
              <a:rPr lang="en-US" dirty="0" err="1"/>
              <a:t>მეტად</a:t>
            </a:r>
            <a:r>
              <a:rPr lang="en-US" dirty="0"/>
              <a:t> </a:t>
            </a:r>
            <a:r>
              <a:rPr lang="en-US" dirty="0" err="1"/>
              <a:t>გრძნობენ</a:t>
            </a:r>
            <a:r>
              <a:rPr lang="en-US" dirty="0"/>
              <a:t> </a:t>
            </a:r>
            <a:r>
              <a:rPr lang="en-US" dirty="0" err="1"/>
              <a:t>გაუცხოებას</a:t>
            </a:r>
            <a:r>
              <a:rPr lang="en-US" dirty="0"/>
              <a:t> </a:t>
            </a:r>
            <a:r>
              <a:rPr lang="en-US" dirty="0" err="1"/>
              <a:t>ადგილობრივ</a:t>
            </a:r>
            <a:r>
              <a:rPr lang="en-US" dirty="0"/>
              <a:t> </a:t>
            </a:r>
            <a:r>
              <a:rPr lang="en-US" dirty="0" err="1"/>
              <a:t>ხელისუფლებასთან</a:t>
            </a:r>
            <a:r>
              <a:rPr lang="en-US" dirty="0"/>
              <a:t>, </a:t>
            </a:r>
            <a:r>
              <a:rPr lang="en-US" dirty="0" err="1"/>
              <a:t>ვიდრე</a:t>
            </a:r>
            <a:r>
              <a:rPr lang="en-US" dirty="0"/>
              <a:t> </a:t>
            </a:r>
            <a:r>
              <a:rPr lang="en-US" dirty="0" err="1"/>
              <a:t>მამაკაცები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6" name="Picture 5" descr="Horizontal_RGB_6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5016"/>
            <a:ext cx="2214578" cy="766762"/>
          </a:xfrm>
          <a:prstGeom prst="rect">
            <a:avLst/>
          </a:prstGeom>
          <a:noFill/>
        </p:spPr>
      </p:pic>
      <p:pic>
        <p:nvPicPr>
          <p:cNvPr id="7" name="Рисунок 1" descr="Описание: Macintosh HD:Users:anna:Documents:_MY DOCUMENTS:_iccn:publications:ICCN-LOGO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357826"/>
            <a:ext cx="185738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ercycorps_logo_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5715016"/>
            <a:ext cx="2806060" cy="77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პროექტის  მიზნები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სოფლად</a:t>
            </a:r>
            <a:r>
              <a:rPr lang="en-US" sz="2400" dirty="0"/>
              <a:t> </a:t>
            </a:r>
            <a:r>
              <a:rPr lang="en-US" sz="2400" dirty="0" err="1"/>
              <a:t>მცხოვრებ</a:t>
            </a:r>
            <a:r>
              <a:rPr lang="en-US" sz="2400" dirty="0"/>
              <a:t> </a:t>
            </a:r>
            <a:r>
              <a:rPr lang="en-US" sz="2400" dirty="0" err="1"/>
              <a:t>ქალთა</a:t>
            </a:r>
            <a:r>
              <a:rPr lang="en-US" sz="2400" dirty="0"/>
              <a:t> </a:t>
            </a:r>
            <a:r>
              <a:rPr lang="en-US" sz="2400" dirty="0" err="1"/>
              <a:t>გააქტიურება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გაძლიერება</a:t>
            </a:r>
            <a:r>
              <a:rPr lang="en-US" sz="2400" dirty="0"/>
              <a:t> </a:t>
            </a:r>
            <a:r>
              <a:rPr lang="en-US" sz="2400" dirty="0" err="1"/>
              <a:t>ინფორმაციაზე</a:t>
            </a:r>
            <a:r>
              <a:rPr lang="en-US" sz="2400" dirty="0"/>
              <a:t> </a:t>
            </a:r>
            <a:r>
              <a:rPr lang="en-US" sz="2400" dirty="0" err="1"/>
              <a:t>ხელმისაწვდომობის</a:t>
            </a:r>
            <a:r>
              <a:rPr lang="en-US" sz="2400" dirty="0"/>
              <a:t> </a:t>
            </a:r>
            <a:r>
              <a:rPr lang="en-US" sz="2400" dirty="0" err="1" smtClean="0"/>
              <a:t>გაზრდით</a:t>
            </a:r>
            <a:r>
              <a:rPr lang="ka-GE" sz="2400" dirty="0"/>
              <a:t>;</a:t>
            </a:r>
            <a:endParaRPr lang="ka-GE" sz="2400" dirty="0" smtClean="0"/>
          </a:p>
          <a:p>
            <a:r>
              <a:rPr lang="en-US" sz="2400" dirty="0" err="1" smtClean="0"/>
              <a:t>სათემო</a:t>
            </a:r>
            <a:r>
              <a:rPr lang="en-US" sz="2400" dirty="0" smtClean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მუნიციპალურ</a:t>
            </a:r>
            <a:r>
              <a:rPr lang="en-US" sz="2400" dirty="0"/>
              <a:t> </a:t>
            </a:r>
            <a:r>
              <a:rPr lang="en-US" sz="2400" dirty="0" err="1"/>
              <a:t>დონეებზე</a:t>
            </a:r>
            <a:r>
              <a:rPr lang="en-US" sz="2400" dirty="0"/>
              <a:t> </a:t>
            </a:r>
            <a:r>
              <a:rPr lang="en-US" sz="2400" dirty="0" err="1"/>
              <a:t>გადაწყვეტილების</a:t>
            </a:r>
            <a:r>
              <a:rPr lang="en-US" sz="2400" dirty="0"/>
              <a:t> </a:t>
            </a:r>
            <a:r>
              <a:rPr lang="en-US" sz="2400" dirty="0" err="1"/>
              <a:t>მიღების</a:t>
            </a:r>
            <a:r>
              <a:rPr lang="en-US" sz="2400" dirty="0"/>
              <a:t> </a:t>
            </a:r>
            <a:r>
              <a:rPr lang="en-US" sz="2400" dirty="0" err="1"/>
              <a:t>პროცესში</a:t>
            </a:r>
            <a:r>
              <a:rPr lang="en-US" sz="2400" dirty="0"/>
              <a:t> </a:t>
            </a:r>
            <a:r>
              <a:rPr lang="en-US" sz="2400" dirty="0" err="1"/>
              <a:t>ქალთა</a:t>
            </a:r>
            <a:r>
              <a:rPr lang="en-US" sz="2400" dirty="0"/>
              <a:t> </a:t>
            </a:r>
            <a:r>
              <a:rPr lang="en-US" sz="2400" dirty="0" err="1"/>
              <a:t>ჩართულობის</a:t>
            </a:r>
            <a:r>
              <a:rPr lang="en-US" sz="2400" dirty="0"/>
              <a:t> </a:t>
            </a:r>
            <a:r>
              <a:rPr lang="en-US" sz="2400" dirty="0" err="1" smtClean="0"/>
              <a:t>გაზრდა</a:t>
            </a:r>
            <a:r>
              <a:rPr lang="ka-GE" sz="2400" dirty="0" smtClean="0"/>
              <a:t>;</a:t>
            </a:r>
          </a:p>
          <a:p>
            <a:r>
              <a:rPr lang="en-US" sz="2400" dirty="0" err="1" smtClean="0"/>
              <a:t>ადგილობრივი</a:t>
            </a:r>
            <a:r>
              <a:rPr lang="en-US" sz="2400" dirty="0" smtClean="0"/>
              <a:t> </a:t>
            </a:r>
            <a:r>
              <a:rPr lang="en-US" sz="2400" dirty="0" err="1"/>
              <a:t>თვითმმართველობის</a:t>
            </a:r>
            <a:r>
              <a:rPr lang="en-US" sz="2400" dirty="0"/>
              <a:t> </a:t>
            </a:r>
            <a:r>
              <a:rPr lang="en-US" sz="2400" dirty="0" err="1"/>
              <a:t>წარმომადგენელთა</a:t>
            </a:r>
            <a:r>
              <a:rPr lang="en-US" sz="2400" dirty="0"/>
              <a:t> </a:t>
            </a:r>
            <a:r>
              <a:rPr lang="en-US" sz="2400" dirty="0" err="1"/>
              <a:t>დახმარება</a:t>
            </a:r>
            <a:r>
              <a:rPr lang="en-US" sz="2400" dirty="0"/>
              <a:t> </a:t>
            </a:r>
            <a:r>
              <a:rPr lang="en-US" sz="2400" dirty="0" err="1"/>
              <a:t>საქართველოს</a:t>
            </a:r>
            <a:r>
              <a:rPr lang="en-US" sz="2400" dirty="0"/>
              <a:t> </a:t>
            </a:r>
            <a:r>
              <a:rPr lang="en-US" sz="2400" dirty="0" err="1"/>
              <a:t>კანონის</a:t>
            </a:r>
            <a:r>
              <a:rPr lang="en-US" sz="2400" dirty="0"/>
              <a:t> </a:t>
            </a:r>
            <a:r>
              <a:rPr lang="en-US" sz="2400" dirty="0" err="1"/>
              <a:t>გენდერული</a:t>
            </a:r>
            <a:r>
              <a:rPr lang="en-US" sz="2400" dirty="0"/>
              <a:t> </a:t>
            </a:r>
            <a:r>
              <a:rPr lang="en-US" sz="2400" dirty="0" err="1"/>
              <a:t>თანასწორობის</a:t>
            </a:r>
            <a:r>
              <a:rPr lang="en-US" sz="2400" dirty="0"/>
              <a:t> </a:t>
            </a:r>
            <a:r>
              <a:rPr lang="en-US" sz="2400" dirty="0" err="1"/>
              <a:t>შესახებ</a:t>
            </a:r>
            <a:r>
              <a:rPr lang="en-US" sz="2400" dirty="0"/>
              <a:t> </a:t>
            </a:r>
            <a:r>
              <a:rPr lang="en-US" sz="2400" dirty="0" err="1"/>
              <a:t>იმპლემენტაციაში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4" name="Picture 3" descr="Horizontal_RGB_6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5016"/>
            <a:ext cx="2214578" cy="766762"/>
          </a:xfrm>
          <a:prstGeom prst="rect">
            <a:avLst/>
          </a:prstGeom>
          <a:noFill/>
        </p:spPr>
      </p:pic>
      <p:pic>
        <p:nvPicPr>
          <p:cNvPr id="5" name="Рисунок 1" descr="Описание: Macintosh HD:Users:anna:Documents:_MY DOCUMENTS:_iccn:publications:ICCN-LOGO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357826"/>
            <a:ext cx="185738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ercycorps_logo_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5715016"/>
            <a:ext cx="2806060" cy="77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85794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 err="1"/>
              <a:t>ქალთა</a:t>
            </a:r>
            <a:r>
              <a:rPr lang="en-US" dirty="0"/>
              <a:t> </a:t>
            </a:r>
            <a:r>
              <a:rPr lang="en-US" dirty="0" err="1"/>
              <a:t>ორგანიზაციებს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დაინტერესებულ</a:t>
            </a:r>
            <a:r>
              <a:rPr lang="en-US" dirty="0"/>
              <a:t> </a:t>
            </a:r>
            <a:r>
              <a:rPr lang="en-US" dirty="0" err="1"/>
              <a:t>ჯგუფებს</a:t>
            </a:r>
            <a:r>
              <a:rPr lang="en-US" dirty="0"/>
              <a:t> </a:t>
            </a:r>
            <a:r>
              <a:rPr lang="en-US" dirty="0" err="1"/>
              <a:t>შე</a:t>
            </a:r>
            <a:r>
              <a:rPr lang="ka-GE" dirty="0"/>
              <a:t>ე</a:t>
            </a:r>
            <a:r>
              <a:rPr lang="en-US" dirty="0" err="1"/>
              <a:t>ძლ</a:t>
            </a:r>
            <a:r>
              <a:rPr lang="ka-GE" dirty="0"/>
              <a:t>ება</a:t>
            </a:r>
            <a:r>
              <a:rPr lang="en-US" dirty="0"/>
              <a:t>თ </a:t>
            </a:r>
            <a:r>
              <a:rPr lang="en-US" dirty="0" err="1"/>
              <a:t>უსასყიდლოდ</a:t>
            </a:r>
            <a:r>
              <a:rPr lang="en-US" dirty="0"/>
              <a:t> </a:t>
            </a:r>
            <a:r>
              <a:rPr lang="en-US" dirty="0" err="1"/>
              <a:t>გამოიყენონ</a:t>
            </a:r>
            <a:r>
              <a:rPr lang="en-US" dirty="0"/>
              <a:t> </a:t>
            </a:r>
            <a:r>
              <a:rPr lang="en-US" dirty="0" err="1"/>
              <a:t>აღნიშნული</a:t>
            </a:r>
            <a:r>
              <a:rPr lang="en-US" dirty="0"/>
              <a:t> </a:t>
            </a:r>
            <a:r>
              <a:rPr lang="en-US" dirty="0" err="1"/>
              <a:t>სივრცე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საინტერესო</a:t>
            </a:r>
            <a:r>
              <a:rPr lang="en-US" dirty="0"/>
              <a:t> </a:t>
            </a:r>
            <a:r>
              <a:rPr lang="en-US" dirty="0" err="1"/>
              <a:t>პროექტებითა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იდეებით</a:t>
            </a:r>
            <a:r>
              <a:rPr lang="en-US" dirty="0"/>
              <a:t> </a:t>
            </a:r>
            <a:r>
              <a:rPr lang="en-US" dirty="0" err="1"/>
              <a:t>უზრუნველყონ</a:t>
            </a:r>
            <a:r>
              <a:rPr lang="en-US" dirty="0"/>
              <a:t> </a:t>
            </a:r>
            <a:r>
              <a:rPr lang="en-US" dirty="0" err="1"/>
              <a:t>ქალების</a:t>
            </a:r>
            <a:r>
              <a:rPr lang="en-US" dirty="0"/>
              <a:t> </a:t>
            </a:r>
            <a:r>
              <a:rPr lang="en-US" dirty="0" err="1"/>
              <a:t>ჩართულობა</a:t>
            </a:r>
            <a:r>
              <a:rPr lang="en-US" dirty="0"/>
              <a:t> </a:t>
            </a:r>
            <a:r>
              <a:rPr lang="en-US" dirty="0" err="1"/>
              <a:t>ადგილობრივი</a:t>
            </a:r>
            <a:r>
              <a:rPr lang="en-US" dirty="0"/>
              <a:t> </a:t>
            </a:r>
            <a:r>
              <a:rPr lang="en-US" dirty="0" err="1"/>
              <a:t>თემის</a:t>
            </a:r>
            <a:r>
              <a:rPr lang="en-US" dirty="0"/>
              <a:t> </a:t>
            </a:r>
            <a:r>
              <a:rPr lang="en-US" dirty="0" err="1"/>
              <a:t>ცხოვრებაში</a:t>
            </a:r>
            <a:r>
              <a:rPr lang="en-US" dirty="0"/>
              <a:t>, </a:t>
            </a:r>
            <a:r>
              <a:rPr lang="en-US" dirty="0" err="1"/>
              <a:t>ასევე</a:t>
            </a:r>
            <a:r>
              <a:rPr lang="en-US" dirty="0"/>
              <a:t> </a:t>
            </a:r>
            <a:r>
              <a:rPr lang="en-US" dirty="0" err="1"/>
              <a:t>ხელი</a:t>
            </a:r>
            <a:r>
              <a:rPr lang="en-US" dirty="0"/>
              <a:t> </a:t>
            </a:r>
            <a:r>
              <a:rPr lang="en-US" dirty="0" err="1"/>
              <a:t>შეუწყონ</a:t>
            </a:r>
            <a:r>
              <a:rPr lang="en-US" dirty="0"/>
              <a:t> </a:t>
            </a:r>
            <a:r>
              <a:rPr lang="en-US" dirty="0" err="1"/>
              <a:t>ქალების</a:t>
            </a:r>
            <a:r>
              <a:rPr lang="en-US" dirty="0"/>
              <a:t> </a:t>
            </a:r>
            <a:r>
              <a:rPr lang="en-US" dirty="0" err="1"/>
              <a:t>გაძლიერებას</a:t>
            </a:r>
            <a:r>
              <a:rPr lang="en-US" dirty="0"/>
              <a:t> </a:t>
            </a:r>
            <a:r>
              <a:rPr lang="en-US" dirty="0" err="1"/>
              <a:t>შესაბამისი</a:t>
            </a:r>
            <a:r>
              <a:rPr lang="en-US" dirty="0"/>
              <a:t> </a:t>
            </a:r>
            <a:r>
              <a:rPr lang="en-US" dirty="0" err="1"/>
              <a:t>ცოდნითა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უნარ-ჩევევებით</a:t>
            </a:r>
            <a:r>
              <a:rPr lang="en-US" dirty="0"/>
              <a:t>, </a:t>
            </a:r>
            <a:r>
              <a:rPr lang="en-US" dirty="0" err="1"/>
              <a:t>ეს</a:t>
            </a:r>
            <a:r>
              <a:rPr lang="en-US" dirty="0"/>
              <a:t> </a:t>
            </a:r>
            <a:r>
              <a:rPr lang="en-US" dirty="0" err="1"/>
              <a:t>შეიძლება</a:t>
            </a:r>
            <a:r>
              <a:rPr lang="en-US" dirty="0"/>
              <a:t> </a:t>
            </a:r>
            <a:r>
              <a:rPr lang="en-US" dirty="0" err="1"/>
              <a:t>იყოს</a:t>
            </a:r>
            <a:r>
              <a:rPr lang="en-US" dirty="0"/>
              <a:t> </a:t>
            </a:r>
            <a:r>
              <a:rPr lang="en-US" dirty="0" err="1"/>
              <a:t>ქალთა</a:t>
            </a:r>
            <a:r>
              <a:rPr lang="en-US" dirty="0"/>
              <a:t> </a:t>
            </a:r>
            <a:r>
              <a:rPr lang="en-US" dirty="0" err="1"/>
              <a:t>ჯანმრთელობა</a:t>
            </a:r>
            <a:r>
              <a:rPr lang="en-US" dirty="0"/>
              <a:t>, </a:t>
            </a:r>
            <a:r>
              <a:rPr lang="en-US" dirty="0" err="1"/>
              <a:t>ენებისა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კომპიუტერის</a:t>
            </a:r>
            <a:r>
              <a:rPr lang="en-US" dirty="0"/>
              <a:t>  </a:t>
            </a:r>
            <a:r>
              <a:rPr lang="en-US" dirty="0" err="1"/>
              <a:t>შესწავლის</a:t>
            </a:r>
            <a:r>
              <a:rPr lang="en-US" dirty="0"/>
              <a:t> </a:t>
            </a:r>
            <a:r>
              <a:rPr lang="en-US" dirty="0" err="1"/>
              <a:t>კურსები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ა.შ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 descr="Horizontal_RGB_60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5016"/>
            <a:ext cx="2214578" cy="766762"/>
          </a:xfrm>
          <a:prstGeom prst="rect">
            <a:avLst/>
          </a:prstGeom>
          <a:noFill/>
        </p:spPr>
      </p:pic>
      <p:pic>
        <p:nvPicPr>
          <p:cNvPr id="6" name="Рисунок 1" descr="Описание: Macintosh HD:Users:anna:Documents:_MY DOCUMENTS:_iccn:publications:ICCN-LOGO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357826"/>
            <a:ext cx="185738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rcycorps_logo_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5715016"/>
            <a:ext cx="2806060" cy="77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479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პრობლემის  აღწერა</vt:lpstr>
      <vt:lpstr>პროექტის  მიზნები</vt:lpstr>
      <vt:lpstr>Slide 9</vt:lpstr>
      <vt:lpstr>დმანისის მუნიციპალიტეტის ,,ქალთა ოთახის“ ვიზიტორები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UltraUser</dc:creator>
  <cp:lastModifiedBy>User</cp:lastModifiedBy>
  <cp:revision>25</cp:revision>
  <dcterms:created xsi:type="dcterms:W3CDTF">2014-04-30T18:07:16Z</dcterms:created>
  <dcterms:modified xsi:type="dcterms:W3CDTF">2014-05-01T11:58:02Z</dcterms:modified>
</cp:coreProperties>
</file>