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7" r:id="rId4"/>
    <p:sldId id="275" r:id="rId5"/>
    <p:sldId id="259" r:id="rId6"/>
    <p:sldId id="261" r:id="rId7"/>
    <p:sldId id="276" r:id="rId8"/>
    <p:sldId id="263" r:id="rId9"/>
    <p:sldId id="264" r:id="rId10"/>
    <p:sldId id="266" r:id="rId11"/>
    <p:sldId id="268" r:id="rId12"/>
    <p:sldId id="270" r:id="rId13"/>
    <p:sldId id="272" r:id="rId14"/>
    <p:sldId id="27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2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Strengthening Conflict Prevention: Recommendations for the </a:t>
            </a:r>
            <a:r>
              <a:rPr lang="en-GB" dirty="0" smtClean="0"/>
              <a:t>EU</a:t>
            </a:r>
            <a:endParaRPr lang="en-US" dirty="0"/>
          </a:p>
        </p:txBody>
      </p:sp>
      <p:sp>
        <p:nvSpPr>
          <p:cNvPr id="3" name="Subtitle 2"/>
          <p:cNvSpPr>
            <a:spLocks noGrp="1"/>
          </p:cNvSpPr>
          <p:nvPr>
            <p:ph type="subTitle" idx="1"/>
          </p:nvPr>
        </p:nvSpPr>
        <p:spPr>
          <a:xfrm>
            <a:off x="457200" y="4778692"/>
            <a:ext cx="8305800" cy="1622108"/>
          </a:xfrm>
        </p:spPr>
        <p:txBody>
          <a:bodyPr>
            <a:normAutofit lnSpcReduction="10000"/>
          </a:bodyPr>
          <a:lstStyle/>
          <a:p>
            <a:r>
              <a:rPr lang="en-US" dirty="0" smtClean="0">
                <a:solidFill>
                  <a:schemeClr val="tx2"/>
                </a:solidFill>
              </a:rPr>
              <a:t> </a:t>
            </a:r>
          </a:p>
          <a:p>
            <a:r>
              <a:rPr lang="en-US" dirty="0" smtClean="0">
                <a:solidFill>
                  <a:schemeClr val="tx2"/>
                </a:solidFill>
              </a:rPr>
              <a:t>International </a:t>
            </a:r>
            <a:r>
              <a:rPr lang="en-US" dirty="0">
                <a:solidFill>
                  <a:schemeClr val="tx2"/>
                </a:solidFill>
              </a:rPr>
              <a:t>Center on Conflict and Negotiation </a:t>
            </a:r>
            <a:endParaRPr lang="en-US" dirty="0" smtClean="0">
              <a:solidFill>
                <a:schemeClr val="tx2"/>
              </a:solidFill>
            </a:endParaRPr>
          </a:p>
          <a:p>
            <a:r>
              <a:rPr lang="en-US" i="1" dirty="0" smtClean="0">
                <a:solidFill>
                  <a:schemeClr val="tx2"/>
                </a:solidFill>
              </a:rPr>
              <a:t>since 1994</a:t>
            </a:r>
            <a:endParaRPr lang="en-US" i="1" dirty="0">
              <a:solidFill>
                <a:schemeClr val="tx2"/>
              </a:solidFill>
            </a:endParaRPr>
          </a:p>
          <a:p>
            <a:endParaRPr lang="en-US" dirty="0"/>
          </a:p>
        </p:txBody>
      </p:sp>
      <p:pic>
        <p:nvPicPr>
          <p:cNvPr id="4" name="Afbeelding 1" descr="Macintosh HD:Users:maartenvanbijnen:Downloads:060-013 WOSCAP Logo_60-60_FC.png"/>
          <p:cNvPicPr/>
          <p:nvPr/>
        </p:nvPicPr>
        <p:blipFill rotWithShape="1">
          <a:blip r:embed="rId2">
            <a:extLst>
              <a:ext uri="{28A0092B-C50C-407E-A947-70E740481C1C}">
                <a14:useLocalDpi xmlns:a14="http://schemas.microsoft.com/office/drawing/2010/main" val="0"/>
              </a:ext>
            </a:extLst>
          </a:blip>
          <a:srcRect t="16497" b="26414"/>
          <a:stretch/>
        </p:blipFill>
        <p:spPr bwMode="auto">
          <a:xfrm>
            <a:off x="933237" y="194733"/>
            <a:ext cx="6938858" cy="1676400"/>
          </a:xfrm>
          <a:prstGeom prst="rect">
            <a:avLst/>
          </a:prstGeom>
          <a:noFill/>
          <a:ln>
            <a:noFill/>
          </a:ln>
          <a:extLst>
            <a:ext uri="{53640926-AAD7-44D8-BBD7-CCE9431645EC}">
              <a14:shadowObscured xmlns:a14="http://schemas.microsoft.com/office/drawing/2010/main"/>
            </a:ext>
          </a:extLst>
        </p:spPr>
      </p:pic>
      <p:pic>
        <p:nvPicPr>
          <p:cNvPr id="5" name="Picture 4" descr="ICCN_logo_33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21971" y="4267200"/>
            <a:ext cx="961390" cy="1022985"/>
          </a:xfrm>
          <a:prstGeom prst="rect">
            <a:avLst/>
          </a:prstGeom>
          <a:noFill/>
          <a:ln>
            <a:noFill/>
          </a:ln>
        </p:spPr>
      </p:pic>
      <p:pic>
        <p:nvPicPr>
          <p:cNvPr id="7" name="Picture 6"/>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43800" y="270933"/>
            <a:ext cx="1143000" cy="1600200"/>
          </a:xfrm>
          <a:prstGeom prst="rect">
            <a:avLst/>
          </a:prstGeom>
          <a:noFill/>
          <a:ln>
            <a:noFill/>
          </a:ln>
        </p:spPr>
      </p:pic>
      <p:pic>
        <p:nvPicPr>
          <p:cNvPr id="8" name="Picture 7"/>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400" y="3673051"/>
            <a:ext cx="1143000" cy="1600200"/>
          </a:xfrm>
          <a:prstGeom prst="rect">
            <a:avLst/>
          </a:prstGeom>
          <a:noFill/>
          <a:ln>
            <a:noFill/>
          </a:ln>
        </p:spPr>
      </p:pic>
    </p:spTree>
    <p:extLst>
      <p:ext uri="{BB962C8B-B14F-4D97-AF65-F5344CB8AC3E}">
        <p14:creationId xmlns:p14="http://schemas.microsoft.com/office/powerpoint/2010/main" val="2745166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Local </a:t>
            </a:r>
            <a:r>
              <a:rPr lang="en-GB" b="1" dirty="0" smtClean="0"/>
              <a:t>Ownership</a:t>
            </a:r>
            <a:endParaRPr lang="en-US" dirty="0"/>
          </a:p>
        </p:txBody>
      </p:sp>
      <p:sp>
        <p:nvSpPr>
          <p:cNvPr id="3" name="Content Placeholder 2"/>
          <p:cNvSpPr>
            <a:spLocks noGrp="1"/>
          </p:cNvSpPr>
          <p:nvPr>
            <p:ph idx="1"/>
          </p:nvPr>
        </p:nvSpPr>
        <p:spPr>
          <a:xfrm>
            <a:off x="457200" y="1447800"/>
            <a:ext cx="8458200" cy="5257800"/>
          </a:xfrm>
        </p:spPr>
        <p:txBody>
          <a:bodyPr>
            <a:normAutofit fontScale="85000" lnSpcReduction="20000"/>
          </a:bodyPr>
          <a:lstStyle/>
          <a:p>
            <a:r>
              <a:rPr lang="en-GB" i="1" dirty="0">
                <a:solidFill>
                  <a:srgbClr val="C00000"/>
                </a:solidFill>
              </a:rPr>
              <a:t>To </a:t>
            </a:r>
            <a:r>
              <a:rPr lang="en-GB" i="1" dirty="0" smtClean="0">
                <a:solidFill>
                  <a:srgbClr val="C00000"/>
                </a:solidFill>
              </a:rPr>
              <a:t>the EU:</a:t>
            </a:r>
            <a:endParaRPr lang="en-US" dirty="0">
              <a:solidFill>
                <a:srgbClr val="C00000"/>
              </a:solidFill>
            </a:endParaRPr>
          </a:p>
          <a:p>
            <a:pPr marL="514350" lvl="0" indent="-514350">
              <a:buFont typeface="+mj-lt"/>
              <a:buAutoNum type="arabicPeriod"/>
            </a:pPr>
            <a:r>
              <a:rPr lang="en-GB" dirty="0"/>
              <a:t>Make financial support in conflict resolution and peace-building to the Government of Georgia conditional on the involvement of civil society relevant representatives in these processes</a:t>
            </a:r>
            <a:r>
              <a:rPr lang="en-GB" dirty="0" smtClean="0"/>
              <a:t>;</a:t>
            </a:r>
          </a:p>
          <a:p>
            <a:pPr marL="514350" lvl="0" indent="-514350">
              <a:buFont typeface="+mj-lt"/>
              <a:buAutoNum type="arabicPeriod"/>
            </a:pPr>
            <a:endParaRPr lang="en-US" dirty="0"/>
          </a:p>
          <a:p>
            <a:pPr marL="514350" lvl="0" indent="-514350">
              <a:buFont typeface="+mj-lt"/>
              <a:buAutoNum type="arabicPeriod"/>
            </a:pPr>
            <a:r>
              <a:rPr lang="en-GB" dirty="0"/>
              <a:t>Provide increased numbers of research grants on policy and legal analysis for relevant civil society organisations</a:t>
            </a:r>
            <a:r>
              <a:rPr lang="en-GB" dirty="0" smtClean="0"/>
              <a:t>;</a:t>
            </a:r>
          </a:p>
          <a:p>
            <a:pPr marL="514350" lvl="0" indent="-514350">
              <a:buFont typeface="+mj-lt"/>
              <a:buAutoNum type="arabicPeriod"/>
            </a:pPr>
            <a:endParaRPr lang="en-US" dirty="0"/>
          </a:p>
          <a:p>
            <a:pPr marL="514350" lvl="0" indent="-514350">
              <a:buFont typeface="+mj-lt"/>
              <a:buAutoNum type="arabicPeriod"/>
            </a:pPr>
            <a:r>
              <a:rPr lang="en-GB" dirty="0"/>
              <a:t>Support the drafting of alternative reports by CSOs on the implementation of Action Plans and encourage the Government of Georgia to act on their recommendations.</a:t>
            </a:r>
            <a:endParaRPr lang="en-US" dirty="0"/>
          </a:p>
          <a:p>
            <a:endParaRPr lang="en-US" dirty="0"/>
          </a:p>
        </p:txBody>
      </p:sp>
    </p:spTree>
    <p:extLst>
      <p:ext uri="{BB962C8B-B14F-4D97-AF65-F5344CB8AC3E}">
        <p14:creationId xmlns:p14="http://schemas.microsoft.com/office/powerpoint/2010/main" val="587272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Gender</a:t>
            </a:r>
            <a:endParaRPr lang="en-US" dirty="0"/>
          </a:p>
        </p:txBody>
      </p:sp>
      <p:sp>
        <p:nvSpPr>
          <p:cNvPr id="3" name="Content Placeholder 2"/>
          <p:cNvSpPr>
            <a:spLocks noGrp="1"/>
          </p:cNvSpPr>
          <p:nvPr>
            <p:ph idx="1"/>
          </p:nvPr>
        </p:nvSpPr>
        <p:spPr>
          <a:xfrm>
            <a:off x="457200" y="1371600"/>
            <a:ext cx="8229600" cy="4876800"/>
          </a:xfrm>
        </p:spPr>
        <p:txBody>
          <a:bodyPr>
            <a:normAutofit fontScale="77500" lnSpcReduction="20000"/>
          </a:bodyPr>
          <a:lstStyle/>
          <a:p>
            <a:r>
              <a:rPr lang="en-GB" i="1" dirty="0">
                <a:solidFill>
                  <a:srgbClr val="C00000"/>
                </a:solidFill>
              </a:rPr>
              <a:t>To </a:t>
            </a:r>
            <a:r>
              <a:rPr lang="en-GB" i="1" dirty="0" smtClean="0">
                <a:solidFill>
                  <a:srgbClr val="C00000"/>
                </a:solidFill>
              </a:rPr>
              <a:t>the EU:</a:t>
            </a:r>
            <a:endParaRPr lang="en-US" dirty="0">
              <a:solidFill>
                <a:srgbClr val="C00000"/>
              </a:solidFill>
            </a:endParaRPr>
          </a:p>
          <a:p>
            <a:pPr marL="514350" lvl="0" indent="-514350">
              <a:buFont typeface="+mj-lt"/>
              <a:buAutoNum type="arabicPeriod"/>
            </a:pPr>
            <a:r>
              <a:rPr lang="en-GB" dirty="0"/>
              <a:t>Promote and fund exchange activities between civil society and pedagogical institutions in EU member states and Georgian CSOs active in civic education and human rights training</a:t>
            </a:r>
            <a:r>
              <a:rPr lang="en-GB" dirty="0" smtClean="0"/>
              <a:t>;</a:t>
            </a:r>
          </a:p>
          <a:p>
            <a:pPr marL="514350" lvl="0" indent="-514350">
              <a:buFont typeface="+mj-lt"/>
              <a:buAutoNum type="arabicPeriod"/>
            </a:pPr>
            <a:endParaRPr lang="en-US" dirty="0"/>
          </a:p>
          <a:p>
            <a:pPr marL="514350" lvl="0" indent="-514350">
              <a:buFont typeface="+mj-lt"/>
              <a:buAutoNum type="arabicPeriod"/>
            </a:pPr>
            <a:r>
              <a:rPr lang="en-GB" dirty="0"/>
              <a:t>Link programmes to support and fund educational reform in Georgia with involvement of CSOs in the elaboration of curricula and teacher training programmes</a:t>
            </a:r>
            <a:r>
              <a:rPr lang="en-GB" dirty="0" smtClean="0"/>
              <a:t>;</a:t>
            </a:r>
          </a:p>
          <a:p>
            <a:pPr marL="514350" lvl="0" indent="-514350">
              <a:buFont typeface="+mj-lt"/>
              <a:buAutoNum type="arabicPeriod"/>
            </a:pPr>
            <a:endParaRPr lang="en-US" dirty="0"/>
          </a:p>
          <a:p>
            <a:pPr marL="514350" lvl="0" indent="-514350">
              <a:buFont typeface="+mj-lt"/>
              <a:buAutoNum type="arabicPeriod"/>
            </a:pPr>
            <a:r>
              <a:rPr lang="en-GB" dirty="0"/>
              <a:t>Fund summer (peace) camps, summer schools and youth-exchange programmes across</a:t>
            </a:r>
            <a:r>
              <a:rPr lang="en-GB" b="1" dirty="0"/>
              <a:t> </a:t>
            </a:r>
            <a:r>
              <a:rPr lang="en-GB" dirty="0"/>
              <a:t>regional borders and conflict lines for young people from the South Caucasus.</a:t>
            </a:r>
            <a:endParaRPr lang="en-US" dirty="0"/>
          </a:p>
          <a:p>
            <a:endParaRPr lang="en-US" dirty="0"/>
          </a:p>
        </p:txBody>
      </p:sp>
    </p:spTree>
    <p:extLst>
      <p:ext uri="{BB962C8B-B14F-4D97-AF65-F5344CB8AC3E}">
        <p14:creationId xmlns:p14="http://schemas.microsoft.com/office/powerpoint/2010/main" val="2459385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Information and Communication Technologies (ICT)</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GB" i="1" dirty="0" smtClean="0">
                <a:solidFill>
                  <a:srgbClr val="C00000"/>
                </a:solidFill>
              </a:rPr>
              <a:t>To the EU:</a:t>
            </a:r>
            <a:endParaRPr lang="en-US" dirty="0">
              <a:solidFill>
                <a:srgbClr val="C00000"/>
              </a:solidFill>
            </a:endParaRPr>
          </a:p>
          <a:p>
            <a:pPr marL="514350" lvl="0" indent="-514350" algn="just">
              <a:buFont typeface="+mj-lt"/>
              <a:buAutoNum type="arabicPeriod"/>
            </a:pPr>
            <a:r>
              <a:rPr lang="en-GB" dirty="0"/>
              <a:t>Promote and fund exchange and capacity building to journalists and media representatives in conflict-sensitive reporting practices</a:t>
            </a:r>
            <a:r>
              <a:rPr lang="en-GB" dirty="0" smtClean="0"/>
              <a:t>;</a:t>
            </a:r>
          </a:p>
          <a:p>
            <a:pPr marL="514350" lvl="0" indent="-514350" algn="just">
              <a:buFont typeface="+mj-lt"/>
              <a:buAutoNum type="arabicPeriod"/>
            </a:pPr>
            <a:endParaRPr lang="en-US" dirty="0"/>
          </a:p>
          <a:p>
            <a:pPr marL="514350" indent="-514350" algn="just">
              <a:buFont typeface="+mj-lt"/>
              <a:buAutoNum type="arabicPeriod"/>
            </a:pPr>
            <a:r>
              <a:rPr lang="en-GB" dirty="0"/>
              <a:t>Provide assistance to increase capacity of CSOs in developing effective dialogue with the Government and relevant stakeholders through active use of ICT </a:t>
            </a:r>
            <a:r>
              <a:rPr lang="en-GB" i="1" dirty="0"/>
              <a:t>(e.g. analysing the implementation of Action Plans, providing with relevant agenda for the dialogues, etc.)</a:t>
            </a:r>
            <a:r>
              <a:rPr lang="en-GB" dirty="0"/>
              <a:t>.</a:t>
            </a:r>
            <a:endParaRPr lang="en-US" dirty="0"/>
          </a:p>
        </p:txBody>
      </p:sp>
    </p:spTree>
    <p:extLst>
      <p:ext uri="{BB962C8B-B14F-4D97-AF65-F5344CB8AC3E}">
        <p14:creationId xmlns:p14="http://schemas.microsoft.com/office/powerpoint/2010/main" val="2188343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r>
              <a:rPr lang="en-US" dirty="0" smtClean="0"/>
              <a:t>STATISTICS </a:t>
            </a:r>
            <a:endParaRPr lang="en-US" dirty="0"/>
          </a:p>
        </p:txBody>
      </p:sp>
      <p:sp>
        <p:nvSpPr>
          <p:cNvPr id="3" name="Content Placeholder 2"/>
          <p:cNvSpPr>
            <a:spLocks noGrp="1"/>
          </p:cNvSpPr>
          <p:nvPr>
            <p:ph idx="1"/>
          </p:nvPr>
        </p:nvSpPr>
        <p:spPr>
          <a:xfrm>
            <a:off x="457200" y="914400"/>
            <a:ext cx="8305800" cy="5562600"/>
          </a:xfrm>
        </p:spPr>
        <p:txBody>
          <a:bodyPr>
            <a:normAutofit fontScale="92500" lnSpcReduction="20000"/>
          </a:bodyPr>
          <a:lstStyle/>
          <a:p>
            <a:pPr marL="0" indent="0" algn="ctr">
              <a:buNone/>
            </a:pPr>
            <a:r>
              <a:rPr lang="en-US" sz="4000" b="1" dirty="0" smtClean="0">
                <a:solidFill>
                  <a:srgbClr val="C00000"/>
                </a:solidFill>
              </a:rPr>
              <a:t>In total 27 </a:t>
            </a:r>
          </a:p>
          <a:p>
            <a:pPr marL="0" indent="0" algn="ctr">
              <a:buNone/>
            </a:pPr>
            <a:r>
              <a:rPr lang="en-US" sz="4000" b="1" dirty="0" smtClean="0">
                <a:solidFill>
                  <a:srgbClr val="C00000"/>
                </a:solidFill>
              </a:rPr>
              <a:t>Policy Recommendations are set </a:t>
            </a:r>
          </a:p>
          <a:p>
            <a:pPr marL="0" indent="0" algn="ctr">
              <a:buNone/>
            </a:pPr>
            <a:r>
              <a:rPr lang="en-US" sz="4000" b="1" dirty="0" smtClean="0">
                <a:solidFill>
                  <a:srgbClr val="C00000"/>
                </a:solidFill>
              </a:rPr>
              <a:t>to </a:t>
            </a:r>
            <a:r>
              <a:rPr lang="en-US" sz="4000" b="1" dirty="0">
                <a:solidFill>
                  <a:srgbClr val="C00000"/>
                </a:solidFill>
              </a:rPr>
              <a:t>the EU </a:t>
            </a:r>
            <a:endParaRPr lang="en-US" sz="4000" b="1" dirty="0" smtClean="0">
              <a:solidFill>
                <a:srgbClr val="C00000"/>
              </a:solidFill>
            </a:endParaRPr>
          </a:p>
          <a:p>
            <a:pPr marL="0" indent="0">
              <a:buNone/>
            </a:pPr>
            <a:r>
              <a:rPr lang="en-US" dirty="0"/>
              <a:t>	</a:t>
            </a:r>
            <a:r>
              <a:rPr lang="en-US" dirty="0" smtClean="0"/>
              <a:t>		accordingly for:  </a:t>
            </a:r>
          </a:p>
          <a:p>
            <a:r>
              <a:rPr lang="en-GB" dirty="0"/>
              <a:t>EUMM </a:t>
            </a:r>
            <a:r>
              <a:rPr lang="en-GB" dirty="0" smtClean="0"/>
              <a:t>- </a:t>
            </a:r>
            <a:r>
              <a:rPr lang="en-US" b="1" dirty="0" smtClean="0">
                <a:solidFill>
                  <a:srgbClr val="C00000"/>
                </a:solidFill>
              </a:rPr>
              <a:t>6</a:t>
            </a:r>
            <a:endParaRPr lang="en-GB" dirty="0">
              <a:solidFill>
                <a:srgbClr val="C00000"/>
              </a:solidFill>
            </a:endParaRPr>
          </a:p>
          <a:p>
            <a:r>
              <a:rPr lang="en-US" dirty="0"/>
              <a:t>GID</a:t>
            </a:r>
            <a:r>
              <a:rPr lang="en-GB" dirty="0"/>
              <a:t> </a:t>
            </a:r>
            <a:r>
              <a:rPr lang="en-GB" dirty="0" smtClean="0"/>
              <a:t>- </a:t>
            </a:r>
            <a:r>
              <a:rPr lang="en-US" b="1" dirty="0">
                <a:solidFill>
                  <a:srgbClr val="C00000"/>
                </a:solidFill>
              </a:rPr>
              <a:t>3</a:t>
            </a:r>
            <a:endParaRPr lang="en-GB" dirty="0">
              <a:solidFill>
                <a:srgbClr val="C00000"/>
              </a:solidFill>
            </a:endParaRPr>
          </a:p>
          <a:p>
            <a:r>
              <a:rPr lang="en-GB" dirty="0" smtClean="0"/>
              <a:t>COBERM -</a:t>
            </a:r>
            <a:r>
              <a:rPr lang="en-US" b="1" dirty="0">
                <a:solidFill>
                  <a:srgbClr val="C00000"/>
                </a:solidFill>
              </a:rPr>
              <a:t>6</a:t>
            </a:r>
            <a:endParaRPr lang="en-GB" dirty="0">
              <a:solidFill>
                <a:srgbClr val="C00000"/>
              </a:solidFill>
            </a:endParaRPr>
          </a:p>
          <a:p>
            <a:pPr lvl="1"/>
            <a:r>
              <a:rPr lang="en-GB" b="1" dirty="0"/>
              <a:t>Multi-stakeholder </a:t>
            </a:r>
            <a:r>
              <a:rPr lang="en-GB" b="1" dirty="0" smtClean="0"/>
              <a:t>Coherence - </a:t>
            </a:r>
            <a:r>
              <a:rPr lang="en-US" dirty="0">
                <a:solidFill>
                  <a:srgbClr val="C00000"/>
                </a:solidFill>
              </a:rPr>
              <a:t>4</a:t>
            </a:r>
            <a:endParaRPr lang="en-GB" b="1" dirty="0">
              <a:solidFill>
                <a:srgbClr val="C00000"/>
              </a:solidFill>
            </a:endParaRPr>
          </a:p>
          <a:p>
            <a:pPr lvl="1"/>
            <a:r>
              <a:rPr lang="en-GB" b="1" dirty="0"/>
              <a:t>Local </a:t>
            </a:r>
            <a:r>
              <a:rPr lang="en-GB" b="1" dirty="0" smtClean="0"/>
              <a:t>Ownership - </a:t>
            </a:r>
            <a:r>
              <a:rPr lang="en-US" dirty="0">
                <a:solidFill>
                  <a:srgbClr val="C00000"/>
                </a:solidFill>
              </a:rPr>
              <a:t>3</a:t>
            </a:r>
            <a:endParaRPr lang="en-GB" b="1" dirty="0">
              <a:solidFill>
                <a:srgbClr val="C00000"/>
              </a:solidFill>
            </a:endParaRPr>
          </a:p>
          <a:p>
            <a:pPr lvl="1"/>
            <a:r>
              <a:rPr lang="en-GB" b="1" dirty="0" smtClean="0"/>
              <a:t>Gender - </a:t>
            </a:r>
            <a:r>
              <a:rPr lang="en-US" dirty="0">
                <a:solidFill>
                  <a:srgbClr val="C00000"/>
                </a:solidFill>
              </a:rPr>
              <a:t>3</a:t>
            </a:r>
            <a:endParaRPr lang="en-GB" b="1" dirty="0">
              <a:solidFill>
                <a:srgbClr val="C00000"/>
              </a:solidFill>
            </a:endParaRPr>
          </a:p>
          <a:p>
            <a:pPr lvl="1"/>
            <a:r>
              <a:rPr lang="en-GB" b="1" dirty="0" smtClean="0"/>
              <a:t>ICT - </a:t>
            </a:r>
            <a:r>
              <a:rPr lang="en-US" dirty="0">
                <a:solidFill>
                  <a:srgbClr val="C00000"/>
                </a:solidFill>
              </a:rPr>
              <a:t>2</a:t>
            </a:r>
            <a:endParaRPr lang="en-US" dirty="0">
              <a:solidFill>
                <a:srgbClr val="C00000"/>
              </a:solidFill>
            </a:endParaRPr>
          </a:p>
          <a:p>
            <a:endParaRPr lang="en-US" dirty="0" smtClean="0"/>
          </a:p>
        </p:txBody>
      </p:sp>
    </p:spTree>
    <p:extLst>
      <p:ext uri="{BB962C8B-B14F-4D97-AF65-F5344CB8AC3E}">
        <p14:creationId xmlns:p14="http://schemas.microsoft.com/office/powerpoint/2010/main" val="1024873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dirty="0" smtClean="0"/>
              <a:t>Thank you</a:t>
            </a:r>
          </a:p>
          <a:p>
            <a:pPr marL="0" indent="0" algn="ctr">
              <a:buNone/>
            </a:pPr>
            <a:endParaRPr lang="en-US" dirty="0"/>
          </a:p>
          <a:p>
            <a:pPr marL="0" indent="0" algn="ctr">
              <a:buNone/>
            </a:pPr>
            <a:endParaRPr lang="en-US" dirty="0" smtClean="0"/>
          </a:p>
          <a:p>
            <a:pPr marL="0" indent="0" algn="ctr">
              <a:buNone/>
            </a:pPr>
            <a:r>
              <a:rPr lang="en-US" dirty="0" smtClean="0">
                <a:sym typeface="Wingdings" panose="05000000000000000000" pitchFamily="2" charset="2"/>
              </a:rPr>
              <a:t></a:t>
            </a:r>
            <a:endParaRPr lang="en-US" dirty="0"/>
          </a:p>
        </p:txBody>
      </p:sp>
    </p:spTree>
    <p:extLst>
      <p:ext uri="{BB962C8B-B14F-4D97-AF65-F5344CB8AC3E}">
        <p14:creationId xmlns:p14="http://schemas.microsoft.com/office/powerpoint/2010/main" val="1292209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just"/>
            <a:r>
              <a:rPr lang="en-US" sz="2800" i="1" dirty="0"/>
              <a:t>The Policy Recommendations Document elaborated based on the Case Study Report on Georgia </a:t>
            </a:r>
            <a:endParaRPr lang="en-US" sz="2800" i="1" dirty="0" smtClean="0"/>
          </a:p>
          <a:p>
            <a:pPr marL="0" indent="0" algn="just">
              <a:buNone/>
            </a:pPr>
            <a:endParaRPr lang="en-US" sz="2800" i="1" dirty="0" smtClean="0"/>
          </a:p>
          <a:p>
            <a:pPr algn="just"/>
            <a:r>
              <a:rPr lang="en-US" sz="2800" i="1" dirty="0"/>
              <a:t>The aim of the Policy Recommendation Document is to complement and adjust existing capacities, policies, and initiatives for conflict prevention and peacebuilding, through an inclusive policy-practice dialogue and participation on all levels. </a:t>
            </a:r>
          </a:p>
          <a:p>
            <a:pPr marL="0" indent="0" algn="just">
              <a:buNone/>
            </a:pPr>
            <a:endParaRPr lang="en-US" dirty="0"/>
          </a:p>
        </p:txBody>
      </p:sp>
    </p:spTree>
    <p:extLst>
      <p:ext uri="{BB962C8B-B14F-4D97-AF65-F5344CB8AC3E}">
        <p14:creationId xmlns:p14="http://schemas.microsoft.com/office/powerpoint/2010/main" val="3979281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a:bodyPr>
          <a:lstStyle/>
          <a:p>
            <a:r>
              <a:rPr lang="en-GB" sz="3200" dirty="0" smtClean="0"/>
              <a:t>EUMM</a:t>
            </a:r>
            <a:endParaRPr lang="en-US" sz="3200" dirty="0"/>
          </a:p>
        </p:txBody>
      </p:sp>
      <p:sp>
        <p:nvSpPr>
          <p:cNvPr id="3" name="Content Placeholder 2"/>
          <p:cNvSpPr>
            <a:spLocks noGrp="1"/>
          </p:cNvSpPr>
          <p:nvPr>
            <p:ph idx="1"/>
          </p:nvPr>
        </p:nvSpPr>
        <p:spPr>
          <a:xfrm>
            <a:off x="152400" y="1447800"/>
            <a:ext cx="8763000" cy="5181600"/>
          </a:xfrm>
        </p:spPr>
        <p:txBody>
          <a:bodyPr>
            <a:normAutofit fontScale="85000" lnSpcReduction="20000"/>
          </a:bodyPr>
          <a:lstStyle/>
          <a:p>
            <a:pPr algn="just"/>
            <a:r>
              <a:rPr lang="en-GB" i="1" dirty="0">
                <a:solidFill>
                  <a:srgbClr val="C00000"/>
                </a:solidFill>
              </a:rPr>
              <a:t>To </a:t>
            </a:r>
            <a:r>
              <a:rPr lang="en-GB" i="1" dirty="0" smtClean="0">
                <a:solidFill>
                  <a:srgbClr val="C00000"/>
                </a:solidFill>
              </a:rPr>
              <a:t>the EU:</a:t>
            </a:r>
            <a:endParaRPr lang="en-US" dirty="0"/>
          </a:p>
          <a:p>
            <a:pPr marL="514350" indent="-514350" algn="just">
              <a:buFont typeface="+mj-lt"/>
              <a:buAutoNum type="arabicPeriod"/>
            </a:pPr>
            <a:r>
              <a:rPr lang="en-GB" dirty="0"/>
              <a:t>Increase CSO involvement in </a:t>
            </a:r>
            <a:r>
              <a:rPr lang="en-GB" b="1" dirty="0"/>
              <a:t>threat assessment and analysis</a:t>
            </a:r>
            <a:r>
              <a:rPr lang="en-GB" dirty="0"/>
              <a:t> regarding human security, including in the establishment and strengthening of people-centred early warning systems by providing necessary financial assistance to SCO</a:t>
            </a:r>
            <a:r>
              <a:rPr lang="en-GB" dirty="0" smtClean="0"/>
              <a:t>;</a:t>
            </a:r>
            <a:r>
              <a:rPr lang="en-GB" dirty="0"/>
              <a:t> </a:t>
            </a:r>
            <a:endParaRPr lang="en-GB" dirty="0" smtClean="0"/>
          </a:p>
          <a:p>
            <a:pPr marL="514350" indent="-514350" algn="just">
              <a:buFont typeface="+mj-lt"/>
              <a:buAutoNum type="arabicPeriod"/>
            </a:pPr>
            <a:endParaRPr lang="en-US" dirty="0"/>
          </a:p>
          <a:p>
            <a:pPr marL="514350" lvl="0" indent="-514350" algn="just">
              <a:buFont typeface="+mj-lt"/>
              <a:buAutoNum type="arabicPeriod"/>
            </a:pPr>
            <a:r>
              <a:rPr lang="en-GB" dirty="0"/>
              <a:t>Encourage CSOs </a:t>
            </a:r>
            <a:r>
              <a:rPr lang="en-GB" dirty="0" smtClean="0"/>
              <a:t>to </a:t>
            </a:r>
            <a:r>
              <a:rPr lang="en-GB" dirty="0"/>
              <a:t>conduct needs assessments </a:t>
            </a:r>
            <a:r>
              <a:rPr lang="en-GB" dirty="0" smtClean="0"/>
              <a:t>and develop </a:t>
            </a:r>
            <a:r>
              <a:rPr lang="en-GB" dirty="0"/>
              <a:t>recommendations on all aspects </a:t>
            </a:r>
            <a:r>
              <a:rPr lang="en-GB" dirty="0" smtClean="0"/>
              <a:t>on </a:t>
            </a:r>
            <a:r>
              <a:rPr lang="en-GB" dirty="0"/>
              <a:t>human </a:t>
            </a:r>
            <a:r>
              <a:rPr lang="en-GB" dirty="0" smtClean="0"/>
              <a:t>security, </a:t>
            </a:r>
            <a:r>
              <a:rPr lang="en-GB" dirty="0"/>
              <a:t>to be presented at information sharing meetings organised by the EUMM</a:t>
            </a:r>
            <a:r>
              <a:rPr lang="en-GB" dirty="0" smtClean="0"/>
              <a:t>;</a:t>
            </a:r>
          </a:p>
          <a:p>
            <a:pPr marL="514350" lvl="0" indent="-514350" algn="just">
              <a:buFont typeface="+mj-lt"/>
              <a:buAutoNum type="arabicPeriod"/>
            </a:pPr>
            <a:endParaRPr lang="en-US" dirty="0"/>
          </a:p>
          <a:p>
            <a:pPr marL="514350" indent="-514350" algn="just">
              <a:buFont typeface="+mj-lt"/>
              <a:buAutoNum type="arabicPeriod"/>
            </a:pPr>
            <a:r>
              <a:rPr lang="en-GB" dirty="0"/>
              <a:t>Together with CSOs organise informational campaigns to civilian population on security </a:t>
            </a:r>
            <a:r>
              <a:rPr lang="en-GB" dirty="0" smtClean="0"/>
              <a:t>measures; </a:t>
            </a:r>
            <a:endParaRPr lang="en-US" dirty="0"/>
          </a:p>
          <a:p>
            <a:pPr marL="514350" lvl="0" indent="-514350" algn="just">
              <a:buFont typeface="+mj-lt"/>
              <a:buAutoNum type="arabicPeriod"/>
            </a:pPr>
            <a:endParaRPr lang="en-US" dirty="0"/>
          </a:p>
          <a:p>
            <a:pPr marL="514350" indent="-514350" algn="just">
              <a:buFont typeface="+mj-lt"/>
              <a:buAutoNum type="arabicPeriod"/>
            </a:pPr>
            <a:endParaRPr lang="en-US" dirty="0"/>
          </a:p>
        </p:txBody>
      </p:sp>
    </p:spTree>
    <p:extLst>
      <p:ext uri="{BB962C8B-B14F-4D97-AF65-F5344CB8AC3E}">
        <p14:creationId xmlns:p14="http://schemas.microsoft.com/office/powerpoint/2010/main" val="1135805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EUMM</a:t>
            </a:r>
            <a:endParaRPr lang="en-US" dirty="0"/>
          </a:p>
        </p:txBody>
      </p:sp>
      <p:sp>
        <p:nvSpPr>
          <p:cNvPr id="3" name="Content Placeholder 2"/>
          <p:cNvSpPr>
            <a:spLocks noGrp="1"/>
          </p:cNvSpPr>
          <p:nvPr>
            <p:ph idx="1"/>
          </p:nvPr>
        </p:nvSpPr>
        <p:spPr>
          <a:xfrm>
            <a:off x="457200" y="1295400"/>
            <a:ext cx="8382000" cy="5334000"/>
          </a:xfrm>
        </p:spPr>
        <p:txBody>
          <a:bodyPr>
            <a:normAutofit fontScale="77500" lnSpcReduction="20000"/>
          </a:bodyPr>
          <a:lstStyle/>
          <a:p>
            <a:pPr marL="0" lvl="0" indent="0" algn="just">
              <a:buNone/>
            </a:pPr>
            <a:r>
              <a:rPr lang="en-GB" dirty="0" smtClean="0"/>
              <a:t>4. </a:t>
            </a:r>
            <a:r>
              <a:rPr lang="en-GB" dirty="0"/>
              <a:t>EUMM </a:t>
            </a:r>
            <a:r>
              <a:rPr lang="en-GB" dirty="0"/>
              <a:t>should be more sensitive and pay more  </a:t>
            </a:r>
            <a:r>
              <a:rPr lang="en-GB" dirty="0"/>
              <a:t>  </a:t>
            </a:r>
            <a:r>
              <a:rPr lang="en-GB" dirty="0" smtClean="0"/>
              <a:t>attention </a:t>
            </a:r>
            <a:r>
              <a:rPr lang="en-GB" dirty="0"/>
              <a:t>to IDP’s needs and respond to those needs </a:t>
            </a:r>
            <a:r>
              <a:rPr lang="en-GB" dirty="0" smtClean="0"/>
              <a:t>in </a:t>
            </a:r>
            <a:r>
              <a:rPr lang="en-GB" dirty="0"/>
              <a:t>cooperation with the </a:t>
            </a:r>
            <a:r>
              <a:rPr lang="en-GB" dirty="0"/>
              <a:t>Government </a:t>
            </a:r>
            <a:r>
              <a:rPr lang="en-GB" dirty="0"/>
              <a:t>of Georgia. </a:t>
            </a:r>
            <a:r>
              <a:rPr lang="en-GB" dirty="0" smtClean="0"/>
              <a:t>Such a </a:t>
            </a:r>
            <a:r>
              <a:rPr lang="en-GB" dirty="0"/>
              <a:t>support will provide a positive image of the </a:t>
            </a:r>
            <a:r>
              <a:rPr lang="en-GB" dirty="0" smtClean="0"/>
              <a:t>EU </a:t>
            </a:r>
            <a:r>
              <a:rPr lang="en-GB" dirty="0"/>
              <a:t>in the IDP </a:t>
            </a:r>
            <a:r>
              <a:rPr lang="en-GB" dirty="0" smtClean="0"/>
              <a:t>community </a:t>
            </a:r>
            <a:r>
              <a:rPr lang="en-GB" dirty="0"/>
              <a:t>as well as in whole the </a:t>
            </a:r>
            <a:r>
              <a:rPr lang="en-GB" dirty="0" smtClean="0"/>
              <a:t>society;</a:t>
            </a:r>
          </a:p>
          <a:p>
            <a:pPr marL="0" lvl="0" indent="0" algn="just">
              <a:buNone/>
            </a:pPr>
            <a:endParaRPr lang="en-US" dirty="0"/>
          </a:p>
          <a:p>
            <a:pPr marL="0" lvl="0" indent="0" algn="just">
              <a:buNone/>
            </a:pPr>
            <a:r>
              <a:rPr lang="en-GB" dirty="0"/>
              <a:t>5. E</a:t>
            </a:r>
            <a:r>
              <a:rPr lang="en-US" dirty="0"/>
              <a:t>U</a:t>
            </a:r>
            <a:r>
              <a:rPr lang="en-GB" dirty="0"/>
              <a:t>MM should strengthen </a:t>
            </a:r>
            <a:r>
              <a:rPr lang="en-GB" dirty="0" smtClean="0"/>
              <a:t>its </a:t>
            </a:r>
            <a:r>
              <a:rPr lang="en-GB" dirty="0"/>
              <a:t>visibility in Georgian society to eradicate existing loopholes and information gaps about their activities</a:t>
            </a:r>
            <a:r>
              <a:rPr lang="en-GB" dirty="0" smtClean="0"/>
              <a:t>;</a:t>
            </a:r>
          </a:p>
          <a:p>
            <a:pPr marL="0" lvl="0" indent="0" algn="just">
              <a:buNone/>
            </a:pPr>
            <a:endParaRPr lang="en-US" dirty="0"/>
          </a:p>
          <a:p>
            <a:pPr marL="0" lvl="0" indent="0" algn="just">
              <a:buNone/>
            </a:pPr>
            <a:r>
              <a:rPr lang="en-GB" dirty="0"/>
              <a:t>6. EUMM </a:t>
            </a:r>
            <a:r>
              <a:rPr lang="en-GB" dirty="0"/>
              <a:t>mission should get a longer renewable mandate (3-5 years) to send a strong signal to parties about the EU’s involvement in conflict resolution in Georgia. This long-term engagement will equally promote the continuation of conflict prevention mechanism that is judged to be necessary</a:t>
            </a:r>
            <a:r>
              <a:rPr lang="en-GB" dirty="0"/>
              <a:t>.</a:t>
            </a:r>
            <a:endParaRPr lang="en-US" dirty="0"/>
          </a:p>
        </p:txBody>
      </p:sp>
    </p:spTree>
    <p:extLst>
      <p:ext uri="{BB962C8B-B14F-4D97-AF65-F5344CB8AC3E}">
        <p14:creationId xmlns:p14="http://schemas.microsoft.com/office/powerpoint/2010/main" val="3775642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t>Geneva International </a:t>
            </a:r>
            <a:r>
              <a:rPr lang="en-GB" sz="3600" dirty="0" smtClean="0"/>
              <a:t>Discussions</a:t>
            </a:r>
            <a:r>
              <a:rPr lang="en-US" sz="3600" dirty="0"/>
              <a:t> </a:t>
            </a:r>
            <a:r>
              <a:rPr lang="en-US" sz="3600" dirty="0" smtClean="0"/>
              <a:t>(GID)</a:t>
            </a:r>
            <a:endParaRPr lang="en-US" sz="3600" dirty="0"/>
          </a:p>
        </p:txBody>
      </p:sp>
      <p:sp>
        <p:nvSpPr>
          <p:cNvPr id="3" name="Content Placeholder 2"/>
          <p:cNvSpPr>
            <a:spLocks noGrp="1"/>
          </p:cNvSpPr>
          <p:nvPr>
            <p:ph idx="1"/>
          </p:nvPr>
        </p:nvSpPr>
        <p:spPr>
          <a:xfrm>
            <a:off x="457200" y="1447800"/>
            <a:ext cx="8382000" cy="5181600"/>
          </a:xfrm>
        </p:spPr>
        <p:txBody>
          <a:bodyPr>
            <a:normAutofit fontScale="70000" lnSpcReduction="20000"/>
          </a:bodyPr>
          <a:lstStyle/>
          <a:p>
            <a:r>
              <a:rPr lang="en-GB" i="1" dirty="0">
                <a:solidFill>
                  <a:srgbClr val="C00000"/>
                </a:solidFill>
              </a:rPr>
              <a:t>To </a:t>
            </a:r>
            <a:r>
              <a:rPr lang="en-GB" i="1" dirty="0" smtClean="0">
                <a:solidFill>
                  <a:srgbClr val="C00000"/>
                </a:solidFill>
              </a:rPr>
              <a:t>the EU: </a:t>
            </a:r>
          </a:p>
          <a:p>
            <a:pPr marL="0" indent="0" algn="just">
              <a:buNone/>
            </a:pPr>
            <a:endParaRPr lang="en-US" dirty="0">
              <a:solidFill>
                <a:srgbClr val="C00000"/>
              </a:solidFill>
            </a:endParaRPr>
          </a:p>
          <a:p>
            <a:pPr marL="514350" lvl="0" indent="-514350" algn="just">
              <a:buFont typeface="+mj-lt"/>
              <a:buAutoNum type="arabicPeriod"/>
            </a:pPr>
            <a:r>
              <a:rPr lang="en-GB" dirty="0"/>
              <a:t>Support </a:t>
            </a:r>
            <a:r>
              <a:rPr lang="en-GB" dirty="0" smtClean="0"/>
              <a:t>and </a:t>
            </a:r>
            <a:r>
              <a:rPr lang="en-GB" b="1" dirty="0" smtClean="0"/>
              <a:t>widen</a:t>
            </a:r>
            <a:r>
              <a:rPr lang="en-GB" dirty="0" smtClean="0"/>
              <a:t> the </a:t>
            </a:r>
            <a:r>
              <a:rPr lang="en-GB" b="1" dirty="0"/>
              <a:t>dialogue between conflicting parties </a:t>
            </a:r>
            <a:r>
              <a:rPr lang="en-GB" dirty="0"/>
              <a:t>by promoting and increasing the funding for the involvement of a broader spectrum of CS actors, </a:t>
            </a:r>
            <a:r>
              <a:rPr lang="en-GB" i="1" dirty="0"/>
              <a:t>such as independent experts, young people, women etc</a:t>
            </a:r>
            <a:r>
              <a:rPr lang="en-GB" i="1" dirty="0" smtClean="0"/>
              <a:t>.</a:t>
            </a:r>
          </a:p>
          <a:p>
            <a:pPr marL="514350" lvl="0" indent="-514350" algn="just">
              <a:buFont typeface="+mj-lt"/>
              <a:buAutoNum type="arabicPeriod"/>
            </a:pPr>
            <a:endParaRPr lang="en-US" i="1" dirty="0"/>
          </a:p>
          <a:p>
            <a:pPr marL="514350" lvl="0" indent="-514350" algn="just">
              <a:buFont typeface="+mj-lt"/>
              <a:buAutoNum type="arabicPeriod"/>
            </a:pPr>
            <a:r>
              <a:rPr lang="en-GB" dirty="0"/>
              <a:t>Support the creation of </a:t>
            </a:r>
            <a:r>
              <a:rPr lang="en-GB" b="1" dirty="0"/>
              <a:t>analytical capacity </a:t>
            </a:r>
            <a:r>
              <a:rPr lang="en-GB" dirty="0"/>
              <a:t>in Georgian Government and civil society for conflict research and analysis as well as the development of conflict resolution and confidence building methodologies</a:t>
            </a:r>
            <a:r>
              <a:rPr lang="en-GB" dirty="0" smtClean="0"/>
              <a:t>;</a:t>
            </a:r>
          </a:p>
          <a:p>
            <a:pPr marL="514350" lvl="0" indent="-514350" algn="just">
              <a:buFont typeface="+mj-lt"/>
              <a:buAutoNum type="arabicPeriod"/>
            </a:pPr>
            <a:endParaRPr lang="en-US" dirty="0"/>
          </a:p>
          <a:p>
            <a:pPr marL="514350" lvl="0" indent="-514350" algn="just">
              <a:buFont typeface="+mj-lt"/>
              <a:buAutoNum type="arabicPeriod"/>
            </a:pPr>
            <a:r>
              <a:rPr lang="en-GB" dirty="0"/>
              <a:t>EU should more actively </a:t>
            </a:r>
            <a:r>
              <a:rPr lang="en-GB" b="1" dirty="0"/>
              <a:t>invite Non-EU States of UN and OSCE area</a:t>
            </a:r>
            <a:r>
              <a:rPr lang="en-GB" dirty="0"/>
              <a:t> to effectively influence, promote and </a:t>
            </a:r>
            <a:r>
              <a:rPr lang="en-GB" dirty="0" smtClean="0"/>
              <a:t>empower </a:t>
            </a:r>
            <a:r>
              <a:rPr lang="en-GB" dirty="0"/>
              <a:t>knowledge and experience-sharing in the field of conflict resolution and reconciliation between civil society actors from Georgia, Abkhazia, South Ossetia and </a:t>
            </a:r>
            <a:r>
              <a:rPr lang="en-GB" dirty="0" smtClean="0"/>
              <a:t>Russia.</a:t>
            </a:r>
            <a:endParaRPr lang="en-US" dirty="0"/>
          </a:p>
        </p:txBody>
      </p:sp>
    </p:spTree>
    <p:extLst>
      <p:ext uri="{BB962C8B-B14F-4D97-AF65-F5344CB8AC3E}">
        <p14:creationId xmlns:p14="http://schemas.microsoft.com/office/powerpoint/2010/main" val="188294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GB" sz="3200" dirty="0" smtClean="0"/>
              <a:t>COBERM</a:t>
            </a:r>
            <a:endParaRPr lang="en-US" sz="3200" dirty="0"/>
          </a:p>
        </p:txBody>
      </p:sp>
      <p:sp>
        <p:nvSpPr>
          <p:cNvPr id="3" name="Content Placeholder 2"/>
          <p:cNvSpPr>
            <a:spLocks noGrp="1"/>
          </p:cNvSpPr>
          <p:nvPr>
            <p:ph idx="1"/>
          </p:nvPr>
        </p:nvSpPr>
        <p:spPr>
          <a:xfrm>
            <a:off x="457200" y="1143000"/>
            <a:ext cx="8382000" cy="5410200"/>
          </a:xfrm>
        </p:spPr>
        <p:txBody>
          <a:bodyPr>
            <a:normAutofit fontScale="77500" lnSpcReduction="20000"/>
          </a:bodyPr>
          <a:lstStyle/>
          <a:p>
            <a:pPr algn="just"/>
            <a:r>
              <a:rPr lang="en-GB" i="1" dirty="0">
                <a:solidFill>
                  <a:srgbClr val="C00000"/>
                </a:solidFill>
              </a:rPr>
              <a:t>To </a:t>
            </a:r>
            <a:r>
              <a:rPr lang="en-GB" i="1" dirty="0" smtClean="0">
                <a:solidFill>
                  <a:srgbClr val="C00000"/>
                </a:solidFill>
              </a:rPr>
              <a:t>the EU:</a:t>
            </a:r>
            <a:endParaRPr lang="en-US" dirty="0">
              <a:solidFill>
                <a:srgbClr val="C00000"/>
              </a:solidFill>
            </a:endParaRPr>
          </a:p>
          <a:p>
            <a:pPr marL="514350" lvl="0" indent="-514350" algn="just">
              <a:buFont typeface="+mj-lt"/>
              <a:buAutoNum type="arabicPeriod"/>
            </a:pPr>
            <a:r>
              <a:rPr lang="en-GB" dirty="0"/>
              <a:t>Set up civil society coordination meetings to stimulate and improve networking among donors, international NGOs (INGOs) and Georgian CSOs in the area of projects facilitating dialogue processes and people-to-people contacts</a:t>
            </a:r>
            <a:r>
              <a:rPr lang="en-GB" dirty="0" smtClean="0"/>
              <a:t>;</a:t>
            </a:r>
          </a:p>
          <a:p>
            <a:pPr marL="514350" lvl="0" indent="-514350" algn="just">
              <a:buFont typeface="+mj-lt"/>
              <a:buAutoNum type="arabicPeriod"/>
            </a:pPr>
            <a:endParaRPr lang="en-US" dirty="0"/>
          </a:p>
          <a:p>
            <a:pPr marL="514350" lvl="0" indent="-514350" algn="just">
              <a:buFont typeface="+mj-lt"/>
              <a:buAutoNum type="arabicPeriod"/>
            </a:pPr>
            <a:r>
              <a:rPr lang="en-GB" dirty="0"/>
              <a:t>Encourage the joint participation of women and young people from Georgia, Abkhazia and South Ossetia in regional or European summer schools in peace-building and reconciliation and youth camps through, for instance, the provision of stipends</a:t>
            </a:r>
            <a:r>
              <a:rPr lang="en-GB" dirty="0" smtClean="0"/>
              <a:t>;</a:t>
            </a:r>
          </a:p>
          <a:p>
            <a:pPr marL="514350" lvl="0" indent="-514350" algn="just">
              <a:buFont typeface="+mj-lt"/>
              <a:buAutoNum type="arabicPeriod"/>
            </a:pPr>
            <a:endParaRPr lang="en-US" dirty="0"/>
          </a:p>
          <a:p>
            <a:pPr marL="514350" lvl="0" indent="-514350" algn="just">
              <a:buFont typeface="+mj-lt"/>
              <a:buAutoNum type="arabicPeriod"/>
            </a:pPr>
            <a:r>
              <a:rPr lang="en-GB" dirty="0" smtClean="0"/>
              <a:t>Encourage peace education at university levels and encourage cooperation between academics and students through already existent mechanisms like Erasmus;</a:t>
            </a:r>
            <a:endParaRPr lang="en-US" dirty="0" smtClean="0"/>
          </a:p>
          <a:p>
            <a:pPr algn="just"/>
            <a:endParaRPr lang="en-US" dirty="0"/>
          </a:p>
        </p:txBody>
      </p:sp>
    </p:spTree>
    <p:extLst>
      <p:ext uri="{BB962C8B-B14F-4D97-AF65-F5344CB8AC3E}">
        <p14:creationId xmlns:p14="http://schemas.microsoft.com/office/powerpoint/2010/main" val="3456217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COBERM</a:t>
            </a:r>
            <a:endParaRPr lang="en-US" dirty="0"/>
          </a:p>
        </p:txBody>
      </p:sp>
      <p:sp>
        <p:nvSpPr>
          <p:cNvPr id="3" name="Content Placeholder 2"/>
          <p:cNvSpPr>
            <a:spLocks noGrp="1"/>
          </p:cNvSpPr>
          <p:nvPr>
            <p:ph idx="1"/>
          </p:nvPr>
        </p:nvSpPr>
        <p:spPr/>
        <p:txBody>
          <a:bodyPr/>
          <a:lstStyle/>
          <a:p>
            <a:pPr marL="0" lvl="0" indent="0" algn="just">
              <a:buNone/>
            </a:pPr>
            <a:r>
              <a:rPr lang="en-GB" dirty="0" smtClean="0"/>
              <a:t>4. Encourage </a:t>
            </a:r>
            <a:r>
              <a:rPr lang="en-GB" dirty="0"/>
              <a:t>and finance educational projects at school level in peace building and peace </a:t>
            </a:r>
            <a:r>
              <a:rPr lang="en-GB" dirty="0" smtClean="0"/>
              <a:t>studies;</a:t>
            </a:r>
          </a:p>
          <a:p>
            <a:pPr marL="0" lvl="0" indent="0" algn="just">
              <a:buNone/>
            </a:pPr>
            <a:endParaRPr lang="en-US" dirty="0"/>
          </a:p>
          <a:p>
            <a:pPr marL="0" lvl="0" indent="0" algn="just">
              <a:buNone/>
            </a:pPr>
            <a:r>
              <a:rPr lang="en-GB" dirty="0" smtClean="0"/>
              <a:t>5. To </a:t>
            </a:r>
            <a:r>
              <a:rPr lang="en-GB" dirty="0"/>
              <a:t>encourage the development and strengthening of CSO’s in breakaway regions</a:t>
            </a:r>
            <a:r>
              <a:rPr lang="en-GB" dirty="0" smtClean="0"/>
              <a:t>;</a:t>
            </a:r>
          </a:p>
          <a:p>
            <a:pPr marL="0" lvl="0" indent="0" algn="just">
              <a:buNone/>
            </a:pPr>
            <a:endParaRPr lang="en-US" dirty="0"/>
          </a:p>
          <a:p>
            <a:pPr marL="0" lvl="0" indent="0" algn="just">
              <a:buNone/>
            </a:pPr>
            <a:r>
              <a:rPr lang="en-GB" dirty="0" smtClean="0"/>
              <a:t>6. Diversify </a:t>
            </a:r>
            <a:r>
              <a:rPr lang="en-GB" dirty="0"/>
              <a:t>participation for new actors and avoid the same actor/people participation.</a:t>
            </a:r>
            <a:endParaRPr lang="en-US" dirty="0"/>
          </a:p>
          <a:p>
            <a:endParaRPr lang="en-US" dirty="0"/>
          </a:p>
        </p:txBody>
      </p:sp>
    </p:spTree>
    <p:extLst>
      <p:ext uri="{BB962C8B-B14F-4D97-AF65-F5344CB8AC3E}">
        <p14:creationId xmlns:p14="http://schemas.microsoft.com/office/powerpoint/2010/main" val="561873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514600"/>
            <a:ext cx="8229600" cy="1143000"/>
          </a:xfrm>
        </p:spPr>
        <p:txBody>
          <a:bodyPr>
            <a:normAutofit fontScale="90000"/>
          </a:bodyPr>
          <a:lstStyle/>
          <a:p>
            <a:r>
              <a:rPr lang="en-GB" dirty="0"/>
              <a:t>WOSCAP cluster perspective </a:t>
            </a:r>
            <a:r>
              <a:rPr lang="en-GB" dirty="0" smtClean="0"/>
              <a:t>– </a:t>
            </a:r>
            <a:br>
              <a:rPr lang="en-GB" dirty="0" smtClean="0"/>
            </a:br>
            <a:r>
              <a:rPr lang="en-GB" dirty="0" smtClean="0"/>
              <a:t>Cross-Cutting Issues</a:t>
            </a:r>
            <a:endParaRPr lang="en-US" dirty="0"/>
          </a:p>
        </p:txBody>
      </p:sp>
      <p:sp>
        <p:nvSpPr>
          <p:cNvPr id="4" name="Content Placeholder 3"/>
          <p:cNvSpPr>
            <a:spLocks noGrp="1"/>
          </p:cNvSpPr>
          <p:nvPr>
            <p:ph idx="1"/>
          </p:nvPr>
        </p:nvSpPr>
        <p:spPr/>
        <p:txBody>
          <a:bodyPr/>
          <a:lstStyle/>
          <a:p>
            <a:endParaRPr lang="en-US" dirty="0"/>
          </a:p>
        </p:txBody>
      </p:sp>
    </p:spTree>
    <p:extLst>
      <p:ext uri="{BB962C8B-B14F-4D97-AF65-F5344CB8AC3E}">
        <p14:creationId xmlns:p14="http://schemas.microsoft.com/office/powerpoint/2010/main" val="3895670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Multi-stakeholder </a:t>
            </a:r>
            <a:r>
              <a:rPr lang="en-GB" b="1" dirty="0" smtClean="0"/>
              <a:t>Coherence</a:t>
            </a:r>
            <a:endParaRPr lang="en-US" dirty="0"/>
          </a:p>
        </p:txBody>
      </p:sp>
      <p:sp>
        <p:nvSpPr>
          <p:cNvPr id="3" name="Content Placeholder 2"/>
          <p:cNvSpPr>
            <a:spLocks noGrp="1"/>
          </p:cNvSpPr>
          <p:nvPr>
            <p:ph idx="1"/>
          </p:nvPr>
        </p:nvSpPr>
        <p:spPr>
          <a:xfrm>
            <a:off x="228600" y="1143000"/>
            <a:ext cx="8534400" cy="5486400"/>
          </a:xfrm>
        </p:spPr>
        <p:txBody>
          <a:bodyPr>
            <a:normAutofit fontScale="70000" lnSpcReduction="20000"/>
          </a:bodyPr>
          <a:lstStyle/>
          <a:p>
            <a:pPr algn="just"/>
            <a:r>
              <a:rPr lang="en-GB" i="1" dirty="0">
                <a:solidFill>
                  <a:srgbClr val="C00000"/>
                </a:solidFill>
              </a:rPr>
              <a:t>To </a:t>
            </a:r>
            <a:r>
              <a:rPr lang="en-GB" i="1" dirty="0" smtClean="0">
                <a:solidFill>
                  <a:srgbClr val="C00000"/>
                </a:solidFill>
              </a:rPr>
              <a:t>the EU:</a:t>
            </a:r>
            <a:endParaRPr lang="en-US" dirty="0">
              <a:solidFill>
                <a:srgbClr val="C00000"/>
              </a:solidFill>
            </a:endParaRPr>
          </a:p>
          <a:p>
            <a:pPr marL="514350" lvl="0" indent="-514350" algn="just">
              <a:buFont typeface="+mj-lt"/>
              <a:buAutoNum type="arabicPeriod"/>
            </a:pPr>
            <a:r>
              <a:rPr lang="en-GB" dirty="0"/>
              <a:t>Set up civil society coordination meetings to stimulate and improve networking among donor stakeholders, international relief agencies and Georgian CSOs</a:t>
            </a:r>
            <a:r>
              <a:rPr lang="en-GB" dirty="0" smtClean="0"/>
              <a:t>;</a:t>
            </a:r>
          </a:p>
          <a:p>
            <a:pPr marL="514350" lvl="0" indent="-514350" algn="just">
              <a:buFont typeface="+mj-lt"/>
              <a:buAutoNum type="arabicPeriod"/>
            </a:pPr>
            <a:endParaRPr lang="en-US" dirty="0"/>
          </a:p>
          <a:p>
            <a:pPr marL="514350" lvl="0" indent="-514350" algn="just">
              <a:buFont typeface="+mj-lt"/>
              <a:buAutoNum type="arabicPeriod"/>
            </a:pPr>
            <a:r>
              <a:rPr lang="en-GB" dirty="0"/>
              <a:t>Consult with OSCE area Participating States working with conflict resolution and peacebuilding in the development of assistance programmes to draw attention on better Economic Connectivity among breakaway regions of Georgia and South Caucasus</a:t>
            </a:r>
            <a:r>
              <a:rPr lang="en-GB" dirty="0" smtClean="0"/>
              <a:t>;</a:t>
            </a:r>
          </a:p>
          <a:p>
            <a:pPr marL="514350" lvl="0" indent="-514350" algn="just">
              <a:buFont typeface="+mj-lt"/>
              <a:buAutoNum type="arabicPeriod"/>
            </a:pPr>
            <a:endParaRPr lang="en-US" dirty="0"/>
          </a:p>
          <a:p>
            <a:pPr marL="514350" lvl="0" indent="-514350" algn="just">
              <a:buFont typeface="+mj-lt"/>
              <a:buAutoNum type="arabicPeriod"/>
            </a:pPr>
            <a:r>
              <a:rPr lang="en-GB" dirty="0"/>
              <a:t>Invite UN and OSCE area States for according and expanding influence on more effective conflict prevention and peacebuilding in Georgia and the South Caucasus</a:t>
            </a:r>
            <a:r>
              <a:rPr lang="en-GB" dirty="0" smtClean="0"/>
              <a:t>;</a:t>
            </a:r>
          </a:p>
          <a:p>
            <a:pPr marL="514350" lvl="0" indent="-514350" algn="just">
              <a:buFont typeface="+mj-lt"/>
              <a:buAutoNum type="arabicPeriod"/>
            </a:pPr>
            <a:endParaRPr lang="en-US" dirty="0"/>
          </a:p>
          <a:p>
            <a:pPr marL="514350" lvl="0" indent="-514350" algn="just">
              <a:buFont typeface="+mj-lt"/>
              <a:buAutoNum type="arabicPeriod"/>
            </a:pPr>
            <a:r>
              <a:rPr lang="en-GB" dirty="0"/>
              <a:t>Provide special grant programmes to CSOs set up Economic Communication guideline for IDPs and to community-based organisations in conflict affected areas and across the ABL and lines of contact.</a:t>
            </a:r>
            <a:endParaRPr lang="en-US" dirty="0"/>
          </a:p>
          <a:p>
            <a:pPr marL="514350" indent="-514350" algn="just">
              <a:buFont typeface="+mj-lt"/>
              <a:buAutoNum type="arabicPeriod"/>
            </a:pPr>
            <a:endParaRPr lang="en-US" dirty="0"/>
          </a:p>
        </p:txBody>
      </p:sp>
    </p:spTree>
    <p:extLst>
      <p:ext uri="{BB962C8B-B14F-4D97-AF65-F5344CB8AC3E}">
        <p14:creationId xmlns:p14="http://schemas.microsoft.com/office/powerpoint/2010/main" val="37109178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TotalTime>
  <Words>893</Words>
  <Application>Microsoft Office PowerPoint</Application>
  <PresentationFormat>On-screen Show (4:3)</PresentationFormat>
  <Paragraphs>86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Strengthening Conflict Prevention: Recommendations for the EU</vt:lpstr>
      <vt:lpstr>PowerPoint Presentation</vt:lpstr>
      <vt:lpstr>EUMM</vt:lpstr>
      <vt:lpstr>EUMM</vt:lpstr>
      <vt:lpstr>Geneva International Discussions (GID)</vt:lpstr>
      <vt:lpstr>COBERM</vt:lpstr>
      <vt:lpstr>COBERM</vt:lpstr>
      <vt:lpstr>WOSCAP cluster perspective –  Cross-Cutting Issues</vt:lpstr>
      <vt:lpstr>Multi-stakeholder Coherence</vt:lpstr>
      <vt:lpstr>Local Ownership</vt:lpstr>
      <vt:lpstr>Gender</vt:lpstr>
      <vt:lpstr>Information and Communication Technologies (ICT)</vt:lpstr>
      <vt:lpstr>STATISTICS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Conflict Prevention: Recommendations for the EU - Policy Roundtable Georgia</dc:title>
  <dc:creator/>
  <cp:lastModifiedBy>Nino</cp:lastModifiedBy>
  <cp:revision>18</cp:revision>
  <dcterms:created xsi:type="dcterms:W3CDTF">2006-08-16T00:00:00Z</dcterms:created>
  <dcterms:modified xsi:type="dcterms:W3CDTF">2017-06-01T16:33:42Z</dcterms:modified>
</cp:coreProperties>
</file>