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57" r:id="rId3"/>
    <p:sldId id="277" r:id="rId4"/>
    <p:sldId id="256" r:id="rId5"/>
    <p:sldId id="269" r:id="rId6"/>
    <p:sldId id="270" r:id="rId7"/>
    <p:sldId id="278" r:id="rId8"/>
    <p:sldId id="273" r:id="rId9"/>
    <p:sldId id="271" r:id="rId10"/>
    <p:sldId id="272" r:id="rId11"/>
    <p:sldId id="274" r:id="rId12"/>
    <p:sldId id="276" r:id="rId13"/>
    <p:sldId id="258" r:id="rId14"/>
    <p:sldId id="259" r:id="rId15"/>
    <p:sldId id="279" r:id="rId16"/>
    <p:sldId id="281" r:id="rId17"/>
    <p:sldId id="261" r:id="rId18"/>
    <p:sldId id="267" r:id="rId19"/>
    <p:sldId id="26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24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A7311-A5B1-4E97-B3A3-51050F7C94E2}" type="datetimeFigureOut">
              <a:rPr lang="en-US" smtClean="0"/>
              <a:t>12/25/2017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EEA57-4BEC-43C3-89A1-614975FF786D}" type="slidenum">
              <a:rPr lang="en-US" smtClean="0"/>
              <a:t>‹#›</a:t>
            </a:fld>
            <a:endParaRPr lang="en-US"/>
          </a:p>
        </p:txBody>
      </p:sp>
    </p:spTree>
    <p:extLst>
      <p:ext uri="{BB962C8B-B14F-4D97-AF65-F5344CB8AC3E}">
        <p14:creationId xmlns:p14="http://schemas.microsoft.com/office/powerpoint/2010/main" val="372865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EEA57-4BEC-43C3-89A1-614975FF786D}" type="slidenum">
              <a:rPr lang="en-US" smtClean="0"/>
              <a:t>5</a:t>
            </a:fld>
            <a:endParaRPr lang="en-US"/>
          </a:p>
        </p:txBody>
      </p:sp>
    </p:spTree>
    <p:extLst>
      <p:ext uri="{BB962C8B-B14F-4D97-AF65-F5344CB8AC3E}">
        <p14:creationId xmlns:p14="http://schemas.microsoft.com/office/powerpoint/2010/main" val="50406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EEA57-4BEC-43C3-89A1-614975FF786D}" type="slidenum">
              <a:rPr lang="en-US" smtClean="0"/>
              <a:t>11</a:t>
            </a:fld>
            <a:endParaRPr lang="en-US"/>
          </a:p>
        </p:txBody>
      </p:sp>
    </p:spTree>
    <p:extLst>
      <p:ext uri="{BB962C8B-B14F-4D97-AF65-F5344CB8AC3E}">
        <p14:creationId xmlns:p14="http://schemas.microsoft.com/office/powerpoint/2010/main" val="272023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ccnow.org/documents/euroupdate48_May2006.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www.iccnow.org/documents/euroupdate48_May2006.pdf%20p.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humanrights.ge/index.php?a=main&amp;pid=9367&amp;lang=eng" TargetMode="External"/><Relationship Id="rId2" Type="http://schemas.openxmlformats.org/officeDocument/2006/relationships/hyperlink" Target="http://www.iccnow.org/documents/euroupdate48_May2006.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iccnow.org/documents/Monitor32eng_WebFinal.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ninatsikhistavi@iccn.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archive.iccnow.org/documents/update35_nov2003.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archive.iccnow.org/documents/update35_nov2003.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ccnow.org/?mod=urc04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chemeClr val="tx2"/>
                </a:solidFill>
              </a:rPr>
              <a:t>International Center on Conflict &amp; Negotiation (ICCN)</a:t>
            </a:r>
            <a:endParaRPr lang="en-US" sz="2800" b="1" dirty="0">
              <a:solidFill>
                <a:schemeClr val="tx2"/>
              </a:solidFill>
            </a:endParaRPr>
          </a:p>
        </p:txBody>
      </p:sp>
      <p:sp>
        <p:nvSpPr>
          <p:cNvPr id="3" name="Content Placeholder 2"/>
          <p:cNvSpPr>
            <a:spLocks noGrp="1"/>
          </p:cNvSpPr>
          <p:nvPr>
            <p:ph idx="1"/>
          </p:nvPr>
        </p:nvSpPr>
        <p:spPr>
          <a:xfrm>
            <a:off x="419100" y="2726331"/>
            <a:ext cx="8229600" cy="3154363"/>
          </a:xfrm>
        </p:spPr>
        <p:txBody>
          <a:bodyPr>
            <a:normAutofit fontScale="92500"/>
          </a:bodyPr>
          <a:lstStyle/>
          <a:p>
            <a:r>
              <a:rPr lang="en-US" dirty="0"/>
              <a:t>South Caucasus Coalition for the ICC (SCICC)</a:t>
            </a:r>
            <a:endParaRPr lang="en-US" dirty="0" smtClean="0"/>
          </a:p>
          <a:p>
            <a:r>
              <a:rPr lang="en-US" dirty="0" smtClean="0"/>
              <a:t>The History of:</a:t>
            </a:r>
          </a:p>
          <a:p>
            <a:pPr lvl="1"/>
            <a:r>
              <a:rPr lang="en-US" dirty="0" smtClean="0"/>
              <a:t>Supporting to South Caucasus CSOs to Establish National Coalitions for International Criminal Court </a:t>
            </a:r>
          </a:p>
          <a:p>
            <a:pPr lvl="1"/>
            <a:r>
              <a:rPr lang="en-US" dirty="0" smtClean="0"/>
              <a:t>Foundation of the NGO Coalition for Support of ICC in Georgia</a:t>
            </a:r>
          </a:p>
          <a:p>
            <a:pPr lvl="1"/>
            <a:endParaRPr lang="en-US" dirty="0" smtClean="0"/>
          </a:p>
          <a:p>
            <a:endParaRPr lang="en-US" dirty="0"/>
          </a:p>
        </p:txBody>
      </p:sp>
      <p:pic>
        <p:nvPicPr>
          <p:cNvPr id="4"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074644"/>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124200" y="6172200"/>
            <a:ext cx="5791200" cy="5201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smtClean="0">
                <a:solidFill>
                  <a:schemeClr val="accent1"/>
                </a:solidFill>
              </a:rPr>
              <a:t>Prepared by ICCN. Documents Used Belong to ICCN’s Archive November, 2017			        Tbilisi, </a:t>
            </a:r>
            <a:r>
              <a:rPr lang="en-US" sz="2400" i="1" dirty="0">
                <a:solidFill>
                  <a:schemeClr val="accent1"/>
                </a:solidFill>
              </a:rPr>
              <a:t>G</a:t>
            </a:r>
            <a:r>
              <a:rPr lang="en-US" sz="2400" i="1" dirty="0" smtClean="0">
                <a:solidFill>
                  <a:schemeClr val="accent1"/>
                </a:solidFill>
              </a:rPr>
              <a:t>eorgia</a:t>
            </a:r>
          </a:p>
          <a:p>
            <a:pPr lvl="1"/>
            <a:endParaRPr lang="en-US" dirty="0" smtClean="0"/>
          </a:p>
          <a:p>
            <a:endParaRPr lang="en-US" dirty="0"/>
          </a:p>
        </p:txBody>
      </p:sp>
    </p:spTree>
    <p:extLst>
      <p:ext uri="{BB962C8B-B14F-4D97-AF65-F5344CB8AC3E}">
        <p14:creationId xmlns:p14="http://schemas.microsoft.com/office/powerpoint/2010/main" val="99703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The List of Participants, </a:t>
            </a:r>
            <a:br>
              <a:rPr lang="en-US" dirty="0" smtClean="0">
                <a:solidFill>
                  <a:schemeClr val="tx2"/>
                </a:solidFill>
              </a:rPr>
            </a:br>
            <a:r>
              <a:rPr lang="en-US" dirty="0" smtClean="0">
                <a:solidFill>
                  <a:schemeClr val="tx2"/>
                </a:solidFill>
              </a:rPr>
              <a:t>Baku, Azerbaijan, 5-6 April, 2006</a:t>
            </a:r>
            <a:endParaRPr lang="en-US" dirty="0">
              <a:solidFill>
                <a:schemeClr val="tx2"/>
              </a:solidFill>
            </a:endParaRPr>
          </a:p>
        </p:txBody>
      </p:sp>
      <p:sp>
        <p:nvSpPr>
          <p:cNvPr id="3" name="Content Placeholder 2"/>
          <p:cNvSpPr>
            <a:spLocks noGrp="1"/>
          </p:cNvSpPr>
          <p:nvPr>
            <p:ph idx="1"/>
          </p:nvPr>
        </p:nvSpPr>
        <p:spPr>
          <a:xfrm>
            <a:off x="4114800" y="1981200"/>
            <a:ext cx="2667000" cy="3657600"/>
          </a:xfrm>
        </p:spPr>
        <p:txBody>
          <a:bodyPr>
            <a:normAutofit fontScale="85000" lnSpcReduction="20000"/>
          </a:bodyPr>
          <a:lstStyle/>
          <a:p>
            <a:pPr marL="0" indent="0" algn="just">
              <a:buNone/>
            </a:pPr>
            <a:r>
              <a:rPr lang="en-US" sz="1800" dirty="0" smtClean="0"/>
              <a:t>The </a:t>
            </a:r>
            <a:r>
              <a:rPr lang="en-US" sz="1800" dirty="0"/>
              <a:t>South Caucasus Coalition for the ICC </a:t>
            </a:r>
            <a:r>
              <a:rPr lang="en-US" sz="1800" dirty="0" smtClean="0"/>
              <a:t>(SCICC) and </a:t>
            </a:r>
            <a:r>
              <a:rPr lang="en-US" sz="1800" dirty="0"/>
              <a:t>the CICC have organized a conference entitled </a:t>
            </a:r>
            <a:r>
              <a:rPr lang="en-US" sz="1800" b="1" dirty="0"/>
              <a:t>“The International Criminal Court: Southern Caucus Perspectives”, </a:t>
            </a:r>
            <a:r>
              <a:rPr lang="en-US" sz="1800" dirty="0"/>
              <a:t>which took place on April 5-6 in Baku (Azerbaijan), and which has helped raising awareness on the importance of Azerbaijan accession to the Court and the impact it could have in countries across the region. </a:t>
            </a:r>
            <a:endParaRPr lang="en-US" sz="1800" dirty="0" smtClean="0"/>
          </a:p>
          <a:p>
            <a:pPr marL="0" indent="0" algn="just">
              <a:buNone/>
            </a:pPr>
            <a:endParaRPr lang="en-US" sz="1800" dirty="0"/>
          </a:p>
          <a:p>
            <a:pPr marL="0" indent="0" algn="just">
              <a:buNone/>
            </a:pPr>
            <a:r>
              <a:rPr lang="en-US" sz="1800" dirty="0">
                <a:hlinkClick r:id="rId2"/>
              </a:rPr>
              <a:t>http://</a:t>
            </a:r>
            <a:r>
              <a:rPr lang="en-US" sz="1800" dirty="0" smtClean="0">
                <a:hlinkClick r:id="rId2"/>
              </a:rPr>
              <a:t>www.iccnow.org/documents/euroupdate48_May2006.pdf</a:t>
            </a:r>
            <a:r>
              <a:rPr lang="en-US" sz="1800" dirty="0" smtClean="0"/>
              <a:t> </a:t>
            </a:r>
            <a:endParaRPr lang="en-US" sz="1800" dirty="0"/>
          </a:p>
        </p:txBody>
      </p:sp>
      <p:pic>
        <p:nvPicPr>
          <p:cNvPr id="4" name="Picture 2" descr="No automatic alt text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122" name="Picture 2" descr="F:\Documents and Settings\Marion\Desktop\ICCN CICC History Docs\List of Participants of Baku Conference on SCICC April 20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1" t="4480" r="10536" b="31388"/>
          <a:stretch/>
        </p:blipFill>
        <p:spPr bwMode="auto">
          <a:xfrm>
            <a:off x="381000" y="1524000"/>
            <a:ext cx="3669324" cy="43482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81000" y="1524000"/>
            <a:ext cx="36693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1524000"/>
            <a:ext cx="0"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50324" y="1524000"/>
            <a:ext cx="0"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5943600"/>
            <a:ext cx="3669324"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5" descr="F:\Documents and Settings\Marion\Desktop\ICCN CICC History Docs\CICC Newsletter #48 May 2006.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61" t="8222" r="31121" b="2355"/>
          <a:stretch/>
        </p:blipFill>
        <p:spPr bwMode="auto">
          <a:xfrm>
            <a:off x="6902226" y="2209800"/>
            <a:ext cx="2112820" cy="27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4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2800" dirty="0" smtClean="0">
                <a:solidFill>
                  <a:schemeClr val="tx2"/>
                </a:solidFill>
              </a:rPr>
              <a:t>To </a:t>
            </a:r>
            <a:r>
              <a:rPr lang="en-US" sz="2800" dirty="0">
                <a:solidFill>
                  <a:schemeClr val="tx2"/>
                </a:solidFill>
              </a:rPr>
              <a:t>provide full support to the Azeri counterparts for the promotion of the ICC ratification and </a:t>
            </a:r>
            <a:r>
              <a:rPr lang="en-US" sz="2800" dirty="0" smtClean="0">
                <a:solidFill>
                  <a:schemeClr val="tx2"/>
                </a:solidFill>
              </a:rPr>
              <a:t>implementation</a:t>
            </a:r>
            <a:endParaRPr lang="en-US" sz="2800" dirty="0">
              <a:solidFill>
                <a:schemeClr val="tx2"/>
              </a:solidFill>
            </a:endParaRPr>
          </a:p>
        </p:txBody>
      </p:sp>
      <p:sp>
        <p:nvSpPr>
          <p:cNvPr id="3" name="Content Placeholder 2"/>
          <p:cNvSpPr>
            <a:spLocks noGrp="1"/>
          </p:cNvSpPr>
          <p:nvPr>
            <p:ph idx="1"/>
          </p:nvPr>
        </p:nvSpPr>
        <p:spPr>
          <a:xfrm>
            <a:off x="457200" y="1600200"/>
            <a:ext cx="5791200" cy="4525963"/>
          </a:xfrm>
        </p:spPr>
        <p:txBody>
          <a:bodyPr>
            <a:normAutofit fontScale="77500" lnSpcReduction="20000"/>
          </a:bodyPr>
          <a:lstStyle/>
          <a:p>
            <a:r>
              <a:rPr lang="en-US" sz="1600" dirty="0"/>
              <a:t>In a letter sent to the President of Azerbaijan H.E. </a:t>
            </a:r>
            <a:r>
              <a:rPr lang="en-US" sz="1600" dirty="0" err="1"/>
              <a:t>Ilham</a:t>
            </a:r>
            <a:r>
              <a:rPr lang="en-US" sz="1600" dirty="0"/>
              <a:t> </a:t>
            </a:r>
            <a:r>
              <a:rPr lang="en-US" sz="1600" dirty="0" err="1"/>
              <a:t>Aliyev</a:t>
            </a:r>
            <a:r>
              <a:rPr lang="en-US" sz="1600" dirty="0"/>
              <a:t> and the Prime Minister of Azerbaijan H.E. </a:t>
            </a:r>
            <a:r>
              <a:rPr lang="en-US" sz="1600" dirty="0" err="1"/>
              <a:t>Artur</a:t>
            </a:r>
            <a:r>
              <a:rPr lang="en-US" sz="1600" dirty="0"/>
              <a:t> Tahir </a:t>
            </a:r>
            <a:r>
              <a:rPr lang="en-US" sz="1600" dirty="0" err="1"/>
              <a:t>oğlu</a:t>
            </a:r>
            <a:r>
              <a:rPr lang="en-US" sz="1600" dirty="0"/>
              <a:t> </a:t>
            </a:r>
            <a:r>
              <a:rPr lang="en-US" sz="1600" dirty="0" err="1"/>
              <a:t>Rasizadə</a:t>
            </a:r>
            <a:r>
              <a:rPr lang="en-US" sz="1600" dirty="0"/>
              <a:t>, the CICC called on Azerbaijan to accede to the Rome Statute of the International Criminal Court (ICC) in order to demonstrate its full commitment to international justice and the global fight against impunity. In writing to Mr. </a:t>
            </a:r>
            <a:r>
              <a:rPr lang="en-US" sz="1600" dirty="0" err="1"/>
              <a:t>Rasizadə</a:t>
            </a:r>
            <a:r>
              <a:rPr lang="en-US" sz="1600" dirty="0"/>
              <a:t> and Mr. </a:t>
            </a:r>
            <a:r>
              <a:rPr lang="en-US" sz="1600" dirty="0" err="1"/>
              <a:t>Aliyev</a:t>
            </a:r>
            <a:r>
              <a:rPr lang="en-US" sz="1600" dirty="0"/>
              <a:t>, the Coalition welcomed the recent expressions of interest of the Azeri Ministry of Justice in exploring ICC accession by supporting the </a:t>
            </a:r>
            <a:r>
              <a:rPr lang="en-US" sz="1600" dirty="0" err="1"/>
              <a:t>organisation</a:t>
            </a:r>
            <a:r>
              <a:rPr lang="en-US" sz="1600" dirty="0"/>
              <a:t> of the Conference on the ICC. </a:t>
            </a:r>
            <a:endParaRPr lang="en-US" sz="1600" dirty="0" smtClean="0"/>
          </a:p>
          <a:p>
            <a:r>
              <a:rPr lang="en-US" sz="1600" dirty="0" smtClean="0"/>
              <a:t>The </a:t>
            </a:r>
            <a:r>
              <a:rPr lang="en-US" sz="1600" dirty="0"/>
              <a:t>conference “The International Criminal Court: Southern Caucasus Perspectives” organized by the Georgia-based International Center on Conflict and Negotiation (ICCN), the coordinator of the South Caucasus Coalition for the ICC with the support of the CICC was attended by around 30 participants coming from Georgia and Azerbaijan including: NGOs, academics, lawyers, Members of Parliament, the Azeri Ministry of Foreign Affairs, ICRC, UNDP, UNIFEM project, CICC, and the legal advisor of the Presidency of the ICC. </a:t>
            </a:r>
            <a:endParaRPr lang="en-US" sz="1600" dirty="0" smtClean="0"/>
          </a:p>
          <a:p>
            <a:r>
              <a:rPr lang="en-US" sz="1600" dirty="0" smtClean="0"/>
              <a:t>The </a:t>
            </a:r>
            <a:r>
              <a:rPr lang="en-US" sz="1600" dirty="0"/>
              <a:t>conference started with a general overall presentation on the ICC jurisdiction, its current activities </a:t>
            </a:r>
            <a:r>
              <a:rPr lang="en-US" sz="1600" dirty="0" smtClean="0"/>
              <a:t>and challenges </a:t>
            </a:r>
            <a:r>
              <a:rPr lang="en-US" sz="1600" dirty="0"/>
              <a:t>as well as the values and principles embodied in the Rome Statute. Georgian NGOs, academics and Members of Parliament invited to the conference made presentations on the work carried out by them to obtain the prompt ratification and full implementation of the Rome Statute by Georgia, and put forward that Azerbaijan faces problems that could overcome with similar solutions. </a:t>
            </a:r>
            <a:endParaRPr lang="en-US" sz="1600" dirty="0" smtClean="0"/>
          </a:p>
          <a:p>
            <a:r>
              <a:rPr lang="en-US" sz="1600" dirty="0" smtClean="0"/>
              <a:t>The </a:t>
            </a:r>
            <a:r>
              <a:rPr lang="en-US" sz="1600" dirty="0"/>
              <a:t>Georgian participants also put forward their willingness to provide full support to the Azeri counterparts for the promotion of the ICC ratification and implementation. In this regard, a joint memorandum was signed by the participants who committed themselves to take actions for the promotion of ratification and full implementation of the Rome Statute in Azerbaijan and Armenia. Strong </a:t>
            </a:r>
            <a:r>
              <a:rPr lang="en-US" sz="1600" dirty="0" smtClean="0"/>
              <a:t>commitment </a:t>
            </a:r>
            <a:r>
              <a:rPr lang="en-US" sz="1600" dirty="0"/>
              <a:t>is needed from national civil society </a:t>
            </a:r>
            <a:r>
              <a:rPr lang="en-US" sz="1600" dirty="0" err="1"/>
              <a:t>organisations</a:t>
            </a:r>
            <a:r>
              <a:rPr lang="en-US" sz="1600" dirty="0"/>
              <a:t> in Azerbaijan, from </a:t>
            </a:r>
            <a:r>
              <a:rPr lang="en-US" sz="1600" dirty="0" err="1"/>
              <a:t>neighbouring</a:t>
            </a:r>
            <a:r>
              <a:rPr lang="en-US" sz="1600" dirty="0"/>
              <a:t> countries and international </a:t>
            </a:r>
            <a:r>
              <a:rPr lang="en-US" sz="1600" dirty="0" err="1"/>
              <a:t>organisations</a:t>
            </a:r>
            <a:r>
              <a:rPr lang="en-US" sz="1600" dirty="0"/>
              <a:t> to increase pressure on the government to put the ICC on the political agenda</a:t>
            </a:r>
            <a:r>
              <a:rPr lang="en-US" sz="1600" dirty="0" smtClean="0"/>
              <a:t>. </a:t>
            </a:r>
          </a:p>
          <a:p>
            <a:r>
              <a:rPr lang="en-US" sz="1600" dirty="0">
                <a:hlinkClick r:id="rId3"/>
              </a:rPr>
              <a:t>http://</a:t>
            </a:r>
            <a:r>
              <a:rPr lang="en-US" sz="1600" dirty="0" smtClean="0">
                <a:hlinkClick r:id="rId3"/>
              </a:rPr>
              <a:t>www.iccnow.org/documents/euroupdate48_May2006.pdf p.2</a:t>
            </a:r>
            <a:r>
              <a:rPr lang="en-US" sz="1600" dirty="0" smtClean="0"/>
              <a:t> </a:t>
            </a:r>
            <a:endParaRPr lang="en-US" sz="1600" dirty="0"/>
          </a:p>
        </p:txBody>
      </p:sp>
      <p:sp>
        <p:nvSpPr>
          <p:cNvPr id="9" name="Title 1"/>
          <p:cNvSpPr txBox="1">
            <a:spLocks/>
          </p:cNvSpPr>
          <p:nvPr/>
        </p:nvSpPr>
        <p:spPr>
          <a:xfrm>
            <a:off x="6430108" y="1828800"/>
            <a:ext cx="2514600" cy="13716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More on the South Caucasus Coalition for the ICC - </a:t>
            </a:r>
          </a:p>
          <a:p>
            <a:r>
              <a:rPr lang="en-US" sz="2800" dirty="0" smtClean="0"/>
              <a:t>Ms. Shorena </a:t>
            </a:r>
            <a:r>
              <a:rPr lang="en-US" sz="2800" dirty="0" err="1" smtClean="0"/>
              <a:t>Lordkipanidze</a:t>
            </a:r>
            <a:r>
              <a:rPr lang="en-US" sz="2800" dirty="0" smtClean="0"/>
              <a:t>, Coordinator, ICCN</a:t>
            </a:r>
            <a:endParaRPr lang="ka-GE" sz="2800" dirty="0" smtClean="0"/>
          </a:p>
          <a:p>
            <a:endParaRPr lang="ka-GE" sz="2800" dirty="0"/>
          </a:p>
          <a:p>
            <a:r>
              <a:rPr lang="en-US" sz="2800" dirty="0" smtClean="0"/>
              <a:t>or Maria </a:t>
            </a:r>
            <a:r>
              <a:rPr lang="en-US" sz="2800" dirty="0" err="1" smtClean="0"/>
              <a:t>Cavaretta</a:t>
            </a:r>
            <a:r>
              <a:rPr lang="en-US" sz="2800" dirty="0" smtClean="0"/>
              <a:t>, CICC</a:t>
            </a:r>
            <a:endParaRPr lang="ka-GE" sz="2800" dirty="0" smtClean="0"/>
          </a:p>
          <a:p>
            <a:endParaRPr lang="en-US" sz="2800" dirty="0"/>
          </a:p>
        </p:txBody>
      </p:sp>
      <p:pic>
        <p:nvPicPr>
          <p:cNvPr id="10" name="Picture 2" descr="F:\Documents and Settings\Marion\Desktop\ICCN CICC History Docs\CICC newsletter  #48 p.2.bmp"/>
          <p:cNvPicPr>
            <a:picLocks noChangeAspect="1" noChangeArrowheads="1"/>
          </p:cNvPicPr>
          <p:nvPr/>
        </p:nvPicPr>
        <p:blipFill rotWithShape="1">
          <a:blip r:embed="rId4">
            <a:extLst>
              <a:ext uri="{28A0092B-C50C-407E-A947-70E740481C1C}">
                <a14:useLocalDpi xmlns:a14="http://schemas.microsoft.com/office/drawing/2010/main" val="0"/>
              </a:ext>
            </a:extLst>
          </a:blip>
          <a:srcRect l="49489" t="73290" r="31401" b="10684"/>
          <a:stretch/>
        </p:blipFill>
        <p:spPr bwMode="auto">
          <a:xfrm>
            <a:off x="6430108" y="3428999"/>
            <a:ext cx="2667834" cy="12584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12" name="Picture 2" descr="No automatic alt text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54" y="6094832"/>
            <a:ext cx="685800" cy="6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58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a:solidFill>
                  <a:schemeClr val="tx2"/>
                </a:solidFill>
              </a:rPr>
              <a:t>GEORGIA AND THE </a:t>
            </a:r>
            <a:r>
              <a:rPr lang="en-US" sz="2800" dirty="0" smtClean="0">
                <a:solidFill>
                  <a:schemeClr val="tx2"/>
                </a:solidFill>
              </a:rPr>
              <a:t>ICC	 4 March, 2006</a:t>
            </a:r>
            <a:endParaRPr lang="en-US" sz="2800" dirty="0">
              <a:solidFill>
                <a:schemeClr val="tx2"/>
              </a:solidFill>
            </a:endParaRPr>
          </a:p>
        </p:txBody>
      </p:sp>
      <p:sp>
        <p:nvSpPr>
          <p:cNvPr id="3" name="Content Placeholder 2"/>
          <p:cNvSpPr>
            <a:spLocks noGrp="1"/>
          </p:cNvSpPr>
          <p:nvPr>
            <p:ph idx="1"/>
          </p:nvPr>
        </p:nvSpPr>
        <p:spPr>
          <a:xfrm>
            <a:off x="228600" y="1371600"/>
            <a:ext cx="5943600" cy="5410200"/>
          </a:xfrm>
        </p:spPr>
        <p:txBody>
          <a:bodyPr>
            <a:noAutofit/>
          </a:bodyPr>
          <a:lstStyle/>
          <a:p>
            <a:pPr algn="just"/>
            <a:r>
              <a:rPr lang="en-US" sz="1200" dirty="0" smtClean="0"/>
              <a:t>Mr. Paata </a:t>
            </a:r>
            <a:r>
              <a:rPr lang="en-US" sz="1200" dirty="0" err="1"/>
              <a:t>Davitaya</a:t>
            </a:r>
            <a:r>
              <a:rPr lang="en-US" sz="1200" dirty="0"/>
              <a:t>, the former justice minister of Abkhazia in-exile and leader of the NGO ‘We Ourselves Movement’ was reported to have submitted information to the Office of the Prosecutor (OTP) of the ICC with regard to crimes committed in Abkhazia, a region of Georgia. The </a:t>
            </a:r>
            <a:r>
              <a:rPr lang="en-US" sz="1200" dirty="0" smtClean="0"/>
              <a:t>Georgian </a:t>
            </a:r>
            <a:r>
              <a:rPr lang="en-US" sz="1200" dirty="0"/>
              <a:t>coalition for the ICC has decided to fully support </a:t>
            </a:r>
            <a:r>
              <a:rPr lang="en-US" sz="1200" dirty="0" smtClean="0"/>
              <a:t>Mr. </a:t>
            </a:r>
            <a:r>
              <a:rPr lang="en-US" sz="1200" dirty="0" err="1"/>
              <a:t>Davitaya</a:t>
            </a:r>
            <a:r>
              <a:rPr lang="en-US" sz="1200" dirty="0"/>
              <a:t> in its endeavor to call on the ICC to start investigating the crimes committed in Abkhazia. </a:t>
            </a:r>
            <a:endParaRPr lang="en-US" sz="1200" dirty="0" smtClean="0"/>
          </a:p>
          <a:p>
            <a:pPr algn="just"/>
            <a:r>
              <a:rPr lang="en-US" sz="1200" dirty="0" smtClean="0"/>
              <a:t>Local </a:t>
            </a:r>
            <a:r>
              <a:rPr lang="en-US" sz="1200" dirty="0"/>
              <a:t>civil society reports that in a confidential letter sent to </a:t>
            </a:r>
            <a:r>
              <a:rPr lang="en-US" sz="1200" dirty="0" smtClean="0"/>
              <a:t>Mr. </a:t>
            </a:r>
            <a:r>
              <a:rPr lang="en-US" sz="1200" dirty="0" err="1"/>
              <a:t>Davitaya</a:t>
            </a:r>
            <a:r>
              <a:rPr lang="en-US" sz="1200" dirty="0"/>
              <a:t> by the OTP, the Prosecutor informed that some of the crimes committed in Abkhazia could fall under the jurisdiction of the ICC and additional evidence in form of documentation has been requested. </a:t>
            </a:r>
            <a:endParaRPr lang="en-US" sz="1200" dirty="0" smtClean="0"/>
          </a:p>
          <a:p>
            <a:pPr algn="just"/>
            <a:r>
              <a:rPr lang="en-US" sz="1200" dirty="0" smtClean="0"/>
              <a:t>A </a:t>
            </a:r>
            <a:r>
              <a:rPr lang="en-US" sz="1200" dirty="0"/>
              <a:t>press conference on the matter has been </a:t>
            </a:r>
            <a:r>
              <a:rPr lang="en-US" sz="1200" dirty="0" err="1"/>
              <a:t>organised</a:t>
            </a:r>
            <a:r>
              <a:rPr lang="en-US" sz="1200" dirty="0"/>
              <a:t> by Mr. </a:t>
            </a:r>
            <a:r>
              <a:rPr lang="en-US" sz="1200" dirty="0" err="1" smtClean="0"/>
              <a:t>Davitaya</a:t>
            </a:r>
            <a:r>
              <a:rPr lang="en-US" sz="1200" dirty="0" smtClean="0"/>
              <a:t> and </a:t>
            </a:r>
            <a:r>
              <a:rPr lang="en-US" sz="1200" dirty="0"/>
              <a:t>the Georgian coalition and, several articles have been published in this regard. </a:t>
            </a:r>
            <a:endParaRPr lang="en-US" sz="1200" dirty="0" smtClean="0"/>
          </a:p>
          <a:p>
            <a:pPr algn="just"/>
            <a:r>
              <a:rPr lang="en-US" sz="1200" dirty="0" smtClean="0"/>
              <a:t>Participants </a:t>
            </a:r>
            <a:r>
              <a:rPr lang="en-US" sz="1200" dirty="0"/>
              <a:t>included the head of Tbilisi International Center for Conflict and Negotiation, George Khutsishvili, the chairwoman of the Young Lawyers’ Association, Ana Dolidze and coordinator of the coalition, Shorena </a:t>
            </a:r>
            <a:r>
              <a:rPr lang="en-US" sz="1200" dirty="0" err="1"/>
              <a:t>Lortkipanidze</a:t>
            </a:r>
            <a:r>
              <a:rPr lang="en-US" sz="1200" dirty="0"/>
              <a:t>. Other member </a:t>
            </a:r>
            <a:r>
              <a:rPr lang="en-US" sz="1200" dirty="0" err="1"/>
              <a:t>organisations</a:t>
            </a:r>
            <a:r>
              <a:rPr lang="en-US" sz="1200" dirty="0"/>
              <a:t> of the coalition are the Human Rights Documentation and Information Center, the International Crime Research Center and the Caucasus Institute for Peace and Development. </a:t>
            </a:r>
            <a:endParaRPr lang="en-US" sz="1200" dirty="0" smtClean="0"/>
          </a:p>
          <a:p>
            <a:pPr algn="just"/>
            <a:r>
              <a:rPr lang="en-US" sz="1200" dirty="0" smtClean="0"/>
              <a:t>The </a:t>
            </a:r>
            <a:r>
              <a:rPr lang="en-US" sz="1200" dirty="0"/>
              <a:t>Georgian Coalition for the ICC stated its support for the court’s involvement in Abkhaz issues and presented the NGOs strategy to put pressure on the Georgian government to support the request of the Court to provide the needed documents to the ICC and calling on the Abkhaz colleagues to join the national coalition in the efforts made in this regard. </a:t>
            </a:r>
            <a:endParaRPr lang="en-US" sz="1200" dirty="0" smtClean="0"/>
          </a:p>
          <a:p>
            <a:pPr algn="just"/>
            <a:r>
              <a:rPr lang="en-US" sz="1200" dirty="0" smtClean="0"/>
              <a:t>For </a:t>
            </a:r>
            <a:r>
              <a:rPr lang="en-US" sz="1200" dirty="0"/>
              <a:t>more information, please contact: s h o r e n a L o r t k </a:t>
            </a:r>
            <a:r>
              <a:rPr lang="en-US" sz="1200" dirty="0" err="1"/>
              <a:t>i</a:t>
            </a:r>
            <a:r>
              <a:rPr lang="en-US" sz="1200" dirty="0"/>
              <a:t> p a n </a:t>
            </a:r>
            <a:r>
              <a:rPr lang="en-US" sz="1200" dirty="0" err="1"/>
              <a:t>i</a:t>
            </a:r>
            <a:r>
              <a:rPr lang="en-US" sz="1200" dirty="0"/>
              <a:t> d z e a t shorenal@hotmail.com. </a:t>
            </a:r>
          </a:p>
          <a:p>
            <a:pPr algn="just"/>
            <a:r>
              <a:rPr lang="en-US" sz="1200" dirty="0">
                <a:hlinkClick r:id="rId2"/>
              </a:rPr>
              <a:t>http://</a:t>
            </a:r>
            <a:r>
              <a:rPr lang="en-US" sz="1200" dirty="0" smtClean="0">
                <a:hlinkClick r:id="rId2"/>
              </a:rPr>
              <a:t>www.iccnow.org/documents/euroupdate48_May2006.pdf</a:t>
            </a:r>
            <a:r>
              <a:rPr lang="en-US" sz="1200" dirty="0" smtClean="0"/>
              <a:t> </a:t>
            </a:r>
          </a:p>
          <a:p>
            <a:r>
              <a:rPr lang="en-US" sz="1200" b="1" i="1" dirty="0"/>
              <a:t>Tbilisi, 03.04.06, ‘Media News’ </a:t>
            </a:r>
            <a:r>
              <a:rPr lang="en-US" sz="1200" b="1" i="1" dirty="0">
                <a:hlinkClick r:id="rId3"/>
              </a:rPr>
              <a:t>http://</a:t>
            </a:r>
            <a:r>
              <a:rPr lang="en-US" sz="1200" b="1" i="1" dirty="0" smtClean="0">
                <a:hlinkClick r:id="rId3"/>
              </a:rPr>
              <a:t>www.humanrights.ge/index.php?a=main&amp;pid=9367&amp;lang=eng</a:t>
            </a:r>
            <a:r>
              <a:rPr lang="en-US" sz="1200" b="1" i="1" dirty="0" smtClean="0"/>
              <a:t> </a:t>
            </a:r>
            <a:endParaRPr lang="en-US" sz="1200" dirty="0"/>
          </a:p>
        </p:txBody>
      </p:sp>
      <p:sp>
        <p:nvSpPr>
          <p:cNvPr id="4" name="Title 1"/>
          <p:cNvSpPr txBox="1">
            <a:spLocks/>
          </p:cNvSpPr>
          <p:nvPr/>
        </p:nvSpPr>
        <p:spPr>
          <a:xfrm>
            <a:off x="5228492" y="6340783"/>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08" y="6096000"/>
            <a:ext cx="685800" cy="677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Documents and Settings\Marion\Desktop\ICCN CICC History Docs\HR.ge announcement  3 April 2006.bmp"/>
          <p:cNvPicPr>
            <a:picLocks noChangeAspect="1" noChangeArrowheads="1"/>
          </p:cNvPicPr>
          <p:nvPr/>
        </p:nvPicPr>
        <p:blipFill rotWithShape="1">
          <a:blip r:embed="rId5">
            <a:extLst>
              <a:ext uri="{28A0092B-C50C-407E-A947-70E740481C1C}">
                <a14:useLocalDpi xmlns:a14="http://schemas.microsoft.com/office/drawing/2010/main" val="0"/>
              </a:ext>
            </a:extLst>
          </a:blip>
          <a:srcRect l="23172" t="7940" r="41326" b="31032"/>
          <a:stretch/>
        </p:blipFill>
        <p:spPr bwMode="auto">
          <a:xfrm>
            <a:off x="6172200" y="1676400"/>
            <a:ext cx="2819400" cy="37820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172200" y="5458438"/>
            <a:ext cx="281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54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a:solidFill>
                  <a:schemeClr val="tx2"/>
                </a:solidFill>
              </a:rPr>
              <a:t>Europe Sees Important Advances in ICC </a:t>
            </a:r>
            <a:r>
              <a:rPr lang="en-US" sz="3600" b="1" dirty="0" smtClean="0">
                <a:solidFill>
                  <a:schemeClr val="tx2"/>
                </a:solidFill>
              </a:rPr>
              <a:t>Support </a:t>
            </a:r>
            <a:endParaRPr lang="en-US" sz="3600" b="1" dirty="0">
              <a:solidFill>
                <a:schemeClr val="tx2"/>
              </a:solidFill>
            </a:endParaRPr>
          </a:p>
        </p:txBody>
      </p:sp>
      <p:sp>
        <p:nvSpPr>
          <p:cNvPr id="3" name="Content Placeholder 2"/>
          <p:cNvSpPr>
            <a:spLocks noGrp="1"/>
          </p:cNvSpPr>
          <p:nvPr>
            <p:ph idx="1"/>
          </p:nvPr>
        </p:nvSpPr>
        <p:spPr>
          <a:xfrm>
            <a:off x="457200" y="1447800"/>
            <a:ext cx="6781800" cy="4876800"/>
          </a:xfrm>
        </p:spPr>
        <p:txBody>
          <a:bodyPr>
            <a:normAutofit fontScale="92500" lnSpcReduction="20000"/>
          </a:bodyPr>
          <a:lstStyle/>
          <a:p>
            <a:r>
              <a:rPr lang="en-US" dirty="0"/>
              <a:t>Following an </a:t>
            </a:r>
            <a:r>
              <a:rPr lang="en-US" dirty="0" smtClean="0"/>
              <a:t>official </a:t>
            </a:r>
            <a:r>
              <a:rPr lang="en-US" dirty="0"/>
              <a:t>request by the </a:t>
            </a:r>
            <a:r>
              <a:rPr lang="en-US" dirty="0" smtClean="0"/>
              <a:t>Ministry </a:t>
            </a:r>
            <a:r>
              <a:rPr lang="en-US" dirty="0"/>
              <a:t>of Justice of Azerbaijan, the South Caucasus Coalition for the ICC </a:t>
            </a:r>
            <a:r>
              <a:rPr lang="en-US" dirty="0" smtClean="0"/>
              <a:t>(SCICC) and </a:t>
            </a:r>
            <a:r>
              <a:rPr lang="en-US" dirty="0"/>
              <a:t>the CICC organized a conference entitled </a:t>
            </a:r>
            <a:r>
              <a:rPr lang="en-US" b="1" dirty="0">
                <a:solidFill>
                  <a:srgbClr val="FF0000"/>
                </a:solidFill>
              </a:rPr>
              <a:t>“</a:t>
            </a:r>
            <a:r>
              <a:rPr lang="en-US" b="1" dirty="0" smtClean="0">
                <a:solidFill>
                  <a:srgbClr val="FF0000"/>
                </a:solidFill>
              </a:rPr>
              <a:t>The </a:t>
            </a:r>
            <a:r>
              <a:rPr lang="en-US" b="1" dirty="0">
                <a:solidFill>
                  <a:srgbClr val="FF0000"/>
                </a:solidFill>
              </a:rPr>
              <a:t>International Criminal Court: Southern Caucus Perspectives”</a:t>
            </a:r>
            <a:r>
              <a:rPr lang="en-US" dirty="0"/>
              <a:t> which took place on 5-6 April 2006 in Baku, Azerbaijan, and which has helped raise awareness of the importance of Azeri accession to the Court and the impact it could have in countries across the region.</a:t>
            </a:r>
          </a:p>
        </p:txBody>
      </p:sp>
      <p:sp>
        <p:nvSpPr>
          <p:cNvPr id="4" name="TextBox 3"/>
          <p:cNvSpPr txBox="1"/>
          <p:nvPr/>
        </p:nvSpPr>
        <p:spPr>
          <a:xfrm>
            <a:off x="4038600" y="6172200"/>
            <a:ext cx="5105400" cy="523220"/>
          </a:xfrm>
          <a:prstGeom prst="rect">
            <a:avLst/>
          </a:prstGeom>
          <a:noFill/>
        </p:spPr>
        <p:txBody>
          <a:bodyPr wrap="square" rtlCol="0">
            <a:spAutoFit/>
          </a:bodyPr>
          <a:lstStyle/>
          <a:p>
            <a:r>
              <a:rPr lang="en-US" sz="1400" dirty="0" smtClean="0"/>
              <a:t>The </a:t>
            </a:r>
            <a:r>
              <a:rPr lang="en-US" sz="1400" dirty="0"/>
              <a:t>International Criminal Court MONITOR • May </a:t>
            </a:r>
            <a:r>
              <a:rPr lang="en-US" sz="1400" dirty="0" smtClean="0"/>
              <a:t>2006, Page 10</a:t>
            </a:r>
          </a:p>
          <a:p>
            <a:r>
              <a:rPr lang="en-US" sz="1400" dirty="0">
                <a:hlinkClick r:id="rId3"/>
              </a:rPr>
              <a:t>http://</a:t>
            </a:r>
            <a:r>
              <a:rPr lang="en-US" sz="1400" dirty="0" smtClean="0">
                <a:hlinkClick r:id="rId3"/>
              </a:rPr>
              <a:t>www.iccnow.org/documents/Monitor32eng_WebFinal.pdf</a:t>
            </a:r>
            <a:r>
              <a:rPr lang="en-US" sz="1400" dirty="0" smtClean="0"/>
              <a:t>  </a:t>
            </a:r>
            <a:endParaRPr lang="en-US"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3377507135"/>
              </p:ext>
            </p:extLst>
          </p:nvPr>
        </p:nvGraphicFramePr>
        <p:xfrm>
          <a:off x="7239000" y="2667000"/>
          <a:ext cx="1746667" cy="2260600"/>
        </p:xfrm>
        <a:graphic>
          <a:graphicData uri="http://schemas.openxmlformats.org/presentationml/2006/ole">
            <mc:AlternateContent xmlns:mc="http://schemas.openxmlformats.org/markup-compatibility/2006">
              <mc:Choice xmlns:v="urn:schemas-microsoft-com:vml" Requires="v">
                <p:oleObj spid="_x0000_s1066" name="Acrobat Document" r:id="rId4" imgW="5829300" imgH="7543800" progId="AcroExch.Document.11">
                  <p:embed/>
                </p:oleObj>
              </mc:Choice>
              <mc:Fallback>
                <p:oleObj name="Acrobat Document" r:id="rId4" imgW="5829300" imgH="7543800" progId="AcroExch.Document.11">
                  <p:embed/>
                  <p:pic>
                    <p:nvPicPr>
                      <p:cNvPr id="0" name=""/>
                      <p:cNvPicPr/>
                      <p:nvPr/>
                    </p:nvPicPr>
                    <p:blipFill>
                      <a:blip r:embed="rId5"/>
                      <a:stretch>
                        <a:fillRect/>
                      </a:stretch>
                    </p:blipFill>
                    <p:spPr>
                      <a:xfrm>
                        <a:off x="7239000" y="2667000"/>
                        <a:ext cx="1746667" cy="2260600"/>
                      </a:xfrm>
                      <a:prstGeom prst="rect">
                        <a:avLst/>
                      </a:prstGeom>
                    </p:spPr>
                  </p:pic>
                </p:oleObj>
              </mc:Fallback>
            </mc:AlternateContent>
          </a:graphicData>
        </a:graphic>
      </p:graphicFrame>
      <p:pic>
        <p:nvPicPr>
          <p:cNvPr id="6" name="Picture 2" descr="No automatic alt text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54" y="6094832"/>
            <a:ext cx="685800" cy="6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1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Developments in Armenia, Azerbaijan, Georgia as for 2006-2008</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a:t>The creation of a Regional Coalition is important for developing regional approach to ICC and for building up the platform for ensuring the development of strong implementing legislation in the South Caucasian Republics. Generating regional public support for the court is also crucial. </a:t>
            </a:r>
            <a:endParaRPr lang="en-US" dirty="0" smtClean="0"/>
          </a:p>
          <a:p>
            <a:r>
              <a:rPr lang="en-US" dirty="0" smtClean="0"/>
              <a:t>A </a:t>
            </a:r>
            <a:r>
              <a:rPr lang="en-US" dirty="0"/>
              <a:t>very important element of the initiative is assisting/supporting the process of ratification of the Statute in Armenia and Azerbaijan through involving civil society actors, maintaining the cooperation among state and non-state actors on both country and regional levels.</a:t>
            </a:r>
          </a:p>
          <a:p>
            <a:endParaRPr lang="en-US" dirty="0"/>
          </a:p>
        </p:txBody>
      </p:sp>
      <p:pic>
        <p:nvPicPr>
          <p:cNvPr id="4"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0198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Tree>
    <p:extLst>
      <p:ext uri="{BB962C8B-B14F-4D97-AF65-F5344CB8AC3E}">
        <p14:creationId xmlns:p14="http://schemas.microsoft.com/office/powerpoint/2010/main" val="1442596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Developments in Armenia, Azerbaijan, Georgia as for </a:t>
            </a:r>
            <a:r>
              <a:rPr lang="en-US" dirty="0" smtClean="0">
                <a:solidFill>
                  <a:schemeClr val="tx2"/>
                </a:solidFill>
              </a:rPr>
              <a:t>2006-2008   </a:t>
            </a:r>
            <a:endParaRPr lang="en-US" dirty="0">
              <a:solidFill>
                <a:schemeClr val="tx2"/>
              </a:solidFill>
            </a:endParaRPr>
          </a:p>
        </p:txBody>
      </p:sp>
      <p:sp>
        <p:nvSpPr>
          <p:cNvPr id="3" name="Content Placeholder 2"/>
          <p:cNvSpPr>
            <a:spLocks noGrp="1"/>
          </p:cNvSpPr>
          <p:nvPr>
            <p:ph idx="1"/>
          </p:nvPr>
        </p:nvSpPr>
        <p:spPr>
          <a:xfrm>
            <a:off x="457200" y="1600201"/>
            <a:ext cx="8229600" cy="4267200"/>
          </a:xfrm>
        </p:spPr>
        <p:txBody>
          <a:bodyPr>
            <a:normAutofit fontScale="40000" lnSpcReduction="20000"/>
          </a:bodyPr>
          <a:lstStyle/>
          <a:p>
            <a:pPr marL="0" indent="0">
              <a:buNone/>
            </a:pPr>
            <a:r>
              <a:rPr lang="en-US" b="1" dirty="0"/>
              <a:t>Target Countries:</a:t>
            </a:r>
            <a:endParaRPr lang="en-US" dirty="0"/>
          </a:p>
          <a:p>
            <a:r>
              <a:rPr lang="en-US" dirty="0"/>
              <a:t>Armenia, Azerbaijan, </a:t>
            </a:r>
            <a:r>
              <a:rPr lang="en-US" dirty="0" smtClean="0"/>
              <a:t>Georgia</a:t>
            </a:r>
          </a:p>
          <a:p>
            <a:pPr marL="0" indent="0">
              <a:buNone/>
            </a:pPr>
            <a:endParaRPr lang="en-US" dirty="0"/>
          </a:p>
          <a:p>
            <a:pPr marL="0" indent="0">
              <a:buNone/>
            </a:pPr>
            <a:r>
              <a:rPr lang="en-US" b="1" dirty="0"/>
              <a:t>Target Groups:</a:t>
            </a:r>
            <a:endParaRPr lang="en-US" dirty="0"/>
          </a:p>
          <a:p>
            <a:r>
              <a:rPr lang="en-US" dirty="0"/>
              <a:t>NGOs (leading human rights organization, democracy, civil society, conflict management, conflict prevention and resolution groups), relevant State Structures in charge of ICC issues in the Caucasus States, academic Circles (think tanks, research institutions) and practical lawyers</a:t>
            </a:r>
            <a:r>
              <a:rPr lang="en-US" dirty="0" smtClean="0"/>
              <a:t>.</a:t>
            </a:r>
          </a:p>
          <a:p>
            <a:pPr marL="0" indent="0">
              <a:buNone/>
            </a:pPr>
            <a:endParaRPr lang="en-US" dirty="0"/>
          </a:p>
          <a:p>
            <a:pPr marL="0" indent="0">
              <a:buNone/>
            </a:pPr>
            <a:r>
              <a:rPr lang="en-US" b="1" dirty="0"/>
              <a:t>Goal of the Project:</a:t>
            </a:r>
            <a:endParaRPr lang="en-US" dirty="0"/>
          </a:p>
          <a:p>
            <a:r>
              <a:rPr lang="en-US" dirty="0"/>
              <a:t>The main goal of the project is to create regional coalition for support of ICC in the South Caucasus region for the ratification and implementation of ICC and for the involvement of civil society groups in the ICC process.</a:t>
            </a:r>
          </a:p>
          <a:p>
            <a:endParaRPr lang="en-US" dirty="0"/>
          </a:p>
          <a:p>
            <a:pPr marL="0" indent="0">
              <a:buNone/>
            </a:pPr>
            <a:r>
              <a:rPr lang="en-US" b="1" dirty="0"/>
              <a:t>Activities and </a:t>
            </a:r>
            <a:r>
              <a:rPr lang="en-US" b="1" dirty="0" smtClean="0"/>
              <a:t>Places:</a:t>
            </a:r>
            <a:r>
              <a:rPr lang="en-US" dirty="0"/>
              <a:t> </a:t>
            </a:r>
            <a:r>
              <a:rPr lang="en-US" dirty="0" smtClean="0"/>
              <a:t> </a:t>
            </a:r>
            <a:r>
              <a:rPr lang="en-US" i="1" dirty="0" smtClean="0"/>
              <a:t>Tbilisi</a:t>
            </a:r>
            <a:r>
              <a:rPr lang="en-US" i="1" dirty="0"/>
              <a:t>, Yerevan, Baku:</a:t>
            </a:r>
            <a:endParaRPr lang="en-US" dirty="0"/>
          </a:p>
          <a:p>
            <a:r>
              <a:rPr lang="en-US" dirty="0"/>
              <a:t>Collecting materials for the web-site of the regional coalition, setting up Armenian and Azerbaijan coalitions;</a:t>
            </a:r>
          </a:p>
          <a:p>
            <a:r>
              <a:rPr lang="en-US" dirty="0" err="1"/>
              <a:t>Organising</a:t>
            </a:r>
            <a:r>
              <a:rPr lang="en-US" dirty="0"/>
              <a:t> roundtables in Armenia, Azerbaijan and Georgia, starting </a:t>
            </a:r>
            <a:r>
              <a:rPr lang="en-US" dirty="0" err="1"/>
              <a:t>organising</a:t>
            </a:r>
            <a:r>
              <a:rPr lang="en-US" dirty="0"/>
              <a:t> public awareness activities: radio </a:t>
            </a:r>
            <a:r>
              <a:rPr lang="en-US" dirty="0" err="1"/>
              <a:t>programmes</a:t>
            </a:r>
            <a:r>
              <a:rPr lang="en-US" dirty="0"/>
              <a:t>, TV </a:t>
            </a:r>
            <a:r>
              <a:rPr lang="en-US" dirty="0" err="1"/>
              <a:t>Programme</a:t>
            </a:r>
            <a:r>
              <a:rPr lang="en-US" dirty="0"/>
              <a:t>;</a:t>
            </a:r>
          </a:p>
          <a:p>
            <a:r>
              <a:rPr lang="en-US" dirty="0"/>
              <a:t>Preparing the written Analysis and comparing analysis paper that will cover the NGO work in Armenia, Azerbaijan and Georgia and assess relevant state </a:t>
            </a:r>
            <a:r>
              <a:rPr lang="en-US" dirty="0" err="1"/>
              <a:t>organisations’</a:t>
            </a:r>
            <a:r>
              <a:rPr lang="en-US" dirty="0"/>
              <a:t> involvement in the ICC process. All the reports and the assessments will serve as the materials for the South Caucasus ICC Coalition web-site.</a:t>
            </a:r>
          </a:p>
          <a:p>
            <a:endParaRPr lang="en-US" dirty="0"/>
          </a:p>
        </p:txBody>
      </p:sp>
      <p:sp>
        <p:nvSpPr>
          <p:cNvPr id="4"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019800"/>
            <a:ext cx="685800" cy="6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5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Thematic Working Groups (WG)</a:t>
            </a:r>
            <a:br>
              <a:rPr lang="en-US" sz="3200" dirty="0" smtClean="0">
                <a:solidFill>
                  <a:schemeClr val="tx2"/>
                </a:solidFill>
              </a:rPr>
            </a:br>
            <a:r>
              <a:rPr lang="en-US" sz="3200" dirty="0" smtClean="0">
                <a:solidFill>
                  <a:schemeClr val="tx2"/>
                </a:solidFill>
              </a:rPr>
              <a:t>Under the Georgian NGO Coalition for ICC</a:t>
            </a:r>
            <a:endParaRPr lang="en-US" sz="32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dirty="0" smtClean="0"/>
              <a:t>WG with the Parliament of Georgia </a:t>
            </a:r>
            <a:r>
              <a:rPr lang="en-US" dirty="0">
                <a:solidFill>
                  <a:schemeClr val="accent2">
                    <a:lumMod val="60000"/>
                    <a:lumOff val="40000"/>
                  </a:schemeClr>
                </a:solidFill>
              </a:rPr>
              <a:t>(focal point </a:t>
            </a:r>
            <a:r>
              <a:rPr lang="en-US" dirty="0" smtClean="0">
                <a:solidFill>
                  <a:schemeClr val="accent2">
                    <a:lumMod val="60000"/>
                    <a:lumOff val="40000"/>
                  </a:schemeClr>
                </a:solidFill>
              </a:rPr>
              <a:t>Ms. Nazi </a:t>
            </a:r>
            <a:r>
              <a:rPr lang="en-US" dirty="0" err="1" smtClean="0">
                <a:solidFill>
                  <a:schemeClr val="accent2">
                    <a:lumMod val="60000"/>
                    <a:lumOff val="40000"/>
                  </a:schemeClr>
                </a:solidFill>
              </a:rPr>
              <a:t>Aronia</a:t>
            </a:r>
            <a:r>
              <a:rPr lang="en-US" dirty="0" smtClean="0">
                <a:solidFill>
                  <a:schemeClr val="accent2">
                    <a:lumMod val="60000"/>
                    <a:lumOff val="40000"/>
                  </a:schemeClr>
                </a:solidFill>
              </a:rPr>
              <a:t>, Ms. Lali </a:t>
            </a:r>
            <a:r>
              <a:rPr lang="en-US" dirty="0" err="1" smtClean="0">
                <a:solidFill>
                  <a:schemeClr val="accent2">
                    <a:lumMod val="60000"/>
                    <a:lumOff val="40000"/>
                  </a:schemeClr>
                </a:solidFill>
              </a:rPr>
              <a:t>Papiashvili</a:t>
            </a:r>
            <a:r>
              <a:rPr lang="en-US" dirty="0" smtClean="0">
                <a:solidFill>
                  <a:schemeClr val="accent2">
                    <a:lumMod val="60000"/>
                    <a:lumOff val="40000"/>
                  </a:schemeClr>
                </a:solidFill>
              </a:rPr>
              <a:t>)</a:t>
            </a:r>
          </a:p>
          <a:p>
            <a:r>
              <a:rPr lang="en-US" dirty="0" smtClean="0"/>
              <a:t>WG with the Ministry of Justice of Georgia </a:t>
            </a:r>
            <a:r>
              <a:rPr lang="en-US" dirty="0">
                <a:solidFill>
                  <a:schemeClr val="accent2">
                    <a:lumMod val="60000"/>
                    <a:lumOff val="40000"/>
                  </a:schemeClr>
                </a:solidFill>
              </a:rPr>
              <a:t>(focal point Mr. </a:t>
            </a:r>
            <a:r>
              <a:rPr lang="en-US" dirty="0" err="1" smtClean="0">
                <a:solidFill>
                  <a:schemeClr val="accent2">
                    <a:lumMod val="60000"/>
                    <a:lumOff val="40000"/>
                  </a:schemeClr>
                </a:solidFill>
              </a:rPr>
              <a:t>Gocha</a:t>
            </a:r>
            <a:r>
              <a:rPr lang="en-US" dirty="0" smtClean="0">
                <a:solidFill>
                  <a:schemeClr val="accent2">
                    <a:lumMod val="60000"/>
                    <a:lumOff val="40000"/>
                  </a:schemeClr>
                </a:solidFill>
              </a:rPr>
              <a:t> </a:t>
            </a:r>
            <a:r>
              <a:rPr lang="en-US" dirty="0" err="1" smtClean="0">
                <a:solidFill>
                  <a:schemeClr val="accent2">
                    <a:lumMod val="60000"/>
                    <a:lumOff val="40000"/>
                  </a:schemeClr>
                </a:solidFill>
              </a:rPr>
              <a:t>Lordkipanidze</a:t>
            </a:r>
            <a:r>
              <a:rPr lang="en-US" dirty="0" smtClean="0">
                <a:solidFill>
                  <a:schemeClr val="accent2">
                    <a:lumMod val="60000"/>
                    <a:lumOff val="40000"/>
                  </a:schemeClr>
                </a:solidFill>
              </a:rPr>
              <a:t>)</a:t>
            </a:r>
          </a:p>
          <a:p>
            <a:r>
              <a:rPr lang="en-US" dirty="0" smtClean="0"/>
              <a:t>WG with the Supreme Court of Georgia </a:t>
            </a:r>
            <a:r>
              <a:rPr lang="en-US" dirty="0" smtClean="0">
                <a:solidFill>
                  <a:schemeClr val="accent2">
                    <a:lumMod val="60000"/>
                    <a:lumOff val="40000"/>
                  </a:schemeClr>
                </a:solidFill>
              </a:rPr>
              <a:t>(focal point Mr. </a:t>
            </a:r>
            <a:r>
              <a:rPr lang="en-US" dirty="0" err="1" smtClean="0">
                <a:solidFill>
                  <a:schemeClr val="accent2">
                    <a:lumMod val="60000"/>
                    <a:lumOff val="40000"/>
                  </a:schemeClr>
                </a:solidFill>
              </a:rPr>
              <a:t>Merab</a:t>
            </a:r>
            <a:r>
              <a:rPr lang="en-US" dirty="0" smtClean="0">
                <a:solidFill>
                  <a:schemeClr val="accent2">
                    <a:lumMod val="60000"/>
                    <a:lumOff val="40000"/>
                  </a:schemeClr>
                </a:solidFill>
              </a:rPr>
              <a:t> </a:t>
            </a:r>
            <a:r>
              <a:rPr lang="en-US" dirty="0" err="1" smtClean="0">
                <a:solidFill>
                  <a:schemeClr val="accent2">
                    <a:lumMod val="60000"/>
                    <a:lumOff val="40000"/>
                  </a:schemeClr>
                </a:solidFill>
              </a:rPr>
              <a:t>Turava</a:t>
            </a:r>
            <a:r>
              <a:rPr lang="en-US" dirty="0" smtClean="0">
                <a:solidFill>
                  <a:schemeClr val="accent2">
                    <a:lumMod val="60000"/>
                    <a:lumOff val="40000"/>
                  </a:schemeClr>
                </a:solidFill>
              </a:rPr>
              <a:t>)</a:t>
            </a:r>
          </a:p>
          <a:p>
            <a:pPr marL="0" indent="0" algn="ctr">
              <a:buNone/>
            </a:pPr>
            <a:r>
              <a:rPr lang="en-US" dirty="0">
                <a:solidFill>
                  <a:schemeClr val="tx1">
                    <a:lumMod val="65000"/>
                    <a:lumOff val="35000"/>
                  </a:schemeClr>
                </a:solidFill>
              </a:rPr>
              <a:t>T</a:t>
            </a:r>
            <a:r>
              <a:rPr lang="en-US" dirty="0" smtClean="0">
                <a:solidFill>
                  <a:schemeClr val="tx1">
                    <a:lumMod val="65000"/>
                    <a:lumOff val="35000"/>
                  </a:schemeClr>
                </a:solidFill>
              </a:rPr>
              <a:t>he regular work within the WGs was to harmonize legislation and provide with recommendation the stakeholders and the society towards the open discussions related to the issues under the ICC and the Rome Statute in Georgia and South Caucasus</a:t>
            </a:r>
            <a:endParaRPr lang="en-US" dirty="0">
              <a:solidFill>
                <a:schemeClr val="tx1">
                  <a:lumMod val="65000"/>
                  <a:lumOff val="35000"/>
                </a:schemeClr>
              </a:solidFill>
            </a:endParaRPr>
          </a:p>
        </p:txBody>
      </p:sp>
    </p:spTree>
    <p:extLst>
      <p:ext uri="{BB962C8B-B14F-4D97-AF65-F5344CB8AC3E}">
        <p14:creationId xmlns:p14="http://schemas.microsoft.com/office/powerpoint/2010/main" val="318311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6173729"/>
            <a:ext cx="3886200" cy="517217"/>
          </a:xfrm>
        </p:spPr>
        <p:txBody>
          <a:bodyPr>
            <a:normAutofit fontScale="90000"/>
          </a:body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
        <p:nvSpPr>
          <p:cNvPr id="3" name="Content Placeholder 2"/>
          <p:cNvSpPr>
            <a:spLocks noGrp="1"/>
          </p:cNvSpPr>
          <p:nvPr>
            <p:ph idx="1"/>
          </p:nvPr>
        </p:nvSpPr>
        <p:spPr>
          <a:xfrm>
            <a:off x="5486400" y="838200"/>
            <a:ext cx="3073400" cy="3810000"/>
          </a:xfrm>
        </p:spPr>
        <p:txBody>
          <a:bodyPr>
            <a:normAutofit fontScale="92500" lnSpcReduction="10000"/>
          </a:bodyPr>
          <a:lstStyle/>
          <a:p>
            <a:pPr marL="0" indent="0" algn="ctr">
              <a:buNone/>
            </a:pPr>
            <a:r>
              <a:rPr lang="ka-GE" sz="2000" b="1" dirty="0" smtClean="0">
                <a:solidFill>
                  <a:schemeClr val="tx2">
                    <a:lumMod val="75000"/>
                  </a:schemeClr>
                </a:solidFill>
              </a:rPr>
              <a:t>საქართველოს არასამთავრობო ორგანიზაციების კოალიცია სისხლის სამართლის საერთაშორისო სასამართლოს მხარდასაჭერად</a:t>
            </a:r>
          </a:p>
          <a:p>
            <a:pPr marL="0" indent="0" algn="ctr">
              <a:buNone/>
            </a:pPr>
            <a:endParaRPr lang="ka-GE" sz="2000" b="1" dirty="0" smtClean="0">
              <a:solidFill>
                <a:schemeClr val="tx2">
                  <a:lumMod val="75000"/>
                </a:schemeClr>
              </a:solidFill>
            </a:endParaRPr>
          </a:p>
          <a:p>
            <a:pPr marL="0" indent="0" algn="ctr">
              <a:buNone/>
            </a:pPr>
            <a:r>
              <a:rPr lang="ka-GE" sz="2000" b="1" dirty="0" smtClean="0">
                <a:solidFill>
                  <a:schemeClr val="tx2">
                    <a:lumMod val="75000"/>
                  </a:schemeClr>
                </a:solidFill>
              </a:rPr>
              <a:t>კოალიციის წესდება</a:t>
            </a:r>
          </a:p>
          <a:p>
            <a:pPr marL="0" indent="0" algn="ctr">
              <a:buNone/>
            </a:pPr>
            <a:endParaRPr lang="ka-GE" sz="2000" b="1" dirty="0" smtClean="0">
              <a:solidFill>
                <a:schemeClr val="tx2">
                  <a:lumMod val="75000"/>
                </a:schemeClr>
              </a:solidFill>
            </a:endParaRPr>
          </a:p>
          <a:p>
            <a:pPr marL="0" indent="0" algn="ctr">
              <a:buNone/>
            </a:pPr>
            <a:r>
              <a:rPr lang="ka-GE" sz="2000" b="1" dirty="0" smtClean="0">
                <a:solidFill>
                  <a:schemeClr val="tx2">
                    <a:lumMod val="75000"/>
                  </a:schemeClr>
                </a:solidFill>
              </a:rPr>
              <a:t>თბილისი, საქართველო,</a:t>
            </a:r>
          </a:p>
          <a:p>
            <a:pPr marL="0" indent="0" algn="ctr">
              <a:buNone/>
            </a:pPr>
            <a:r>
              <a:rPr lang="ka-GE" sz="2000" b="1" dirty="0" smtClean="0">
                <a:solidFill>
                  <a:schemeClr val="tx2">
                    <a:lumMod val="75000"/>
                  </a:schemeClr>
                </a:solidFill>
              </a:rPr>
              <a:t>2010 წ.</a:t>
            </a:r>
          </a:p>
          <a:p>
            <a:pPr marL="0" indent="0" algn="ctr">
              <a:buNone/>
            </a:pPr>
            <a:endParaRPr lang="ka-GE" sz="2000" dirty="0"/>
          </a:p>
          <a:p>
            <a:pPr marL="0" indent="0" algn="ctr">
              <a:buNone/>
            </a:pPr>
            <a:endParaRPr lang="en-US" sz="2000" dirty="0"/>
          </a:p>
        </p:txBody>
      </p:sp>
      <p:pic>
        <p:nvPicPr>
          <p:cNvPr id="2050" name="Picture 2" descr="F:\Documents and Settings\Marion\Desktop\ICCN CICC History Docs\SCICC Charter as for 2010 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92" b="3499"/>
          <a:stretch/>
        </p:blipFill>
        <p:spPr bwMode="auto">
          <a:xfrm>
            <a:off x="304800" y="31687"/>
            <a:ext cx="4546600" cy="5975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ocuments and Settings\Marion\Desktop\ICCN CICC History Docs\SCICC Charter as for 2010 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47" b="83861"/>
          <a:stretch/>
        </p:blipFill>
        <p:spPr bwMode="auto">
          <a:xfrm>
            <a:off x="76200" y="6018698"/>
            <a:ext cx="5094654" cy="6722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 y="31687"/>
            <a:ext cx="0" cy="6659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1687"/>
            <a:ext cx="434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51400" y="31687"/>
            <a:ext cx="0" cy="6659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6690946"/>
            <a:ext cx="4394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descr="No automatic alt text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5329018"/>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5710116" y="40479"/>
            <a:ext cx="2601546" cy="72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2010</a:t>
            </a:r>
            <a:endParaRPr lang="en-US" sz="3600" dirty="0"/>
          </a:p>
        </p:txBody>
      </p:sp>
    </p:spTree>
    <p:extLst>
      <p:ext uri="{BB962C8B-B14F-4D97-AF65-F5344CB8AC3E}">
        <p14:creationId xmlns:p14="http://schemas.microsoft.com/office/powerpoint/2010/main" val="110472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normAutofit fontScale="90000"/>
          </a:bodyPr>
          <a:lstStyle/>
          <a:p>
            <a:r>
              <a:rPr lang="ka-GE" sz="3200" dirty="0" smtClean="0">
                <a:solidFill>
                  <a:schemeClr val="tx2"/>
                </a:solidFill>
              </a:rPr>
              <a:t>ა/ო შეხვედრა კოალიციის საკითხებზე  20/04/2010 </a:t>
            </a:r>
            <a:endParaRPr lang="en-US" sz="3200" dirty="0">
              <a:solidFill>
                <a:schemeClr val="tx2"/>
              </a:solidFill>
            </a:endParaRPr>
          </a:p>
        </p:txBody>
      </p:sp>
      <p:pic>
        <p:nvPicPr>
          <p:cNvPr id="3074" name="Picture 2" descr="F:\Documents and Settings\Marion\Desktop\ICCN CICC History Docs\Georgian NGO Meeting at ICCN April 2010 AGEND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65" b="19032"/>
          <a:stretch/>
        </p:blipFill>
        <p:spPr bwMode="auto">
          <a:xfrm>
            <a:off x="304800" y="2133600"/>
            <a:ext cx="3582762" cy="37103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038600" y="2133600"/>
            <a:ext cx="0" cy="3710353"/>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descr="F:\Documents and Settings\Marion\Desktop\ICCN CICC History Docs\Georgian NGO Meeting at ICCN April 20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990"/>
          <a:stretch/>
        </p:blipFill>
        <p:spPr bwMode="auto">
          <a:xfrm>
            <a:off x="4191000" y="2206868"/>
            <a:ext cx="4714529" cy="356381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9" name="Picture 2" descr="No automatic alt text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2" y="60198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74431" y="1318419"/>
            <a:ext cx="8229600" cy="50323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600" b="1" smtClean="0">
                <a:solidFill>
                  <a:schemeClr val="tx2">
                    <a:lumMod val="75000"/>
                  </a:schemeClr>
                </a:solidFill>
              </a:rPr>
              <a:t>საქართველოს არასამთავრობო ორგანიზაციების კოალიცია სისხლის სამართლის საერთაშორისო სასამართლოს მხარდასაჭერად</a:t>
            </a:r>
            <a:br>
              <a:rPr lang="ka-GE" sz="1600" b="1" smtClean="0">
                <a:solidFill>
                  <a:schemeClr val="tx2">
                    <a:lumMod val="75000"/>
                  </a:schemeClr>
                </a:solidFill>
              </a:rPr>
            </a:br>
            <a:endParaRPr lang="en-US" sz="1600" dirty="0"/>
          </a:p>
        </p:txBody>
      </p:sp>
      <p:cxnSp>
        <p:nvCxnSpPr>
          <p:cNvPr id="4" name="Straight Connector 3"/>
          <p:cNvCxnSpPr/>
          <p:nvPr/>
        </p:nvCxnSpPr>
        <p:spPr>
          <a:xfrm>
            <a:off x="4191000" y="2206868"/>
            <a:ext cx="4714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1000" y="5770684"/>
            <a:ext cx="4714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06868"/>
            <a:ext cx="0" cy="3563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5529" y="2206868"/>
            <a:ext cx="0" cy="3563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133600"/>
            <a:ext cx="3582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133600"/>
            <a:ext cx="0" cy="3710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87562" y="2133600"/>
            <a:ext cx="0" cy="3710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5843953"/>
            <a:ext cx="35827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437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a:solidFill>
                  <a:schemeClr val="tx2">
                    <a:lumMod val="75000"/>
                  </a:schemeClr>
                </a:solidFill>
              </a:rPr>
              <a:t>საქართველოს არასამთავრობო ორგანიზაციების კოალიცია სისხლის სამართლის საერთაშორისო სასამართლოს მხარდასაჭერად</a:t>
            </a:r>
            <a:br>
              <a:rPr lang="ka-GE" sz="1600" b="1" dirty="0">
                <a:solidFill>
                  <a:schemeClr val="tx2">
                    <a:lumMod val="75000"/>
                  </a:schemeClr>
                </a:solidFill>
              </a:rPr>
            </a:br>
            <a:endParaRPr lang="en-US" sz="1600" dirty="0"/>
          </a:p>
        </p:txBody>
      </p:sp>
      <p:sp>
        <p:nvSpPr>
          <p:cNvPr id="3" name="Content Placeholder 2"/>
          <p:cNvSpPr>
            <a:spLocks noGrp="1"/>
          </p:cNvSpPr>
          <p:nvPr>
            <p:ph idx="1"/>
          </p:nvPr>
        </p:nvSpPr>
        <p:spPr>
          <a:xfrm>
            <a:off x="457200" y="1600201"/>
            <a:ext cx="8229600" cy="1981200"/>
          </a:xfrm>
        </p:spPr>
        <p:txBody>
          <a:bodyPr>
            <a:normAutofit/>
          </a:bodyPr>
          <a:lstStyle/>
          <a:p>
            <a:r>
              <a:rPr lang="en-US" sz="2400" dirty="0" smtClean="0"/>
              <a:t>2010 </a:t>
            </a:r>
            <a:r>
              <a:rPr lang="ka-GE" sz="2400" dirty="0" smtClean="0"/>
              <a:t>წელს კოალიციის წევრთა საერთო კრების გადაწყვეტილების თანახმად, კოალიციის ხელმძღვანელობა გადავიდა ახალგაზრდა იურისტთა ასოციაციაში.</a:t>
            </a:r>
          </a:p>
          <a:p>
            <a:pPr marL="0" indent="0">
              <a:buNone/>
            </a:pPr>
            <a:endParaRPr lang="en-US" sz="2400" dirty="0"/>
          </a:p>
        </p:txBody>
      </p:sp>
      <p:pic>
        <p:nvPicPr>
          <p:cNvPr id="4"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 y="60198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Tree>
    <p:extLst>
      <p:ext uri="{BB962C8B-B14F-4D97-AF65-F5344CB8AC3E}">
        <p14:creationId xmlns:p14="http://schemas.microsoft.com/office/powerpoint/2010/main" val="385546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Shortly about ICCN	</a:t>
            </a:r>
            <a:endParaRPr lang="en-US" b="1" dirty="0">
              <a:solidFill>
                <a:schemeClr val="tx2"/>
              </a:solidFill>
            </a:endParaRPr>
          </a:p>
        </p:txBody>
      </p:sp>
      <p:sp>
        <p:nvSpPr>
          <p:cNvPr id="3" name="Content Placeholder 2"/>
          <p:cNvSpPr>
            <a:spLocks noGrp="1"/>
          </p:cNvSpPr>
          <p:nvPr>
            <p:ph idx="1"/>
          </p:nvPr>
        </p:nvSpPr>
        <p:spPr/>
        <p:txBody>
          <a:bodyPr>
            <a:normAutofit fontScale="55000" lnSpcReduction="20000"/>
          </a:bodyPr>
          <a:lstStyle/>
          <a:p>
            <a:pPr algn="just"/>
            <a:r>
              <a:rPr lang="en-US" i="1" dirty="0"/>
              <a:t>In spring 1994 the decision was made by the MacArthur Foundation to support the establishment of the </a:t>
            </a:r>
            <a:r>
              <a:rPr lang="en-US" i="1" dirty="0">
                <a:solidFill>
                  <a:schemeClr val="accent1"/>
                </a:solidFill>
              </a:rPr>
              <a:t>International Center on Conflict and Negotiation </a:t>
            </a:r>
            <a:r>
              <a:rPr lang="en-US" i="1" dirty="0"/>
              <a:t>in Georgia. The Founding Assembly was held in Tbilisi on August 8, 1994, which unanimously (63 signatures altogether) supported the establishment of ICCN. </a:t>
            </a:r>
            <a:r>
              <a:rPr lang="en-US" i="1" dirty="0" smtClean="0"/>
              <a:t>Dr. George Khutsishvili </a:t>
            </a:r>
            <a:r>
              <a:rPr lang="en-US" i="1" dirty="0"/>
              <a:t>was granted the status of ICCN's founder. On November 3, 1994 the Ministry of Justice of Georgia registered ICCN as non-profit NGO (certificate #1755). ICCN was given the status of international organization according to the Georgian legislation because CISAC of Stanford University served in the first year after ICCN's establishment as an implementing partner of the project. Since then ICCN has been an independent contractor. </a:t>
            </a:r>
          </a:p>
          <a:p>
            <a:pPr algn="just"/>
            <a:r>
              <a:rPr lang="en-US" i="1" dirty="0"/>
              <a:t>The activities of ICCN extend to the Caucasus region, with special emphasis on the situation in Georgia but participation also in wider </a:t>
            </a:r>
            <a:r>
              <a:rPr lang="en-US" i="1" dirty="0" smtClean="0"/>
              <a:t>networks and </a:t>
            </a:r>
            <a:r>
              <a:rPr lang="en-US" i="1" dirty="0"/>
              <a:t>international projects. ICCN has been a co-founder of </a:t>
            </a:r>
            <a:r>
              <a:rPr lang="en-US" i="1" dirty="0" smtClean="0"/>
              <a:t>coalitions, international </a:t>
            </a:r>
            <a:r>
              <a:rPr lang="en-US" i="1" dirty="0"/>
              <a:t>societies and centers, e.g. International Society for Fair Elections and Democracy, based in Tbilisi, Georgia; </a:t>
            </a:r>
            <a:r>
              <a:rPr lang="en-US" i="1" dirty="0" smtClean="0"/>
              <a:t>The South Caucasus Coalition for ICC (SCICC); The </a:t>
            </a:r>
            <a:r>
              <a:rPr lang="en-US" i="1" dirty="0"/>
              <a:t>Caucasus NGO Forum for Peace and Non-violence in the Caucasus; </a:t>
            </a:r>
            <a:r>
              <a:rPr lang="en-US" i="1" dirty="0" smtClean="0"/>
              <a:t>The </a:t>
            </a:r>
            <a:r>
              <a:rPr lang="en-US" i="1" dirty="0"/>
              <a:t>Caucasus Women's Research and Consulting Network (CWN</a:t>
            </a:r>
            <a:r>
              <a:rPr lang="en-US" i="1" dirty="0" smtClean="0"/>
              <a:t>), The South Caucasus Conflict Prevention and Peacebuilding Network under the Global Partnership for Prevention of Armed Conflicts (GPPAC), etc</a:t>
            </a:r>
            <a:r>
              <a:rPr lang="en-US" i="1" dirty="0"/>
              <a:t>. </a:t>
            </a:r>
          </a:p>
          <a:p>
            <a:endParaRPr lang="en-US" dirty="0"/>
          </a:p>
        </p:txBody>
      </p:sp>
      <p:pic>
        <p:nvPicPr>
          <p:cNvPr id="4"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Tree>
    <p:extLst>
      <p:ext uri="{BB962C8B-B14F-4D97-AF65-F5344CB8AC3E}">
        <p14:creationId xmlns:p14="http://schemas.microsoft.com/office/powerpoint/2010/main" val="283311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ka-GE" dirty="0" smtClean="0">
                <a:solidFill>
                  <a:schemeClr val="accent1"/>
                </a:solidFill>
              </a:rPr>
              <a:t>მადლობა გაწეული შრომისა</a:t>
            </a:r>
          </a:p>
          <a:p>
            <a:pPr marL="0" indent="0" algn="ctr">
              <a:buNone/>
            </a:pPr>
            <a:r>
              <a:rPr lang="ka-GE" dirty="0" smtClean="0">
                <a:solidFill>
                  <a:schemeClr val="accent1"/>
                </a:solidFill>
              </a:rPr>
              <a:t>და თქვენი ყურადღებისთვის!</a:t>
            </a:r>
            <a:endParaRPr lang="en-US" dirty="0" smtClean="0">
              <a:solidFill>
                <a:schemeClr val="accent1"/>
              </a:solidFill>
            </a:endParaRPr>
          </a:p>
          <a:p>
            <a:pPr marL="0" indent="0" algn="ctr">
              <a:buNone/>
            </a:pPr>
            <a:endParaRPr lang="en-US" dirty="0">
              <a:solidFill>
                <a:schemeClr val="accent1"/>
              </a:solidFill>
            </a:endParaRPr>
          </a:p>
          <a:p>
            <a:pPr marL="0" indent="0" algn="ctr">
              <a:buNone/>
            </a:pPr>
            <a:endParaRPr lang="en-US" dirty="0" smtClean="0">
              <a:solidFill>
                <a:schemeClr val="accent1"/>
              </a:solidFill>
            </a:endParaRPr>
          </a:p>
          <a:p>
            <a:pPr marL="0" indent="0" algn="ctr">
              <a:buNone/>
            </a:pPr>
            <a:r>
              <a:rPr lang="en-US" dirty="0" smtClean="0">
                <a:solidFill>
                  <a:schemeClr val="accent1"/>
                </a:solidFill>
                <a:hlinkClick r:id="rId2"/>
              </a:rPr>
              <a:t>ninatsikhistavi@iccn.ge</a:t>
            </a:r>
            <a:r>
              <a:rPr lang="en-US" dirty="0" smtClean="0">
                <a:solidFill>
                  <a:schemeClr val="accent1"/>
                </a:solidFill>
              </a:rPr>
              <a:t> </a:t>
            </a:r>
          </a:p>
          <a:p>
            <a:pPr marL="0" indent="0" algn="ctr">
              <a:buNone/>
            </a:pPr>
            <a:endParaRPr lang="ka-GE" dirty="0" smtClean="0">
              <a:solidFill>
                <a:schemeClr val="accent1"/>
              </a:solidFill>
            </a:endParaRPr>
          </a:p>
        </p:txBody>
      </p:sp>
      <p:pic>
        <p:nvPicPr>
          <p:cNvPr id="4" name="Picture 2" descr="No automatic alt text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 y="60198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Tree>
    <p:extLst>
      <p:ext uri="{BB962C8B-B14F-4D97-AF65-F5344CB8AC3E}">
        <p14:creationId xmlns:p14="http://schemas.microsoft.com/office/powerpoint/2010/main" val="2739791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accent1"/>
                </a:solidFill>
              </a:rPr>
              <a:t>Shortly </a:t>
            </a:r>
            <a:r>
              <a:rPr lang="en-US" sz="2000" b="1" dirty="0">
                <a:solidFill>
                  <a:schemeClr val="accent1"/>
                </a:solidFill>
              </a:rPr>
              <a:t>about the </a:t>
            </a:r>
            <a:r>
              <a:rPr lang="en-US" sz="2000" b="1" dirty="0" smtClean="0">
                <a:solidFill>
                  <a:schemeClr val="accent1"/>
                </a:solidFill>
              </a:rPr>
              <a:t/>
            </a:r>
            <a:br>
              <a:rPr lang="en-US" sz="2000" b="1" dirty="0" smtClean="0">
                <a:solidFill>
                  <a:schemeClr val="accent1"/>
                </a:solidFill>
              </a:rPr>
            </a:br>
            <a:r>
              <a:rPr lang="en-US" sz="2000" b="1" dirty="0" smtClean="0">
                <a:solidFill>
                  <a:schemeClr val="accent1"/>
                </a:solidFill>
              </a:rPr>
              <a:t>RATIFICATION </a:t>
            </a:r>
            <a:r>
              <a:rPr lang="en-US" sz="2000" b="1" dirty="0">
                <a:solidFill>
                  <a:schemeClr val="accent1"/>
                </a:solidFill>
              </a:rPr>
              <a:t>AND IMPLEMENTATION </a:t>
            </a:r>
            <a:r>
              <a:rPr lang="en-US" sz="2000" b="1" dirty="0" smtClean="0">
                <a:solidFill>
                  <a:schemeClr val="accent1"/>
                </a:solidFill>
              </a:rPr>
              <a:t>STATUS </a:t>
            </a:r>
            <a:br>
              <a:rPr lang="en-US" sz="2000" b="1" dirty="0" smtClean="0">
                <a:solidFill>
                  <a:schemeClr val="accent1"/>
                </a:solidFill>
              </a:rPr>
            </a:br>
            <a:r>
              <a:rPr lang="en-US" sz="2000" b="1" dirty="0" smtClean="0">
                <a:solidFill>
                  <a:schemeClr val="accent1"/>
                </a:solidFill>
              </a:rPr>
              <a:t>of </a:t>
            </a:r>
            <a:r>
              <a:rPr lang="en-US" sz="2000" b="1" dirty="0">
                <a:solidFill>
                  <a:schemeClr val="accent1"/>
                </a:solidFill>
              </a:rPr>
              <a:t>the Rome Statute in </a:t>
            </a:r>
            <a:r>
              <a:rPr lang="en-US" sz="2000" b="1" dirty="0" smtClean="0">
                <a:solidFill>
                  <a:schemeClr val="accent1"/>
                </a:solidFill>
              </a:rPr>
              <a:t>Georgia</a:t>
            </a:r>
            <a:r>
              <a:rPr lang="en-US" sz="2000" b="1" dirty="0">
                <a:solidFill>
                  <a:schemeClr val="accent1"/>
                </a:solidFill>
              </a:rPr>
              <a:t>: </a:t>
            </a: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Signature: </a:t>
            </a:r>
            <a:r>
              <a:rPr lang="en-US" dirty="0"/>
              <a:t>18 July </a:t>
            </a:r>
            <a:r>
              <a:rPr lang="en-US" dirty="0" smtClean="0"/>
              <a:t>1998</a:t>
            </a:r>
          </a:p>
          <a:p>
            <a:r>
              <a:rPr lang="en-US" dirty="0" smtClean="0"/>
              <a:t>Ratification</a:t>
            </a:r>
            <a:r>
              <a:rPr lang="en-US" dirty="0"/>
              <a:t>: 5 Sept.2003 </a:t>
            </a:r>
            <a:endParaRPr lang="en-US" dirty="0" smtClean="0"/>
          </a:p>
          <a:p>
            <a:r>
              <a:rPr lang="en-US" dirty="0" smtClean="0"/>
              <a:t>On </a:t>
            </a:r>
            <a:r>
              <a:rPr lang="en-US" dirty="0"/>
              <a:t>5 September 2003, Georgia deposited the instrument of ratification at the UN Headquarters becoming the 92 State to ratify the Rome Statute. </a:t>
            </a:r>
            <a:endParaRPr lang="en-US" dirty="0" smtClean="0"/>
          </a:p>
          <a:p>
            <a:r>
              <a:rPr lang="en-US" dirty="0" smtClean="0"/>
              <a:t>On </a:t>
            </a:r>
            <a:r>
              <a:rPr lang="en-US" dirty="0"/>
              <a:t>July 16, on the instruction of the President, the Georgian Parliament had ratified by unanimity the Rome Statute. </a:t>
            </a:r>
            <a:endParaRPr lang="en-US" dirty="0" smtClean="0"/>
          </a:p>
          <a:p>
            <a:r>
              <a:rPr lang="en-US" dirty="0" smtClean="0"/>
              <a:t>A </a:t>
            </a:r>
            <a:r>
              <a:rPr lang="en-US" dirty="0"/>
              <a:t>Working Group (activated by the Ministry of Justice) finished a draft legislative package for ratification and implementation in early April, which was first adopted by the inter-ministerial commission, then submitted to the Parliament. </a:t>
            </a:r>
            <a:endParaRPr lang="en-US" dirty="0" smtClean="0"/>
          </a:p>
          <a:p>
            <a:r>
              <a:rPr lang="en-US" dirty="0" smtClean="0"/>
              <a:t>On </a:t>
            </a:r>
            <a:r>
              <a:rPr lang="en-US" dirty="0"/>
              <a:t>14 August 2003, the Assembly passed a legislative package including: </a:t>
            </a:r>
            <a:endParaRPr lang="en-US" dirty="0" smtClean="0"/>
          </a:p>
          <a:p>
            <a:r>
              <a:rPr lang="en-US" dirty="0" smtClean="0"/>
              <a:t>1</a:t>
            </a:r>
            <a:r>
              <a:rPr lang="en-US" dirty="0"/>
              <a:t>) bill on cooperation with the ICC; </a:t>
            </a:r>
            <a:endParaRPr lang="en-US" dirty="0" smtClean="0"/>
          </a:p>
          <a:p>
            <a:r>
              <a:rPr lang="en-US" dirty="0" smtClean="0"/>
              <a:t>2</a:t>
            </a:r>
            <a:r>
              <a:rPr lang="en-US" dirty="0"/>
              <a:t>) Amendments to the Code of Criminal Procedure; </a:t>
            </a:r>
            <a:endParaRPr lang="en-US" dirty="0" smtClean="0"/>
          </a:p>
          <a:p>
            <a:r>
              <a:rPr lang="en-US" dirty="0" smtClean="0"/>
              <a:t>3</a:t>
            </a:r>
            <a:r>
              <a:rPr lang="en-US" dirty="0"/>
              <a:t>) Amendments to the Criminal Code; </a:t>
            </a:r>
            <a:endParaRPr lang="en-US" dirty="0" smtClean="0"/>
          </a:p>
          <a:p>
            <a:r>
              <a:rPr lang="en-US" dirty="0" smtClean="0"/>
              <a:t>4</a:t>
            </a:r>
            <a:r>
              <a:rPr lang="en-US" dirty="0"/>
              <a:t>) Amendments to the law on custody; </a:t>
            </a:r>
            <a:endParaRPr lang="en-US" dirty="0" smtClean="0"/>
          </a:p>
          <a:p>
            <a:r>
              <a:rPr lang="en-US" dirty="0" smtClean="0"/>
              <a:t>5</a:t>
            </a:r>
            <a:r>
              <a:rPr lang="en-US" dirty="0"/>
              <a:t>) Amendments to the law on executive actions. </a:t>
            </a:r>
            <a:endParaRPr lang="en-US" dirty="0" smtClean="0"/>
          </a:p>
        </p:txBody>
      </p:sp>
    </p:spTree>
    <p:extLst>
      <p:ext uri="{BB962C8B-B14F-4D97-AF65-F5344CB8AC3E}">
        <p14:creationId xmlns:p14="http://schemas.microsoft.com/office/powerpoint/2010/main" val="411882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South Caucasus Coalition for the ICC (SCICC)</a:t>
            </a:r>
          </a:p>
        </p:txBody>
      </p:sp>
      <p:sp>
        <p:nvSpPr>
          <p:cNvPr id="3" name="Subtitle 2"/>
          <p:cNvSpPr>
            <a:spLocks noGrp="1"/>
          </p:cNvSpPr>
          <p:nvPr>
            <p:ph type="subTitle" idx="1"/>
          </p:nvPr>
        </p:nvSpPr>
        <p:spPr/>
        <p:txBody>
          <a:bodyPr/>
          <a:lstStyle/>
          <a:p>
            <a:r>
              <a:rPr lang="en-US" dirty="0" smtClean="0"/>
              <a:t>the history of development </a:t>
            </a:r>
          </a:p>
          <a:p>
            <a:r>
              <a:rPr lang="en-US" dirty="0" smtClean="0"/>
              <a:t>2003-2010</a:t>
            </a:r>
            <a:endParaRPr lang="en-US" dirty="0"/>
          </a:p>
        </p:txBody>
      </p:sp>
      <p:pic>
        <p:nvPicPr>
          <p:cNvPr id="4"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9436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spTree>
    <p:extLst>
      <p:ext uri="{BB962C8B-B14F-4D97-AF65-F5344CB8AC3E}">
        <p14:creationId xmlns:p14="http://schemas.microsoft.com/office/powerpoint/2010/main" val="290884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fontScale="90000"/>
          </a:bodyPr>
          <a:lstStyle/>
          <a:p>
            <a:r>
              <a:rPr lang="en-US" sz="2800" dirty="0" smtClean="0">
                <a:solidFill>
                  <a:schemeClr val="tx2"/>
                </a:solidFill>
              </a:rPr>
              <a:t>Creation </a:t>
            </a:r>
            <a:r>
              <a:rPr lang="en-US" sz="2800" dirty="0">
                <a:solidFill>
                  <a:schemeClr val="tx2"/>
                </a:solidFill>
              </a:rPr>
              <a:t>of the Georgian NGO Coalition for the ICC </a:t>
            </a:r>
            <a:r>
              <a:rPr lang="en-US" sz="2800" dirty="0" smtClean="0">
                <a:solidFill>
                  <a:schemeClr val="tx2"/>
                </a:solidFill>
              </a:rPr>
              <a:t/>
            </a:r>
            <a:br>
              <a:rPr lang="en-US" sz="2800" dirty="0" smtClean="0">
                <a:solidFill>
                  <a:schemeClr val="tx2"/>
                </a:solidFill>
              </a:rPr>
            </a:br>
            <a:r>
              <a:rPr lang="en-US" sz="2800" dirty="0" smtClean="0">
                <a:solidFill>
                  <a:schemeClr val="tx2"/>
                </a:solidFill>
              </a:rPr>
              <a:t>20</a:t>
            </a:r>
            <a:r>
              <a:rPr lang="en-US" sz="2800" baseline="30000" dirty="0" smtClean="0">
                <a:solidFill>
                  <a:schemeClr val="tx2"/>
                </a:solidFill>
              </a:rPr>
              <a:t>th</a:t>
            </a:r>
            <a:r>
              <a:rPr lang="en-US" sz="2800" dirty="0" smtClean="0">
                <a:solidFill>
                  <a:schemeClr val="tx2"/>
                </a:solidFill>
              </a:rPr>
              <a:t> of October, </a:t>
            </a:r>
            <a:r>
              <a:rPr lang="en-US" sz="2800" dirty="0">
                <a:solidFill>
                  <a:schemeClr val="tx2"/>
                </a:solidFill>
              </a:rPr>
              <a:t>2003</a:t>
            </a:r>
          </a:p>
        </p:txBody>
      </p:sp>
      <p:sp>
        <p:nvSpPr>
          <p:cNvPr id="3" name="Content Placeholder 2"/>
          <p:cNvSpPr>
            <a:spLocks noGrp="1"/>
          </p:cNvSpPr>
          <p:nvPr>
            <p:ph idx="1"/>
          </p:nvPr>
        </p:nvSpPr>
        <p:spPr>
          <a:xfrm>
            <a:off x="152400" y="914400"/>
            <a:ext cx="6367461" cy="5517937"/>
          </a:xfrm>
        </p:spPr>
        <p:txBody>
          <a:bodyPr>
            <a:noAutofit/>
          </a:bodyPr>
          <a:lstStyle/>
          <a:p>
            <a:pPr algn="just"/>
            <a:r>
              <a:rPr lang="en-US" sz="1200" dirty="0"/>
              <a:t>Georgia: International Centre on Conflict and </a:t>
            </a:r>
            <a:r>
              <a:rPr lang="en-US" sz="1200" dirty="0" smtClean="0"/>
              <a:t>Negotiation: </a:t>
            </a:r>
          </a:p>
          <a:p>
            <a:pPr algn="just"/>
            <a:r>
              <a:rPr lang="en-US" sz="1200" dirty="0" smtClean="0"/>
              <a:t>Dr. George </a:t>
            </a:r>
            <a:r>
              <a:rPr lang="en-US" sz="1200" dirty="0"/>
              <a:t>Khutsishvili, Director of the International Centre on Conflict and Negotiation (ICCN) has </a:t>
            </a:r>
            <a:r>
              <a:rPr lang="en-US" sz="1200" dirty="0" smtClean="0"/>
              <a:t>visited </a:t>
            </a:r>
            <a:r>
              <a:rPr lang="en-US" sz="1200" dirty="0"/>
              <a:t>the International Criminal Court in The Hague, the Netherlands. Mr. Khutsishvili was invited by the Justice and Peace Commission, the Netherlands, to visit The Hague as member of the international expert meeting on the establishment of the Center for Justice and Reconciliation (CJR), a network </a:t>
            </a:r>
            <a:r>
              <a:rPr lang="en-US" sz="1200" dirty="0" err="1"/>
              <a:t>organisation</a:t>
            </a:r>
            <a:r>
              <a:rPr lang="en-US" sz="1200" dirty="0"/>
              <a:t>. </a:t>
            </a:r>
            <a:endParaRPr lang="en-US" sz="1200" dirty="0" smtClean="0"/>
          </a:p>
          <a:p>
            <a:pPr algn="just"/>
            <a:r>
              <a:rPr lang="en-US" sz="1200" dirty="0" smtClean="0"/>
              <a:t>The </a:t>
            </a:r>
            <a:r>
              <a:rPr lang="en-US" sz="1200" dirty="0"/>
              <a:t>International Center on Conflict and Negotiation initiated a gathering at the ICCN office of a number of Georgian NGOs and IO representatives on the 20th of October 2003 in order to discuss the role of Georgia, as a country that has recently ratified the Rome Statute of the ICC, in relation to the development of the Center of Justice and Reconciliation, and creation of the Georgian NGO Coalition for the ICC. </a:t>
            </a:r>
            <a:endParaRPr lang="en-US" sz="1200" dirty="0" smtClean="0"/>
          </a:p>
          <a:p>
            <a:pPr algn="just"/>
            <a:r>
              <a:rPr lang="en-US" sz="1200" dirty="0" smtClean="0"/>
              <a:t>The </a:t>
            </a:r>
            <a:r>
              <a:rPr lang="en-US" sz="1200" dirty="0"/>
              <a:t>participants at the gathering were Prof. George </a:t>
            </a:r>
            <a:r>
              <a:rPr lang="en-US" sz="1200" dirty="0" err="1"/>
              <a:t>Khustishvili</a:t>
            </a:r>
            <a:r>
              <a:rPr lang="en-US" sz="1200" dirty="0"/>
              <a:t>, Ms. Nina Tsihistavi, co-director of the Caucasus Women’s Network, Mr. Ucha </a:t>
            </a:r>
            <a:r>
              <a:rPr lang="en-US" sz="1200" dirty="0" err="1"/>
              <a:t>Nanuashvili</a:t>
            </a:r>
            <a:r>
              <a:rPr lang="en-US" sz="1200" dirty="0"/>
              <a:t>, leader of the Human Rights Information and Documentation Center, Mr. Nodar </a:t>
            </a:r>
            <a:r>
              <a:rPr lang="en-US" sz="1200" dirty="0" err="1"/>
              <a:t>Topuridze</a:t>
            </a:r>
            <a:r>
              <a:rPr lang="en-US" sz="1200" dirty="0"/>
              <a:t> and Mr. Zviad Tsagareishvili, representatives of the Georgian Center of International Criminal Law (GCICL), Ms. Natia </a:t>
            </a:r>
            <a:r>
              <a:rPr lang="en-US" sz="1200" dirty="0" err="1"/>
              <a:t>Gvazava</a:t>
            </a:r>
            <a:r>
              <a:rPr lang="en-US" sz="1200" dirty="0"/>
              <a:t> from the ICRC Delegation in Georgia, Mr. Marat </a:t>
            </a:r>
            <a:r>
              <a:rPr lang="en-US" sz="1200" dirty="0" err="1"/>
              <a:t>Baratashvili</a:t>
            </a:r>
            <a:r>
              <a:rPr lang="en-US" sz="1200" dirty="0"/>
              <a:t> of </a:t>
            </a:r>
            <a:r>
              <a:rPr lang="en-US" sz="1200" dirty="0" smtClean="0"/>
              <a:t>the </a:t>
            </a:r>
            <a:r>
              <a:rPr lang="en-US" sz="1200" dirty="0"/>
              <a:t>Union of Georgian Repatriates (UGR) and Mr. Emil </a:t>
            </a:r>
            <a:r>
              <a:rPr lang="en-US" sz="1200" dirty="0" err="1"/>
              <a:t>Adelkhanov</a:t>
            </a:r>
            <a:r>
              <a:rPr lang="en-US" sz="1200" dirty="0"/>
              <a:t> of the Caucasus Institute for Peace, Democracy and Development (CIPDD). Consultations have also taken place with Ms. Nana Kakabadze, co-director of the NGO “Former Political Prisoners for Human Rights”, Ms. Nino </a:t>
            </a:r>
            <a:r>
              <a:rPr lang="en-US" sz="1200" dirty="0" err="1"/>
              <a:t>Bakakuri</a:t>
            </a:r>
            <a:r>
              <a:rPr lang="en-US" sz="1200" dirty="0"/>
              <a:t> of the Georgian Young Lawyers’ Association (GYLA), Mr. Alexander </a:t>
            </a:r>
            <a:r>
              <a:rPr lang="en-US" sz="1200" dirty="0" err="1"/>
              <a:t>Russetsky</a:t>
            </a:r>
            <a:r>
              <a:rPr lang="en-US" sz="1200" dirty="0"/>
              <a:t>, leader of the Georgian Helsinki Citizen’s Assembly and the South Caucasus Security Institute et al. </a:t>
            </a:r>
            <a:endParaRPr lang="en-US" sz="1200" dirty="0" smtClean="0"/>
          </a:p>
          <a:p>
            <a:pPr algn="just"/>
            <a:r>
              <a:rPr lang="en-US" sz="1200" dirty="0" smtClean="0"/>
              <a:t>There </a:t>
            </a:r>
            <a:r>
              <a:rPr lang="en-US" sz="1200" dirty="0"/>
              <a:t>was a generally positive response to the ICCN proposal to work on the action plan to establish a coalition of Georgian NGOs for the support of the ICC, which would take part in development and the work of the CJR. </a:t>
            </a:r>
            <a:endParaRPr lang="en-US" sz="1200" dirty="0" smtClean="0"/>
          </a:p>
          <a:p>
            <a:pPr algn="just"/>
            <a:r>
              <a:rPr lang="en-US" sz="1200" dirty="0" smtClean="0"/>
              <a:t>This </a:t>
            </a:r>
            <a:r>
              <a:rPr lang="en-US" sz="1200" dirty="0"/>
              <a:t>is an important indicator encouraging </a:t>
            </a:r>
            <a:r>
              <a:rPr lang="en-US" sz="1200" dirty="0" smtClean="0"/>
              <a:t>in seeking </a:t>
            </a:r>
            <a:r>
              <a:rPr lang="en-US" sz="1200" dirty="0"/>
              <a:t>wider response from the Georgian civil society, especially CSO and NGO networks, as well as international </a:t>
            </a:r>
            <a:r>
              <a:rPr lang="en-US" sz="1200" dirty="0" err="1"/>
              <a:t>organisations</a:t>
            </a:r>
            <a:r>
              <a:rPr lang="en-US" sz="1200" dirty="0"/>
              <a:t> and missions operating in our country, towards creating a viable network of experts and </a:t>
            </a:r>
            <a:r>
              <a:rPr lang="en-US" sz="1200" dirty="0" err="1"/>
              <a:t>organisations</a:t>
            </a:r>
            <a:r>
              <a:rPr lang="en-US" sz="1200" dirty="0"/>
              <a:t> to promote the principles of the Rome Statute in our country and present in a qualified way burning issues for Georgia to the international community. </a:t>
            </a:r>
            <a:endParaRPr lang="en-US" sz="1200" dirty="0" smtClean="0"/>
          </a:p>
          <a:p>
            <a:pPr algn="just"/>
            <a:r>
              <a:rPr lang="en-US" sz="1000" dirty="0" smtClean="0"/>
              <a:t>For </a:t>
            </a:r>
            <a:r>
              <a:rPr lang="en-US" sz="1000" dirty="0"/>
              <a:t>more information, contact: ICCN [mailto:iccn@iccn.ge] .Press Release (23.10.2003). </a:t>
            </a:r>
            <a:endParaRPr lang="en-US" sz="1000" dirty="0" smtClean="0"/>
          </a:p>
          <a:p>
            <a:pPr algn="just"/>
            <a:r>
              <a:rPr lang="en-US" sz="1000" dirty="0">
                <a:hlinkClick r:id="rId3"/>
              </a:rPr>
              <a:t>http://</a:t>
            </a:r>
            <a:r>
              <a:rPr lang="en-US" sz="1000" dirty="0" smtClean="0">
                <a:hlinkClick r:id="rId3"/>
              </a:rPr>
              <a:t>archive.iccnow.org/documents/update35_nov2003.pdf</a:t>
            </a:r>
            <a:r>
              <a:rPr lang="en-US" sz="1000" dirty="0" smtClean="0"/>
              <a:t> </a:t>
            </a:r>
            <a:endParaRPr lang="en-US" sz="1000" dirty="0"/>
          </a:p>
        </p:txBody>
      </p:sp>
      <p:sp>
        <p:nvSpPr>
          <p:cNvPr id="4"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977" y="5181770"/>
            <a:ext cx="685800" cy="677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Documents and Settings\Marion\Desktop\ICCN CICC History Docs\CICC Newsletter #35 November 2003.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95" t="15152" r="31970" b="4034"/>
          <a:stretch/>
        </p:blipFill>
        <p:spPr bwMode="auto">
          <a:xfrm>
            <a:off x="6824661" y="2286000"/>
            <a:ext cx="2166939"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6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T</a:t>
            </a:r>
            <a:r>
              <a:rPr lang="en-US" dirty="0" smtClean="0">
                <a:solidFill>
                  <a:schemeClr val="tx2"/>
                </a:solidFill>
              </a:rPr>
              <a:t>he </a:t>
            </a:r>
            <a:r>
              <a:rPr lang="en-US" dirty="0">
                <a:solidFill>
                  <a:schemeClr val="tx2"/>
                </a:solidFill>
              </a:rPr>
              <a:t>Georgian NGO Coalition for the </a:t>
            </a:r>
            <a:r>
              <a:rPr lang="en-US" dirty="0" smtClean="0">
                <a:solidFill>
                  <a:schemeClr val="tx2"/>
                </a:solidFill>
              </a:rPr>
              <a:t>ICC</a:t>
            </a:r>
            <a:endParaRPr lang="en-US" dirty="0">
              <a:solidFill>
                <a:schemeClr val="tx2"/>
              </a:solidFill>
            </a:endParaRPr>
          </a:p>
        </p:txBody>
      </p:sp>
      <p:sp>
        <p:nvSpPr>
          <p:cNvPr id="4"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943600"/>
            <a:ext cx="685800" cy="6779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600200"/>
            <a:ext cx="8077200" cy="4419599"/>
          </a:xfrm>
        </p:spPr>
        <p:txBody>
          <a:bodyPr>
            <a:normAutofit fontScale="55000" lnSpcReduction="20000"/>
          </a:bodyPr>
          <a:lstStyle/>
          <a:p>
            <a:r>
              <a:rPr lang="en-US" dirty="0" smtClean="0"/>
              <a:t>Mr. George </a:t>
            </a:r>
            <a:r>
              <a:rPr lang="en-US" dirty="0" err="1"/>
              <a:t>Khustishvili</a:t>
            </a:r>
            <a:r>
              <a:rPr lang="en-US" dirty="0"/>
              <a:t>, </a:t>
            </a:r>
            <a:r>
              <a:rPr lang="en-US" dirty="0" err="1" smtClean="0"/>
              <a:t>Ph.D</a:t>
            </a:r>
            <a:r>
              <a:rPr lang="en-US" dirty="0" smtClean="0"/>
              <a:t>, Director, </a:t>
            </a:r>
            <a:r>
              <a:rPr lang="en-US" dirty="0" smtClean="0">
                <a:solidFill>
                  <a:schemeClr val="tx2"/>
                </a:solidFill>
              </a:rPr>
              <a:t>ICCN</a:t>
            </a:r>
          </a:p>
          <a:p>
            <a:r>
              <a:rPr lang="en-US" dirty="0" smtClean="0"/>
              <a:t>Ms. Shorena </a:t>
            </a:r>
            <a:r>
              <a:rPr lang="en-US" dirty="0" err="1" smtClean="0"/>
              <a:t>Lordkipanidze</a:t>
            </a:r>
            <a:r>
              <a:rPr lang="en-US" dirty="0" smtClean="0"/>
              <a:t>, Regional Coordinator of SCICC, ICCN</a:t>
            </a:r>
          </a:p>
          <a:p>
            <a:r>
              <a:rPr lang="en-US" dirty="0" smtClean="0"/>
              <a:t>Mr</a:t>
            </a:r>
            <a:r>
              <a:rPr lang="en-US" dirty="0"/>
              <a:t>. Ucha </a:t>
            </a:r>
            <a:r>
              <a:rPr lang="en-US" dirty="0" err="1"/>
              <a:t>Nanuashvili</a:t>
            </a:r>
            <a:r>
              <a:rPr lang="en-US" dirty="0"/>
              <a:t>, </a:t>
            </a:r>
            <a:r>
              <a:rPr lang="en-US" dirty="0" smtClean="0"/>
              <a:t>Chair, the </a:t>
            </a:r>
            <a:r>
              <a:rPr lang="en-US" dirty="0"/>
              <a:t>Human Rights Information and Documentation </a:t>
            </a:r>
            <a:r>
              <a:rPr lang="en-US" dirty="0" smtClean="0"/>
              <a:t>Center  (</a:t>
            </a:r>
            <a:r>
              <a:rPr lang="en-US" dirty="0" smtClean="0">
                <a:solidFill>
                  <a:schemeClr val="tx2"/>
                </a:solidFill>
              </a:rPr>
              <a:t>HRIDC</a:t>
            </a:r>
            <a:r>
              <a:rPr lang="en-US" dirty="0" smtClean="0"/>
              <a:t>), </a:t>
            </a:r>
            <a:endParaRPr lang="en-US" dirty="0" smtClean="0"/>
          </a:p>
          <a:p>
            <a:r>
              <a:rPr lang="en-US" dirty="0" smtClean="0"/>
              <a:t>Mr</a:t>
            </a:r>
            <a:r>
              <a:rPr lang="en-US" dirty="0"/>
              <a:t>. Nodar </a:t>
            </a:r>
            <a:r>
              <a:rPr lang="en-US" dirty="0" err="1" smtClean="0"/>
              <a:t>Topuridze</a:t>
            </a:r>
            <a:r>
              <a:rPr lang="en-US" dirty="0" smtClean="0"/>
              <a:t>, </a:t>
            </a:r>
            <a:r>
              <a:rPr lang="en-US" dirty="0"/>
              <a:t>the Georgian Center of International Criminal Law (</a:t>
            </a:r>
            <a:r>
              <a:rPr lang="en-US" dirty="0">
                <a:solidFill>
                  <a:schemeClr val="tx2"/>
                </a:solidFill>
              </a:rPr>
              <a:t>GCICL</a:t>
            </a:r>
            <a:r>
              <a:rPr lang="en-US" dirty="0"/>
              <a:t>),</a:t>
            </a:r>
            <a:r>
              <a:rPr lang="en-US" dirty="0" smtClean="0"/>
              <a:t> </a:t>
            </a:r>
          </a:p>
          <a:p>
            <a:r>
              <a:rPr lang="en-US" dirty="0" smtClean="0"/>
              <a:t>Mr</a:t>
            </a:r>
            <a:r>
              <a:rPr lang="en-US" dirty="0"/>
              <a:t>. Zviad Tsagareishvili, </a:t>
            </a:r>
            <a:r>
              <a:rPr lang="en-US" dirty="0" smtClean="0"/>
              <a:t>the </a:t>
            </a:r>
            <a:r>
              <a:rPr lang="en-US" dirty="0"/>
              <a:t>Georgian Center of International Criminal Law (GCICL), </a:t>
            </a:r>
            <a:endParaRPr lang="en-US" dirty="0" smtClean="0"/>
          </a:p>
          <a:p>
            <a:r>
              <a:rPr lang="en-US" dirty="0" smtClean="0"/>
              <a:t>Ms</a:t>
            </a:r>
            <a:r>
              <a:rPr lang="en-US" dirty="0"/>
              <a:t>. Natia </a:t>
            </a:r>
            <a:r>
              <a:rPr lang="en-US" dirty="0" err="1" smtClean="0"/>
              <a:t>Gvazava</a:t>
            </a:r>
            <a:r>
              <a:rPr lang="en-US" dirty="0" smtClean="0"/>
              <a:t>, the </a:t>
            </a:r>
            <a:r>
              <a:rPr lang="en-US" dirty="0">
                <a:solidFill>
                  <a:schemeClr val="tx2"/>
                </a:solidFill>
              </a:rPr>
              <a:t>ICRC</a:t>
            </a:r>
            <a:r>
              <a:rPr lang="en-US" dirty="0"/>
              <a:t> Delegation in Georgia, </a:t>
            </a:r>
            <a:endParaRPr lang="en-US" dirty="0" smtClean="0"/>
          </a:p>
          <a:p>
            <a:r>
              <a:rPr lang="en-US" dirty="0" smtClean="0"/>
              <a:t>Mr</a:t>
            </a:r>
            <a:r>
              <a:rPr lang="en-US" dirty="0"/>
              <a:t>. Marat </a:t>
            </a:r>
            <a:r>
              <a:rPr lang="en-US" dirty="0" err="1"/>
              <a:t>Baratashvili</a:t>
            </a:r>
            <a:r>
              <a:rPr lang="en-US" dirty="0"/>
              <a:t> of the Union of Georgian Repatriates (</a:t>
            </a:r>
            <a:r>
              <a:rPr lang="en-US" dirty="0">
                <a:solidFill>
                  <a:schemeClr val="tx2"/>
                </a:solidFill>
              </a:rPr>
              <a:t>UGR</a:t>
            </a:r>
            <a:r>
              <a:rPr lang="en-US" dirty="0"/>
              <a:t>) </a:t>
            </a:r>
            <a:endParaRPr lang="en-US" dirty="0" smtClean="0"/>
          </a:p>
          <a:p>
            <a:r>
              <a:rPr lang="en-US" dirty="0" smtClean="0"/>
              <a:t>Mr</a:t>
            </a:r>
            <a:r>
              <a:rPr lang="en-US" dirty="0"/>
              <a:t>. Emil </a:t>
            </a:r>
            <a:r>
              <a:rPr lang="en-US" dirty="0" err="1" smtClean="0"/>
              <a:t>Adelkhanov</a:t>
            </a:r>
            <a:r>
              <a:rPr lang="en-US" dirty="0" smtClean="0"/>
              <a:t>, </a:t>
            </a:r>
            <a:r>
              <a:rPr lang="en-US" dirty="0"/>
              <a:t>the Caucasus Institute for Peace, Democracy and Development (</a:t>
            </a:r>
            <a:r>
              <a:rPr lang="en-US" dirty="0">
                <a:solidFill>
                  <a:schemeClr val="tx2"/>
                </a:solidFill>
              </a:rPr>
              <a:t>CIPDD</a:t>
            </a:r>
            <a:r>
              <a:rPr lang="en-US" dirty="0" smtClean="0"/>
              <a:t>)</a:t>
            </a:r>
          </a:p>
          <a:p>
            <a:r>
              <a:rPr lang="en-US" dirty="0" smtClean="0"/>
              <a:t>Ms</a:t>
            </a:r>
            <a:r>
              <a:rPr lang="en-US" dirty="0"/>
              <a:t>. Nino </a:t>
            </a:r>
            <a:r>
              <a:rPr lang="en-US" dirty="0" err="1" smtClean="0"/>
              <a:t>Bakakuri</a:t>
            </a:r>
            <a:r>
              <a:rPr lang="en-US" dirty="0" smtClean="0"/>
              <a:t>, </a:t>
            </a:r>
            <a:r>
              <a:rPr lang="en-US" dirty="0"/>
              <a:t>the Georgian Young Lawyers’ Association (</a:t>
            </a:r>
            <a:r>
              <a:rPr lang="en-US" dirty="0">
                <a:solidFill>
                  <a:schemeClr val="tx2"/>
                </a:solidFill>
              </a:rPr>
              <a:t>GYLA</a:t>
            </a:r>
            <a:r>
              <a:rPr lang="en-US" dirty="0"/>
              <a:t>), </a:t>
            </a:r>
            <a:endParaRPr lang="en-US" dirty="0" smtClean="0"/>
          </a:p>
          <a:p>
            <a:r>
              <a:rPr lang="en-US" dirty="0"/>
              <a:t>Ms. Nina Tsihistavi, co-director, the Caucasus Women’s </a:t>
            </a:r>
            <a:r>
              <a:rPr lang="en-US" dirty="0" smtClean="0"/>
              <a:t>Network (</a:t>
            </a:r>
            <a:r>
              <a:rPr lang="en-US" dirty="0" smtClean="0">
                <a:solidFill>
                  <a:schemeClr val="tx2"/>
                </a:solidFill>
              </a:rPr>
              <a:t>CWN</a:t>
            </a:r>
            <a:r>
              <a:rPr lang="en-US" dirty="0" smtClean="0"/>
              <a:t>),</a:t>
            </a:r>
            <a:endParaRPr lang="en-US" dirty="0"/>
          </a:p>
          <a:p>
            <a:r>
              <a:rPr lang="en-US" dirty="0" smtClean="0"/>
              <a:t>Mr</a:t>
            </a:r>
            <a:r>
              <a:rPr lang="en-US" dirty="0"/>
              <a:t>. Alexander </a:t>
            </a:r>
            <a:r>
              <a:rPr lang="en-US" dirty="0" err="1"/>
              <a:t>Russetsky</a:t>
            </a:r>
            <a:r>
              <a:rPr lang="en-US" dirty="0"/>
              <a:t>, </a:t>
            </a:r>
            <a:r>
              <a:rPr lang="en-US" dirty="0" smtClean="0"/>
              <a:t>Chair, the </a:t>
            </a:r>
            <a:r>
              <a:rPr lang="en-US" dirty="0"/>
              <a:t>Georgian Helsinki Citizen’s Assembly and the South Caucasus Security </a:t>
            </a:r>
            <a:r>
              <a:rPr lang="en-US" dirty="0" smtClean="0"/>
              <a:t>Institute (</a:t>
            </a:r>
            <a:r>
              <a:rPr lang="en-US" dirty="0" smtClean="0">
                <a:solidFill>
                  <a:schemeClr val="tx2"/>
                </a:solidFill>
              </a:rPr>
              <a:t>HCAG</a:t>
            </a:r>
            <a:r>
              <a:rPr lang="en-US" dirty="0" smtClean="0"/>
              <a:t>).</a:t>
            </a:r>
            <a:endParaRPr lang="en-US" dirty="0" smtClean="0"/>
          </a:p>
          <a:p>
            <a:r>
              <a:rPr lang="en-US" dirty="0">
                <a:hlinkClick r:id="rId3"/>
              </a:rPr>
              <a:t>http://archive.iccnow.org/documents/update35_nov2003.pdf</a:t>
            </a:r>
            <a:r>
              <a:rPr lang="en-US" dirty="0"/>
              <a:t> </a:t>
            </a:r>
          </a:p>
        </p:txBody>
      </p:sp>
    </p:spTree>
    <p:extLst>
      <p:ext uri="{BB962C8B-B14F-4D97-AF65-F5344CB8AC3E}">
        <p14:creationId xmlns:p14="http://schemas.microsoft.com/office/powerpoint/2010/main" val="37956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tx2"/>
                </a:solidFill>
              </a:rPr>
              <a:t>The </a:t>
            </a:r>
            <a:r>
              <a:rPr lang="en-US" sz="3200" dirty="0" err="1" smtClean="0">
                <a:solidFill>
                  <a:schemeClr val="tx2"/>
                </a:solidFill>
              </a:rPr>
              <a:t>Programme</a:t>
            </a:r>
            <a:r>
              <a:rPr lang="en-US" sz="3200" dirty="0" smtClean="0">
                <a:solidFill>
                  <a:schemeClr val="tx2"/>
                </a:solidFill>
              </a:rPr>
              <a:t> to support </a:t>
            </a:r>
            <a:br>
              <a:rPr lang="en-US" sz="3200" dirty="0" smtClean="0">
                <a:solidFill>
                  <a:schemeClr val="tx2"/>
                </a:solidFill>
              </a:rPr>
            </a:br>
            <a:r>
              <a:rPr lang="en-US" sz="3200" dirty="0" smtClean="0">
                <a:solidFill>
                  <a:schemeClr val="tx2"/>
                </a:solidFill>
              </a:rPr>
              <a:t>South Caucasus NGO Coalition for the Support of ICC 2005</a:t>
            </a:r>
            <a:endParaRPr lang="en-US" sz="3200" dirty="0">
              <a:solidFill>
                <a:schemeClr val="tx2"/>
              </a:solidFill>
            </a:endParaRPr>
          </a:p>
        </p:txBody>
      </p:sp>
      <p:sp>
        <p:nvSpPr>
          <p:cNvPr id="3" name="Content Placeholder 2"/>
          <p:cNvSpPr>
            <a:spLocks noGrp="1"/>
          </p:cNvSpPr>
          <p:nvPr>
            <p:ph idx="1"/>
          </p:nvPr>
        </p:nvSpPr>
        <p:spPr/>
        <p:txBody>
          <a:bodyPr>
            <a:normAutofit fontScale="62500" lnSpcReduction="20000"/>
          </a:bodyPr>
          <a:lstStyle/>
          <a:p>
            <a:r>
              <a:rPr lang="en-US" dirty="0" smtClean="0"/>
              <a:t>WFM-CICC (</a:t>
            </a:r>
            <a:r>
              <a:rPr lang="en-US" dirty="0"/>
              <a:t>WORLD FEDERALIST </a:t>
            </a:r>
            <a:r>
              <a:rPr lang="en-US" dirty="0" smtClean="0"/>
              <a:t>MOVEMENT)</a:t>
            </a:r>
          </a:p>
          <a:p>
            <a:pPr marL="0" indent="0">
              <a:buNone/>
            </a:pPr>
            <a:r>
              <a:rPr lang="en-US" dirty="0"/>
              <a:t>The ICCN enhanced the cooperation </a:t>
            </a:r>
            <a:r>
              <a:rPr lang="en-US" dirty="0" smtClean="0"/>
              <a:t>with WFM-CICC</a:t>
            </a:r>
            <a:r>
              <a:rPr lang="en-US" dirty="0"/>
              <a:t>. The project </a:t>
            </a:r>
            <a:r>
              <a:rPr lang="en-US" dirty="0" smtClean="0"/>
              <a:t>aimed  </a:t>
            </a:r>
            <a:r>
              <a:rPr lang="en-US" dirty="0"/>
              <a:t>at facilitating the establishment of an efficient coalition in South Caucasus for ratification and implementation of Rome Statute, as well as building good understanding of the role of ICC in the protection of human rights. The target groups of the project are: human rights groups, conflict prevention and management NGOs, relevant governmental structures (Ministry of Justice, Constitutional Court, Supreme Court, the judiciary committee of the parliament and etc.) and think tanks. </a:t>
            </a:r>
            <a:endParaRPr lang="en-US" dirty="0" smtClean="0"/>
          </a:p>
          <a:p>
            <a:pPr marL="0" indent="0">
              <a:buNone/>
            </a:pPr>
            <a:r>
              <a:rPr lang="en-US" dirty="0" smtClean="0"/>
              <a:t>The </a:t>
            </a:r>
            <a:r>
              <a:rPr lang="en-US" dirty="0"/>
              <a:t>expected results of the project are the following:</a:t>
            </a:r>
          </a:p>
          <a:p>
            <a:pPr lvl="0"/>
            <a:r>
              <a:rPr lang="en-US" dirty="0"/>
              <a:t>Formation of national and regional coalitions for the support of ICC;</a:t>
            </a:r>
          </a:p>
          <a:p>
            <a:pPr lvl="0"/>
            <a:r>
              <a:rPr lang="en-US" dirty="0"/>
              <a:t>Creation of working groups defining strategy of the coalition on the regional level;</a:t>
            </a:r>
          </a:p>
          <a:p>
            <a:pPr lvl="0"/>
            <a:r>
              <a:rPr lang="en-US" dirty="0"/>
              <a:t>Civic education aimed at ICC awareness through common regional strategy towards International Criminal Court.</a:t>
            </a:r>
          </a:p>
          <a:p>
            <a:endParaRPr lang="en-US" dirty="0"/>
          </a:p>
        </p:txBody>
      </p:sp>
    </p:spTree>
    <p:extLst>
      <p:ext uri="{BB962C8B-B14F-4D97-AF65-F5344CB8AC3E}">
        <p14:creationId xmlns:p14="http://schemas.microsoft.com/office/powerpoint/2010/main" val="412095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The Conference </a:t>
            </a:r>
            <a:r>
              <a:rPr lang="en-US" dirty="0">
                <a:solidFill>
                  <a:schemeClr val="tx2"/>
                </a:solidFill>
              </a:rPr>
              <a:t>on the ICC in Baku on April 5-6, 2006,</a:t>
            </a:r>
          </a:p>
        </p:txBody>
      </p:sp>
      <p:sp>
        <p:nvSpPr>
          <p:cNvPr id="3" name="Content Placeholder 2"/>
          <p:cNvSpPr>
            <a:spLocks noGrp="1"/>
          </p:cNvSpPr>
          <p:nvPr>
            <p:ph idx="1"/>
          </p:nvPr>
        </p:nvSpPr>
        <p:spPr/>
        <p:txBody>
          <a:bodyPr>
            <a:normAutofit fontScale="70000" lnSpcReduction="20000"/>
          </a:bodyPr>
          <a:lstStyle/>
          <a:p>
            <a:r>
              <a:rPr lang="en-US" dirty="0"/>
              <a:t>Azerbaijan has not yet signed or ratified the Rome Statute of the International Criminal Court (ICC), however it has demonstrated its commitment to international justice and the fight against impunity by including some provisions of the Rome Statute into the new Criminal Code that entered into force on September 1, 2000. This Criminal Code provides for criminal responsibility for crimes against humanity and war crimes, reflecting the definitions of the Rome Statute. </a:t>
            </a:r>
            <a:endParaRPr lang="en-US" dirty="0" smtClean="0"/>
          </a:p>
          <a:p>
            <a:r>
              <a:rPr lang="en-US" dirty="0" smtClean="0"/>
              <a:t>More </a:t>
            </a:r>
            <a:r>
              <a:rPr lang="en-US" dirty="0"/>
              <a:t>recently the Ministry of Justice of Azerbaijan has expressed interest in holding a conference on the ICC in Baku on April 5-6, 2006, that is being organized by the Georgia-based International Center on Conflict and Negotiation (ICCN), the coordinator of the South </a:t>
            </a:r>
            <a:r>
              <a:rPr lang="en-US" dirty="0" smtClean="0"/>
              <a:t>Caucasus </a:t>
            </a:r>
            <a:r>
              <a:rPr lang="en-US" dirty="0"/>
              <a:t>Coalition for the ICC</a:t>
            </a:r>
            <a:r>
              <a:rPr lang="en-US" dirty="0" smtClean="0"/>
              <a:t>.</a:t>
            </a:r>
          </a:p>
          <a:p>
            <a:r>
              <a:rPr lang="en-US" dirty="0">
                <a:hlinkClick r:id="rId2"/>
              </a:rPr>
              <a:t>http://iccnow.org/?</a:t>
            </a:r>
            <a:r>
              <a:rPr lang="en-US" dirty="0" smtClean="0">
                <a:hlinkClick r:id="rId2"/>
              </a:rPr>
              <a:t>mod=urc0406</a:t>
            </a:r>
            <a:r>
              <a:rPr lang="en-US" dirty="0" smtClean="0"/>
              <a:t> </a:t>
            </a:r>
            <a:endParaRPr lang="en-US" dirty="0"/>
          </a:p>
        </p:txBody>
      </p:sp>
      <p:sp>
        <p:nvSpPr>
          <p:cNvPr id="4"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685800" cy="67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72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Azerbaijan 2006</a:t>
            </a:r>
            <a:endParaRPr lang="en-US" dirty="0">
              <a:solidFill>
                <a:schemeClr val="tx2"/>
              </a:solidFill>
            </a:endParaRPr>
          </a:p>
        </p:txBody>
      </p:sp>
      <p:sp>
        <p:nvSpPr>
          <p:cNvPr id="3" name="Content Placeholder 2"/>
          <p:cNvSpPr>
            <a:spLocks noGrp="1"/>
          </p:cNvSpPr>
          <p:nvPr>
            <p:ph idx="1"/>
          </p:nvPr>
        </p:nvSpPr>
        <p:spPr>
          <a:xfrm>
            <a:off x="5099538" y="1752600"/>
            <a:ext cx="3892062" cy="1676400"/>
          </a:xfrm>
        </p:spPr>
        <p:txBody>
          <a:bodyPr>
            <a:normAutofit lnSpcReduction="10000"/>
          </a:bodyPr>
          <a:lstStyle/>
          <a:p>
            <a:pPr marL="0" indent="0">
              <a:buNone/>
            </a:pPr>
            <a:r>
              <a:rPr lang="en-US" sz="1800" dirty="0" smtClean="0"/>
              <a:t>The Memorandum Between Azerbaijani and Georgian Civil society Organizations to Establish The Coalition to support the ICC in the South Caucasus and Beyond, Signed in Baku, Azerbaijan, on 4 April, 2006.</a:t>
            </a:r>
            <a:endParaRPr lang="en-US" sz="1800" dirty="0"/>
          </a:p>
        </p:txBody>
      </p:sp>
      <p:sp>
        <p:nvSpPr>
          <p:cNvPr id="4" name="Title 1"/>
          <p:cNvSpPr txBox="1">
            <a:spLocks/>
          </p:cNvSpPr>
          <p:nvPr/>
        </p:nvSpPr>
        <p:spPr>
          <a:xfrm>
            <a:off x="5105400" y="6173729"/>
            <a:ext cx="3886200" cy="51721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200" dirty="0" smtClean="0">
                <a:solidFill>
                  <a:schemeClr val="tx2"/>
                </a:solidFill>
              </a:rPr>
              <a:t>კონფლიქტების და მოლაპარაკებების საერთაშორისო კვლევითი ცენტრის არქივი</a:t>
            </a:r>
            <a:br>
              <a:rPr lang="ka-GE" sz="1200" dirty="0" smtClean="0">
                <a:solidFill>
                  <a:schemeClr val="tx2"/>
                </a:solidFill>
              </a:rPr>
            </a:br>
            <a:r>
              <a:rPr lang="ka-GE" sz="1200" dirty="0" smtClean="0">
                <a:solidFill>
                  <a:schemeClr val="tx2"/>
                </a:solidFill>
              </a:rPr>
              <a:t>2017 წ. თბილისი, საქართველო</a:t>
            </a:r>
            <a:endParaRPr lang="en-US" sz="1200" dirty="0">
              <a:solidFill>
                <a:schemeClr val="tx2"/>
              </a:solidFill>
            </a:endParaRPr>
          </a:p>
        </p:txBody>
      </p:sp>
      <p:pic>
        <p:nvPicPr>
          <p:cNvPr id="5" name="Picture 2" descr="No automatic alt text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943600"/>
            <a:ext cx="685800" cy="6779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Documents and Settings\Marion\Desktop\ICCN CICC History Docs\Memorandum on SCICC Azerbaijan 2006 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50" t="4769" r="2715" b="2387"/>
          <a:stretch/>
        </p:blipFill>
        <p:spPr bwMode="auto">
          <a:xfrm>
            <a:off x="1066800" y="1176183"/>
            <a:ext cx="3675185" cy="52913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Documents and Settings\Marion\Desktop\ICCN CICC History Docs\Memorandum on SCICC Azerbaijan 2006 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b="88589"/>
          <a:stretch/>
        </p:blipFill>
        <p:spPr bwMode="auto">
          <a:xfrm>
            <a:off x="2854569" y="5926944"/>
            <a:ext cx="1752600" cy="50539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90600" y="1176183"/>
            <a:ext cx="37513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1176183"/>
            <a:ext cx="0" cy="5445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1985" y="1176183"/>
            <a:ext cx="0" cy="5445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6621556"/>
            <a:ext cx="37513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5102469" y="4114800"/>
            <a:ext cx="3892062" cy="16764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Goals:</a:t>
            </a:r>
          </a:p>
          <a:p>
            <a:r>
              <a:rPr lang="en-US" sz="1800" dirty="0" smtClean="0"/>
              <a:t>to promote and prompt ratification of the Rome Statute by Republic of Azerbaijan;</a:t>
            </a:r>
          </a:p>
          <a:p>
            <a:r>
              <a:rPr lang="en-US" sz="1800" dirty="0" smtClean="0"/>
              <a:t>to promote the enhancement of an effective and comprehensive implementation of the Rome Statute;</a:t>
            </a:r>
          </a:p>
          <a:p>
            <a:r>
              <a:rPr lang="en-US" sz="1800" dirty="0" smtClean="0"/>
              <a:t>to rise awareness on the ICC in </a:t>
            </a:r>
            <a:r>
              <a:rPr lang="en-US" sz="1800" dirty="0"/>
              <a:t>G</a:t>
            </a:r>
            <a:r>
              <a:rPr lang="en-US" sz="1800" dirty="0" smtClean="0"/>
              <a:t>eorgia and Azerbaijan;</a:t>
            </a:r>
          </a:p>
          <a:p>
            <a:r>
              <a:rPr lang="en-US" sz="1800" dirty="0" smtClean="0"/>
              <a:t>to support the reform of the judiciary;</a:t>
            </a:r>
          </a:p>
          <a:p>
            <a:r>
              <a:rPr lang="en-US" sz="1800" dirty="0" smtClean="0"/>
              <a:t>to assist and promote the strengthening of civil society institutions.</a:t>
            </a:r>
            <a:endParaRPr lang="en-US" sz="1800" dirty="0"/>
          </a:p>
        </p:txBody>
      </p:sp>
    </p:spTree>
    <p:extLst>
      <p:ext uri="{BB962C8B-B14F-4D97-AF65-F5344CB8AC3E}">
        <p14:creationId xmlns:p14="http://schemas.microsoft.com/office/powerpoint/2010/main" val="248945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2997</Words>
  <Application>Microsoft Office PowerPoint</Application>
  <PresentationFormat>On-screen Show (4:3)</PresentationFormat>
  <Paragraphs>147</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International Center on Conflict &amp; Negotiation (ICCN)</vt:lpstr>
      <vt:lpstr>Shortly about ICCN </vt:lpstr>
      <vt:lpstr>Shortly about the  RATIFICATION AND IMPLEMENTATION STATUS  of the Rome Statute in Georgia: </vt:lpstr>
      <vt:lpstr>South Caucasus Coalition for the ICC (SCICC)</vt:lpstr>
      <vt:lpstr>Creation of the Georgian NGO Coalition for the ICC  20th of October, 2003</vt:lpstr>
      <vt:lpstr>The Georgian NGO Coalition for the ICC</vt:lpstr>
      <vt:lpstr>The Programme to support  South Caucasus NGO Coalition for the Support of ICC 2005</vt:lpstr>
      <vt:lpstr>The Conference on the ICC in Baku on April 5-6, 2006,</vt:lpstr>
      <vt:lpstr>Azerbaijan 2006</vt:lpstr>
      <vt:lpstr>The List of Participants,  Baku, Azerbaijan, 5-6 April, 2006</vt:lpstr>
      <vt:lpstr>To provide full support to the Azeri counterparts for the promotion of the ICC ratification and implementation</vt:lpstr>
      <vt:lpstr>GEORGIA AND THE ICC  4 March, 2006</vt:lpstr>
      <vt:lpstr>Europe Sees Important Advances in ICC Support </vt:lpstr>
      <vt:lpstr>Developments in Armenia, Azerbaijan, Georgia as for 2006-2008</vt:lpstr>
      <vt:lpstr>Developments in Armenia, Azerbaijan, Georgia as for 2006-2008   </vt:lpstr>
      <vt:lpstr>Thematic Working Groups (WG) Under the Georgian NGO Coalition for ICC</vt:lpstr>
      <vt:lpstr>კონფლიქტების და მოლაპარაკებების საერთაშორისო კვლევითი ცენტრის არქივი 2017 წ. თბილისი, საქართველო</vt:lpstr>
      <vt:lpstr>ა/ო შეხვედრა კოალიციის საკითხებზე  20/04/2010 </vt:lpstr>
      <vt:lpstr>საქართველოს არასამთავრობო ორგანიზაციების კოალიცია სისხლის სამართლის საერთაშორისო სასამართლოს მხარდასაჭერად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Nino</cp:lastModifiedBy>
  <cp:revision>42</cp:revision>
  <dcterms:created xsi:type="dcterms:W3CDTF">2006-08-16T00:00:00Z</dcterms:created>
  <dcterms:modified xsi:type="dcterms:W3CDTF">2017-12-25T07:42:41Z</dcterms:modified>
</cp:coreProperties>
</file>