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24"/>
  </p:notes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80" r:id="rId15"/>
    <p:sldId id="281" r:id="rId16"/>
    <p:sldId id="269" r:id="rId17"/>
    <p:sldId id="277" r:id="rId18"/>
    <p:sldId id="270" r:id="rId19"/>
    <p:sldId id="274" r:id="rId20"/>
    <p:sldId id="282" r:id="rId21"/>
    <p:sldId id="279" r:id="rId22"/>
    <p:sldId id="283" r:id="rId23"/>
  </p:sldIdLst>
  <p:sldSz cx="9144000" cy="6858000" type="screen4x3"/>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1367" autoAdjust="0"/>
  </p:normalViewPr>
  <p:slideViewPr>
    <p:cSldViewPr>
      <p:cViewPr>
        <p:scale>
          <a:sx n="100" d="100"/>
          <a:sy n="100" d="100"/>
        </p:scale>
        <p:origin x="-11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openxmlformats.org/officeDocument/2006/relationships/chartUserShapes" Target="../drawings/drawing1.xml"/><Relationship Id="rId1" Type="http://schemas.openxmlformats.org/officeDocument/2006/relationships/package" Target="../embeddings/Microsoft_Excel_Worksheet5.xlsx"/><Relationship Id="rId4"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Needs of the WR visitors (%)</a:t>
            </a:r>
          </a:p>
        </c:rich>
      </c:tx>
      <c:layout>
        <c:manualLayout>
          <c:xMode val="edge"/>
          <c:yMode val="edge"/>
          <c:x val="0.20218651752171374"/>
          <c:y val="1.0220475314098056E-3"/>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822321736331289E-2"/>
          <c:y val="0.1467912295459235"/>
          <c:w val="0.89620758483033935"/>
          <c:h val="0.51625124445651194"/>
        </c:manualLayout>
      </c:layout>
      <c:pie3DChart>
        <c:varyColors val="1"/>
        <c:ser>
          <c:idx val="0"/>
          <c:order val="0"/>
          <c:tx>
            <c:strRef>
              <c:f>Sheet1!$B$1</c:f>
              <c:strCache>
                <c:ptCount val="1"/>
                <c:pt idx="0">
                  <c:v>Information spreading about WR existance (%)</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323-4234-8F9F-A1375DC6A7E7}"/>
              </c:ext>
            </c:extLst>
          </c:dPt>
          <c:dPt>
            <c:idx val="1"/>
            <c:bubble3D val="0"/>
            <c:explosion val="6"/>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323-4234-8F9F-A1375DC6A7E7}"/>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323-4234-8F9F-A1375DC6A7E7}"/>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323-4234-8F9F-A1375DC6A7E7}"/>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323-4234-8F9F-A1375DC6A7E7}"/>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323-4234-8F9F-A1375DC6A7E7}"/>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323-4234-8F9F-A1375DC6A7E7}"/>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6323-4234-8F9F-A1375DC6A7E7}"/>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6323-4234-8F9F-A1375DC6A7E7}"/>
              </c:ext>
            </c:extLst>
          </c:dPt>
          <c:dLbls>
            <c:dLbl>
              <c:idx val="0"/>
              <c:layout>
                <c:manualLayout>
                  <c:x val="-5.4152102757813236E-2"/>
                  <c:y val="-1.5863713555636674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5820136852394917"/>
                      <c:h val="0.15219064283631212"/>
                    </c:manualLayout>
                  </c15:layout>
                </c:ext>
                <c:ext xmlns:c16="http://schemas.microsoft.com/office/drawing/2014/chart" uri="{C3380CC4-5D6E-409C-BE32-E72D297353CC}">
                  <c16:uniqueId val="{00000001-6323-4234-8F9F-A1375DC6A7E7}"/>
                </c:ext>
              </c:extLst>
            </c:dLbl>
            <c:dLbl>
              <c:idx val="1"/>
              <c:layout/>
              <c:dLblPos val="ctr"/>
              <c:showLegendKey val="0"/>
              <c:showVal val="0"/>
              <c:showCatName val="0"/>
              <c:showSerName val="0"/>
              <c:showPercent val="1"/>
              <c:showBubbleSize val="0"/>
            </c:dLbl>
            <c:dLbl>
              <c:idx val="2"/>
              <c:layout/>
              <c:dLblPos val="ctr"/>
              <c:showLegendKey val="0"/>
              <c:showVal val="0"/>
              <c:showCatName val="0"/>
              <c:showSerName val="0"/>
              <c:showPercent val="1"/>
              <c:showBubbleSize val="0"/>
            </c:dLbl>
            <c:dLbl>
              <c:idx val="3"/>
              <c:layout>
                <c:manualLayout>
                  <c:x val="-1.9442211860177319E-2"/>
                  <c:y val="2.7167511287691324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323-4234-8F9F-A1375DC6A7E7}"/>
                </c:ext>
              </c:extLst>
            </c:dLbl>
            <c:dLbl>
              <c:idx val="4"/>
              <c:layout>
                <c:manualLayout>
                  <c:x val="6.2908219560720166E-2"/>
                  <c:y val="5.4897414414589885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283870967741935"/>
                      <c:h val="0.19868783068783069"/>
                    </c:manualLayout>
                  </c15:layout>
                </c:ext>
                <c:ext xmlns:c16="http://schemas.microsoft.com/office/drawing/2014/chart" uri="{C3380CC4-5D6E-409C-BE32-E72D297353CC}">
                  <c16:uniqueId val="{00000009-6323-4234-8F9F-A1375DC6A7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Sheet1!$A$4:$A$8</c:f>
              <c:strCache>
                <c:ptCount val="5"/>
                <c:pt idx="0">
                  <c:v>Different trainings</c:v>
                </c:pt>
                <c:pt idx="1">
                  <c:v>Books </c:v>
                </c:pt>
                <c:pt idx="2">
                  <c:v>Toys</c:v>
                </c:pt>
                <c:pt idx="3">
                  <c:v>Sewing</c:v>
                </c:pt>
                <c:pt idx="4">
                  <c:v>Coumputer courses</c:v>
                </c:pt>
              </c:strCache>
            </c:strRef>
          </c:cat>
          <c:val>
            <c:numRef>
              <c:f>Sheet1!$B$4:$B$8</c:f>
              <c:numCache>
                <c:formatCode>0.00%</c:formatCode>
                <c:ptCount val="5"/>
                <c:pt idx="0">
                  <c:v>0.29399999999999998</c:v>
                </c:pt>
                <c:pt idx="1">
                  <c:v>0.23499999999999999</c:v>
                </c:pt>
                <c:pt idx="2">
                  <c:v>0.23499999999999999</c:v>
                </c:pt>
                <c:pt idx="3">
                  <c:v>0.11799999999999999</c:v>
                </c:pt>
                <c:pt idx="4">
                  <c:v>5.8999999999999997E-2</c:v>
                </c:pt>
              </c:numCache>
            </c:numRef>
          </c:val>
          <c:extLst xmlns:c16r2="http://schemas.microsoft.com/office/drawing/2015/06/chart">
            <c:ext xmlns:c16="http://schemas.microsoft.com/office/drawing/2014/chart" uri="{C3380CC4-5D6E-409C-BE32-E72D297353CC}">
              <c16:uniqueId val="{00000012-6323-4234-8F9F-A1375DC6A7E7}"/>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1.1318542953916801E-2"/>
          <c:y val="0.68763946863046965"/>
          <c:w val="0.98868156015381803"/>
          <c:h val="0.201499682049338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26588390539580342"/>
          <c:y val="6.280193236714976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10A-4A71-B2F4-E2DFB34B6CD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10A-4A71-B2F4-E2DFB34B6CD5}"/>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10A-4A71-B2F4-E2DFB34B6CD5}"/>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10A-4A71-B2F4-E2DFB34B6CD5}"/>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10A-4A71-B2F4-E2DFB34B6CD5}"/>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710A-4A71-B2F4-E2DFB34B6CD5}"/>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710A-4A71-B2F4-E2DFB34B6CD5}"/>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710A-4A71-B2F4-E2DFB34B6CD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0.26029999999999998</c:v>
                </c:pt>
                <c:pt idx="1">
                  <c:v>7.22E-2</c:v>
                </c:pt>
                <c:pt idx="2">
                  <c:v>3.8699999999999998E-2</c:v>
                </c:pt>
                <c:pt idx="3">
                  <c:v>0.26029999999999998</c:v>
                </c:pt>
                <c:pt idx="4">
                  <c:v>0.36859999999999998</c:v>
                </c:pt>
              </c:numCache>
            </c:numRef>
          </c:val>
          <c:extLst xmlns:c16r2="http://schemas.microsoft.com/office/drawing/2015/06/chart">
            <c:ext xmlns:c16="http://schemas.microsoft.com/office/drawing/2014/chart" uri="{C3380CC4-5D6E-409C-BE32-E72D297353CC}">
              <c16:uniqueId val="{00000010-710A-4A71-B2F4-E2DFB34B6CD5}"/>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912175648702596E-2"/>
          <c:y val="0.18891954022988508"/>
          <c:w val="0.89620758483033935"/>
          <c:h val="0.51625124445651194"/>
        </c:manualLayout>
      </c:layout>
      <c:pie3DChart>
        <c:varyColors val="1"/>
        <c:ser>
          <c:idx val="0"/>
          <c:order val="0"/>
          <c:tx>
            <c:strRef>
              <c:f>Sheet1!$B$1</c:f>
              <c:strCache>
                <c:ptCount val="1"/>
                <c:pt idx="0">
                  <c:v>Information spreading about WR existance (%)</c:v>
                </c:pt>
              </c:strCache>
            </c:strRef>
          </c:tx>
          <c:explosion val="1"/>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6ED-4519-86AB-63239BF15A4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6ED-4519-86AB-63239BF15A4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6ED-4519-86AB-63239BF15A4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6ED-4519-86AB-63239BF15A4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6ED-4519-86AB-63239BF15A42}"/>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F6ED-4519-86AB-63239BF15A42}"/>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F6ED-4519-86AB-63239BF15A42}"/>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F6ED-4519-86AB-63239BF15A42}"/>
              </c:ext>
            </c:extLst>
          </c:dPt>
          <c:dLbls>
            <c:dLbl>
              <c:idx val="0"/>
              <c:layout>
                <c:manualLayout>
                  <c:x val="-1.6053039241654426E-6"/>
                  <c:y val="-0.35152627504295775"/>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2709480122324164"/>
                      <c:h val="0.17244623199078532"/>
                    </c:manualLayout>
                  </c15:layout>
                </c:ext>
                <c:ext xmlns:c16="http://schemas.microsoft.com/office/drawing/2014/chart" uri="{C3380CC4-5D6E-409C-BE32-E72D297353CC}">
                  <c16:uniqueId val="{00000001-F6ED-4519-86AB-63239BF15A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c:f>
              <c:strCache>
                <c:ptCount val="1"/>
                <c:pt idx="0">
                  <c:v>Human/women rights</c:v>
                </c:pt>
              </c:strCache>
            </c:strRef>
          </c:cat>
          <c:val>
            <c:numRef>
              <c:f>Sheet1!$B$2</c:f>
              <c:numCache>
                <c:formatCode>0.00%</c:formatCode>
                <c:ptCount val="1"/>
                <c:pt idx="0">
                  <c:v>0.5</c:v>
                </c:pt>
              </c:numCache>
            </c:numRef>
          </c:val>
          <c:extLst xmlns:c16r2="http://schemas.microsoft.com/office/drawing/2015/06/chart">
            <c:ext xmlns:c16="http://schemas.microsoft.com/office/drawing/2014/chart" uri="{C3380CC4-5D6E-409C-BE32-E72D297353CC}">
              <c16:uniqueId val="{00000010-F6ED-4519-86AB-63239BF15A42}"/>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22556922269164315"/>
          <c:y val="2.8215691486849531E-3"/>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354886980801638E-2"/>
          <c:y val="0.11996054391109157"/>
          <c:w val="0.87133280519976264"/>
          <c:h val="0.64566077956428669"/>
        </c:manualLayout>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257-4589-A015-9356BE47292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257-4589-A015-9356BE47292E}"/>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257-4589-A015-9356BE47292E}"/>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257-4589-A015-9356BE47292E}"/>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257-4589-A015-9356BE47292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7257-4589-A015-9356BE47292E}"/>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7257-4589-A015-9356BE47292E}"/>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7257-4589-A015-9356BE47292E}"/>
              </c:ext>
            </c:extLst>
          </c:dPt>
          <c:dLbls>
            <c:dLbl>
              <c:idx val="0"/>
              <c:layout>
                <c:manualLayout>
                  <c:x val="-6.6802699623549747E-2"/>
                  <c:y val="-1.1307866793868923E-2"/>
                </c:manualLayout>
              </c:layout>
              <c:dLblPos val="bestFit"/>
              <c:showLegendKey val="0"/>
              <c:showVal val="0"/>
              <c:showCatName val="0"/>
              <c:showSerName val="0"/>
              <c:showPercent val="1"/>
              <c:showBubbleSize val="0"/>
            </c:dLbl>
            <c:dLbl>
              <c:idx val="1"/>
              <c:layout>
                <c:manualLayout>
                  <c:x val="-2.3938350913603728E-2"/>
                  <c:y val="-1.8244730304678193E-2"/>
                </c:manualLayout>
              </c:layout>
              <c:dLblPos val="bestFit"/>
              <c:showLegendKey val="0"/>
              <c:showVal val="0"/>
              <c:showCatName val="0"/>
              <c:showSerName val="0"/>
              <c:showPercent val="1"/>
              <c:showBubbleSize val="0"/>
            </c:dLbl>
            <c:dLbl>
              <c:idx val="2"/>
              <c:layout>
                <c:manualLayout>
                  <c:x val="4.4733426300473901E-3"/>
                  <c:y val="-4.6530252591835937E-3"/>
                </c:manualLayout>
              </c:layout>
              <c:dLblPos val="bestFit"/>
              <c:showLegendKey val="0"/>
              <c:showVal val="0"/>
              <c:showCatName val="0"/>
              <c:showSerName val="0"/>
              <c:showPercent val="1"/>
              <c:showBubbleSize val="0"/>
            </c:dLbl>
            <c:dLbl>
              <c:idx val="3"/>
              <c:layout>
                <c:manualLayout>
                  <c:x val="3.6185126294474318E-2"/>
                  <c:y val="-8.2386850489220217E-3"/>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5.6500000000000002E-2</c:v>
                </c:pt>
                <c:pt idx="1">
                  <c:v>4.3E-3</c:v>
                </c:pt>
                <c:pt idx="2">
                  <c:v>3.04E-2</c:v>
                </c:pt>
                <c:pt idx="3">
                  <c:v>3.04E-2</c:v>
                </c:pt>
                <c:pt idx="4">
                  <c:v>0.87829999999999997</c:v>
                </c:pt>
              </c:numCache>
            </c:numRef>
          </c:val>
          <c:extLst xmlns:c16r2="http://schemas.microsoft.com/office/drawing/2015/06/chart">
            <c:ext xmlns:c16="http://schemas.microsoft.com/office/drawing/2014/chart" uri="{C3380CC4-5D6E-409C-BE32-E72D297353CC}">
              <c16:uniqueId val="{00000010-7257-4589-A015-9356BE47292E}"/>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324696044748663"/>
          <c:y val="0.77063415812391967"/>
          <c:w val="0.67861991729458637"/>
          <c:h val="0.203660011037989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Information spreading about WR existance (%)</c:v>
                </c:pt>
              </c:strCache>
            </c:strRef>
          </c:tx>
          <c:explosion val="13"/>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8E1-4AA1-848D-158389C9D6E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8E1-4AA1-848D-158389C9D6E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8E1-4AA1-848D-158389C9D6E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28E1-4AA1-848D-158389C9D6E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28E1-4AA1-848D-158389C9D6EA}"/>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28E1-4AA1-848D-158389C9D6EA}"/>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28E1-4AA1-848D-158389C9D6EA}"/>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28E1-4AA1-848D-158389C9D6E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c:f>
              <c:strCache>
                <c:ptCount val="1"/>
                <c:pt idx="0">
                  <c:v>Psychological help</c:v>
                </c:pt>
              </c:strCache>
            </c:strRef>
          </c:cat>
          <c:val>
            <c:numRef>
              <c:f>Sheet1!$B$2</c:f>
              <c:numCache>
                <c:formatCode>0.00%</c:formatCode>
                <c:ptCount val="1"/>
                <c:pt idx="0">
                  <c:v>1</c:v>
                </c:pt>
              </c:numCache>
            </c:numRef>
          </c:val>
          <c:extLst xmlns:c16r2="http://schemas.microsoft.com/office/drawing/2015/06/chart">
            <c:ext xmlns:c16="http://schemas.microsoft.com/office/drawing/2014/chart" uri="{C3380CC4-5D6E-409C-BE32-E72D297353CC}">
              <c16:uniqueId val="{00000010-28E1-4AA1-848D-158389C9D6EA}"/>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a:t>
            </a:r>
            <a:r>
              <a:rPr lang="en-US" baseline="0"/>
              <a:t> of services of WR</a:t>
            </a:r>
          </a:p>
          <a:p>
            <a:pPr>
              <a:defRPr sz="1400" b="0" i="0" u="none" strike="noStrike" kern="1200" spc="0" baseline="0">
                <a:solidFill>
                  <a:schemeClr val="tx1">
                    <a:lumMod val="65000"/>
                    <a:lumOff val="35000"/>
                  </a:schemeClr>
                </a:solidFill>
                <a:latin typeface="+mn-lt"/>
                <a:ea typeface="+mn-ea"/>
                <a:cs typeface="+mn-cs"/>
              </a:defRPr>
            </a:pPr>
            <a:r>
              <a:rPr lang="en-US"/>
              <a:t>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9115455125794E-2"/>
          <c:y val="0.19142592327319299"/>
          <c:w val="0.96470884544874203"/>
          <c:h val="0.65841692987818279"/>
        </c:manualLayout>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289-4B5E-A4A4-ACE8B9A22D4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289-4B5E-A4A4-ACE8B9A22D4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A289-4B5E-A4A4-ACE8B9A22D43}"/>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A289-4B5E-A4A4-ACE8B9A22D43}"/>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A289-4B5E-A4A4-ACE8B9A22D43}"/>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A289-4B5E-A4A4-ACE8B9A22D43}"/>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A289-4B5E-A4A4-ACE8B9A22D43}"/>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A289-4B5E-A4A4-ACE8B9A22D43}"/>
              </c:ext>
            </c:extLst>
          </c:dPt>
          <c:dLbls>
            <c:dLbl>
              <c:idx val="4"/>
              <c:layout>
                <c:manualLayout>
                  <c:x val="6.1223206068764954E-2"/>
                  <c:y val="-1.3438324825940009E-3"/>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0.39350000000000002</c:v>
                </c:pt>
                <c:pt idx="1">
                  <c:v>0.21659999999999999</c:v>
                </c:pt>
                <c:pt idx="2">
                  <c:v>0.31409999999999999</c:v>
                </c:pt>
                <c:pt idx="3">
                  <c:v>6.8599999999999994E-2</c:v>
                </c:pt>
                <c:pt idx="4">
                  <c:v>7.1999999999999998E-3</c:v>
                </c:pt>
              </c:numCache>
            </c:numRef>
          </c:val>
          <c:extLst xmlns:c16r2="http://schemas.microsoft.com/office/drawing/2015/06/chart">
            <c:ext xmlns:c16="http://schemas.microsoft.com/office/drawing/2014/chart" uri="{C3380CC4-5D6E-409C-BE32-E72D297353CC}">
              <c16:uniqueId val="{00000010-A289-4B5E-A4A4-ACE8B9A22D43}"/>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912175648702596E-2"/>
          <c:y val="0.18891954022988508"/>
          <c:w val="0.89620758483033935"/>
          <c:h val="0.51625124445651194"/>
        </c:manualLayout>
      </c:layout>
      <c:pie3DChart>
        <c:varyColors val="1"/>
        <c:ser>
          <c:idx val="0"/>
          <c:order val="0"/>
          <c:tx>
            <c:strRef>
              <c:f>Sheet1!$B$1</c:f>
              <c:strCache>
                <c:ptCount val="1"/>
                <c:pt idx="0">
                  <c:v>Information spreading about WR existance (%)</c:v>
                </c:pt>
              </c:strCache>
            </c:strRef>
          </c:tx>
          <c:explosion val="15"/>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4E6-4C54-AC0A-E9B52C33212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4E6-4C54-AC0A-E9B52C33212E}"/>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4E6-4C54-AC0A-E9B52C33212E}"/>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4E6-4C54-AC0A-E9B52C33212E}"/>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4E6-4C54-AC0A-E9B52C33212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4E6-4C54-AC0A-E9B52C33212E}"/>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C4E6-4C54-AC0A-E9B52C33212E}"/>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C4E6-4C54-AC0A-E9B52C33212E}"/>
              </c:ext>
            </c:extLst>
          </c:dPt>
          <c:dLbls>
            <c:dLbl>
              <c:idx val="0"/>
              <c:layout/>
              <c:dLblPos val="ctr"/>
              <c:showLegendKey val="0"/>
              <c:showVal val="0"/>
              <c:showCatName val="0"/>
              <c:showSerName val="0"/>
              <c:showPercent val="1"/>
              <c:showBubbleSize val="0"/>
            </c:dLbl>
            <c:dLbl>
              <c:idx val="1"/>
              <c:layout/>
              <c:dLblPos val="ctr"/>
              <c:showLegendKey val="0"/>
              <c:showVal val="0"/>
              <c:showCatName val="0"/>
              <c:showSerName val="0"/>
              <c:showPercent val="1"/>
              <c:showBubbleSize val="0"/>
            </c:dLbl>
            <c:dLbl>
              <c:idx val="2"/>
              <c:layout/>
              <c:dLblPos val="ctr"/>
              <c:showLegendKey val="0"/>
              <c:showVal val="0"/>
              <c:showCatName val="0"/>
              <c:showSerName val="0"/>
              <c:showPercent val="1"/>
              <c:showBubbleSize val="0"/>
            </c:dLbl>
            <c:dLbl>
              <c:idx val="3"/>
              <c:layout/>
              <c:dLblPos val="ctr"/>
              <c:showLegendKey val="0"/>
              <c:showVal val="0"/>
              <c:showCatName val="0"/>
              <c:showSerName val="0"/>
              <c:showPercent val="1"/>
              <c:showBubbleSize val="0"/>
            </c:dLbl>
            <c:dLbl>
              <c:idx val="4"/>
              <c:layout/>
              <c:dLblPos val="ct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Psychological help</c:v>
                </c:pt>
                <c:pt idx="1">
                  <c:v>Computer cources</c:v>
                </c:pt>
                <c:pt idx="2">
                  <c:v>Human/women rights</c:v>
                </c:pt>
                <c:pt idx="3">
                  <c:v>Different trainings</c:v>
                </c:pt>
                <c:pt idx="4">
                  <c:v>Legal help</c:v>
                </c:pt>
              </c:strCache>
            </c:strRef>
          </c:cat>
          <c:val>
            <c:numRef>
              <c:f>Sheet1!$B$2:$B$6</c:f>
              <c:numCache>
                <c:formatCode>0.00%</c:formatCode>
                <c:ptCount val="5"/>
                <c:pt idx="0">
                  <c:v>0.36399999999999999</c:v>
                </c:pt>
                <c:pt idx="1">
                  <c:v>9.0999999999999998E-2</c:v>
                </c:pt>
                <c:pt idx="2">
                  <c:v>0.13600000000000001</c:v>
                </c:pt>
                <c:pt idx="3">
                  <c:v>0.22700000000000001</c:v>
                </c:pt>
                <c:pt idx="4">
                  <c:v>0.182</c:v>
                </c:pt>
              </c:numCache>
            </c:numRef>
          </c:val>
          <c:extLst xmlns:c16r2="http://schemas.microsoft.com/office/drawing/2015/06/chart">
            <c:ext xmlns:c16="http://schemas.microsoft.com/office/drawing/2014/chart" uri="{C3380CC4-5D6E-409C-BE32-E72D297353CC}">
              <c16:uniqueId val="{00000010-C4E6-4C54-AC0A-E9B52C33212E}"/>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19532312292090542"/>
          <c:y val="1.9849336591593538E-3"/>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744707835008091E-2"/>
          <c:y val="0.22049236889980084"/>
          <c:w val="0.94825529216499194"/>
          <c:h val="0.53905961553104043"/>
        </c:manualLayout>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7CD-40A1-9634-32F6B2D729E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7CD-40A1-9634-32F6B2D729E5}"/>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7CD-40A1-9634-32F6B2D729E5}"/>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7CD-40A1-9634-32F6B2D729E5}"/>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7CD-40A1-9634-32F6B2D729E5}"/>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77CD-40A1-9634-32F6B2D729E5}"/>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77CD-40A1-9634-32F6B2D729E5}"/>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77CD-40A1-9634-32F6B2D729E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0.5605</c:v>
                </c:pt>
                <c:pt idx="1">
                  <c:v>4.4600000000000001E-2</c:v>
                </c:pt>
                <c:pt idx="2">
                  <c:v>0.18310000000000001</c:v>
                </c:pt>
                <c:pt idx="3">
                  <c:v>0.1656</c:v>
                </c:pt>
                <c:pt idx="4">
                  <c:v>4.6199999999999998E-2</c:v>
                </c:pt>
              </c:numCache>
            </c:numRef>
          </c:val>
          <c:extLst xmlns:c16r2="http://schemas.microsoft.com/office/drawing/2015/06/chart">
            <c:ext xmlns:c16="http://schemas.microsoft.com/office/drawing/2014/chart" uri="{C3380CC4-5D6E-409C-BE32-E72D297353CC}">
              <c16:uniqueId val="{00000010-77CD-40A1-9634-32F6B2D729E5}"/>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3.8223671222201105E-2"/>
          <c:y val="0.79491208493173959"/>
          <c:w val="0.95648073759728991"/>
          <c:h val="0.173963922309285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26588390539580342"/>
          <c:y val="6.280193236714976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18F-48A5-960B-12E6826B48F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18F-48A5-960B-12E6826B48F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18F-48A5-960B-12E6826B48F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18F-48A5-960B-12E6826B48F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18F-48A5-960B-12E6826B48F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18F-48A5-960B-12E6826B48F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18F-48A5-960B-12E6826B48F1}"/>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918F-48A5-960B-12E6826B48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0.30990000000000001</c:v>
                </c:pt>
                <c:pt idx="1">
                  <c:v>7.4700000000000003E-2</c:v>
                </c:pt>
                <c:pt idx="2">
                  <c:v>0.1777</c:v>
                </c:pt>
                <c:pt idx="3">
                  <c:v>8.5900000000000004E-2</c:v>
                </c:pt>
                <c:pt idx="4">
                  <c:v>0.22509999999999999</c:v>
                </c:pt>
              </c:numCache>
            </c:numRef>
          </c:val>
          <c:extLst xmlns:c16r2="http://schemas.microsoft.com/office/drawing/2015/06/chart">
            <c:ext xmlns:c16="http://schemas.microsoft.com/office/drawing/2014/chart" uri="{C3380CC4-5D6E-409C-BE32-E72D297353CC}">
              <c16:uniqueId val="{00000010-918F-48A5-960B-12E6826B48F1}"/>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9.236392459489573E-2"/>
          <c:y val="0.78963885426414981"/>
          <c:w val="0.8228691926329722"/>
          <c:h val="0.210361145735850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095276950484813E-2"/>
          <c:y val="0.13221738656469859"/>
          <c:w val="0.8407107013177757"/>
          <c:h val="0.51558283649048664"/>
        </c:manualLayout>
      </c:layout>
      <c:pie3DChart>
        <c:varyColors val="1"/>
        <c:ser>
          <c:idx val="0"/>
          <c:order val="0"/>
          <c:tx>
            <c:strRef>
              <c:f>Sheet1!$B$1</c:f>
              <c:strCache>
                <c:ptCount val="1"/>
                <c:pt idx="0">
                  <c:v>Information spreading about WR existance (%)</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055-43F8-ADDF-E7568424423C}"/>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055-43F8-ADDF-E7568424423C}"/>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055-43F8-ADDF-E7568424423C}"/>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055-43F8-ADDF-E7568424423C}"/>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055-43F8-ADDF-E7568424423C}"/>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055-43F8-ADDF-E7568424423C}"/>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055-43F8-ADDF-E7568424423C}"/>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1055-43F8-ADDF-E756842442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Human/women rights</c:v>
                </c:pt>
                <c:pt idx="1">
                  <c:v>Trainings</c:v>
                </c:pt>
                <c:pt idx="2">
                  <c:v>Legal consultances</c:v>
                </c:pt>
                <c:pt idx="3">
                  <c:v>Information on vacancies</c:v>
                </c:pt>
                <c:pt idx="4">
                  <c:v>Driving courses</c:v>
                </c:pt>
                <c:pt idx="5">
                  <c:v>Sewing</c:v>
                </c:pt>
              </c:strCache>
            </c:strRef>
          </c:cat>
          <c:val>
            <c:numRef>
              <c:f>Sheet1!$B$2:$B$7</c:f>
              <c:numCache>
                <c:formatCode>0%</c:formatCode>
                <c:ptCount val="6"/>
                <c:pt idx="0" formatCode="0.00%">
                  <c:v>0.33300000000000002</c:v>
                </c:pt>
                <c:pt idx="1">
                  <c:v>0.222</c:v>
                </c:pt>
                <c:pt idx="2">
                  <c:v>0.111</c:v>
                </c:pt>
                <c:pt idx="3">
                  <c:v>0.111</c:v>
                </c:pt>
                <c:pt idx="4">
                  <c:v>0.111</c:v>
                </c:pt>
                <c:pt idx="5" formatCode="0.00%">
                  <c:v>0.111</c:v>
                </c:pt>
              </c:numCache>
            </c:numRef>
          </c:val>
          <c:extLst xmlns:c16r2="http://schemas.microsoft.com/office/drawing/2015/06/chart">
            <c:ext xmlns:c16="http://schemas.microsoft.com/office/drawing/2014/chart" uri="{C3380CC4-5D6E-409C-BE32-E72D297353CC}">
              <c16:uniqueId val="{00000010-1055-43F8-ADDF-E7568424423C}"/>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7.6717120204534001E-2"/>
          <c:y val="0.66544707470671594"/>
          <c:w val="0.7636642051867869"/>
          <c:h val="0.313253670767192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26588400479962815"/>
          <c:y val="3.5302111604666238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881416518510609E-2"/>
          <c:y val="0.19940219055327688"/>
          <c:w val="0.95611858348148937"/>
          <c:h val="0.48964898399677448"/>
        </c:manualLayout>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A6D-400F-8B9F-5F31E759E81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A6D-400F-8B9F-5F31E759E815}"/>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A6D-400F-8B9F-5F31E759E815}"/>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A6D-400F-8B9F-5F31E759E815}"/>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A6D-400F-8B9F-5F31E759E815}"/>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FA6D-400F-8B9F-5F31E759E815}"/>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FA6D-400F-8B9F-5F31E759E815}"/>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FA6D-400F-8B9F-5F31E759E81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0.38579999999999998</c:v>
                </c:pt>
                <c:pt idx="1">
                  <c:v>3.56E-2</c:v>
                </c:pt>
                <c:pt idx="2">
                  <c:v>8.0600000000000005E-2</c:v>
                </c:pt>
                <c:pt idx="3">
                  <c:v>0.27279999999999999</c:v>
                </c:pt>
                <c:pt idx="4">
                  <c:v>0.19600000000000001</c:v>
                </c:pt>
              </c:numCache>
            </c:numRef>
          </c:val>
          <c:extLst xmlns:c16r2="http://schemas.microsoft.com/office/drawing/2015/06/chart">
            <c:ext xmlns:c16="http://schemas.microsoft.com/office/drawing/2014/chart" uri="{C3380CC4-5D6E-409C-BE32-E72D297353CC}">
              <c16:uniqueId val="{00000010-FA6D-400F-8B9F-5F31E759E815}"/>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3624535899836035"/>
          <c:y val="0.7220649457341981"/>
          <c:w val="0.8228691926329722"/>
          <c:h val="0.244935141312816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Needs of the WR visitors (%)</a:t>
            </a:r>
          </a:p>
        </c:rich>
      </c:tx>
      <c:layout>
        <c:manualLayout>
          <c:xMode val="edge"/>
          <c:yMode val="edge"/>
          <c:x val="0.16153477882713341"/>
          <c:y val="0"/>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822321736331289E-2"/>
          <c:y val="0.17198684273175999"/>
          <c:w val="0.89620758483033935"/>
          <c:h val="0.51625124445651194"/>
        </c:manualLayout>
      </c:layout>
      <c:pie3DChart>
        <c:varyColors val="1"/>
        <c:ser>
          <c:idx val="0"/>
          <c:order val="0"/>
          <c:tx>
            <c:strRef>
              <c:f>Sheet1!$B$1</c:f>
              <c:strCache>
                <c:ptCount val="1"/>
                <c:pt idx="0">
                  <c:v>Information spreading about WR existance (%)</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2AE-4AE4-A378-62BB966C01C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2AE-4AE4-A378-62BB966C01C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2AE-4AE4-A378-62BB966C01C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2AE-4AE4-A378-62BB966C01CB}"/>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2AE-4AE4-A378-62BB966C01CB}"/>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2AE-4AE4-A378-62BB966C01CB}"/>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2AE-4AE4-A378-62BB966C01CB}"/>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12AE-4AE4-A378-62BB966C01CB}"/>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12AE-4AE4-A378-62BB966C01CB}"/>
              </c:ext>
            </c:extLst>
          </c:dPt>
          <c:dLbls>
            <c:dLbl>
              <c:idx val="0"/>
              <c:layout>
                <c:manualLayout>
                  <c:x val="-5.1846578450347534E-2"/>
                  <c:y val="-4.5750060692844825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5820136852394917"/>
                      <c:h val="0.15219064283631212"/>
                    </c:manualLayout>
                  </c15:layout>
                </c:ext>
                <c:ext xmlns:c16="http://schemas.microsoft.com/office/drawing/2014/chart" uri="{C3380CC4-5D6E-409C-BE32-E72D297353CC}">
                  <c16:uniqueId val="{00000001-12AE-4AE4-A378-62BB966C01CB}"/>
                </c:ext>
              </c:extLst>
            </c:dLbl>
            <c:dLbl>
              <c:idx val="3"/>
              <c:layout>
                <c:manualLayout>
                  <c:x val="-7.1885287599623643E-3"/>
                  <c:y val="1.0332699658885638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2AE-4AE4-A378-62BB966C01CB}"/>
                </c:ext>
              </c:extLst>
            </c:dLbl>
            <c:dLbl>
              <c:idx val="4"/>
              <c:layout>
                <c:manualLayout>
                  <c:x val="4.6307532781257925E-2"/>
                  <c:y val="2.0613450357367699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283870967741935"/>
                      <c:h val="0.19868783068783069"/>
                    </c:manualLayout>
                  </c15:layout>
                </c:ext>
                <c:ext xmlns:c16="http://schemas.microsoft.com/office/drawing/2014/chart" uri="{C3380CC4-5D6E-409C-BE32-E72D297353CC}">
                  <c16:uniqueId val="{00000009-12AE-4AE4-A378-62BB966C01C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Sheet1!$A$4:$A$8</c:f>
              <c:strCache>
                <c:ptCount val="5"/>
                <c:pt idx="0">
                  <c:v>Different trainings</c:v>
                </c:pt>
                <c:pt idx="1">
                  <c:v>Books </c:v>
                </c:pt>
                <c:pt idx="2">
                  <c:v>Toys</c:v>
                </c:pt>
                <c:pt idx="3">
                  <c:v>Sewing</c:v>
                </c:pt>
                <c:pt idx="4">
                  <c:v>Coumputer courses</c:v>
                </c:pt>
              </c:strCache>
            </c:strRef>
          </c:cat>
          <c:val>
            <c:numRef>
              <c:f>Sheet1!$B$4:$B$8</c:f>
              <c:numCache>
                <c:formatCode>0.00%</c:formatCode>
                <c:ptCount val="5"/>
                <c:pt idx="0">
                  <c:v>0.29399999999999998</c:v>
                </c:pt>
                <c:pt idx="1">
                  <c:v>0.23499999999999999</c:v>
                </c:pt>
                <c:pt idx="2">
                  <c:v>0.23499999999999999</c:v>
                </c:pt>
                <c:pt idx="3">
                  <c:v>0.11799999999999999</c:v>
                </c:pt>
                <c:pt idx="4">
                  <c:v>5.8999999999999997E-2</c:v>
                </c:pt>
              </c:numCache>
            </c:numRef>
          </c:val>
          <c:extLst xmlns:c16r2="http://schemas.microsoft.com/office/drawing/2015/06/chart">
            <c:ext xmlns:c16="http://schemas.microsoft.com/office/drawing/2014/chart" uri="{C3380CC4-5D6E-409C-BE32-E72D297353CC}">
              <c16:uniqueId val="{00000012-12AE-4AE4-A378-62BB966C01CB}"/>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
          <c:y val="0.74509776691478735"/>
          <c:w val="0.98868156015381803"/>
          <c:h val="0.254902233085212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912175648702596E-2"/>
          <c:y val="0.18891954022988508"/>
          <c:w val="0.89620758483033935"/>
          <c:h val="0.51625124445651194"/>
        </c:manualLayout>
      </c:layout>
      <c:pie3DChart>
        <c:varyColors val="1"/>
        <c:ser>
          <c:idx val="0"/>
          <c:order val="0"/>
          <c:tx>
            <c:strRef>
              <c:f>Sheet1!$B$1</c:f>
              <c:strCache>
                <c:ptCount val="1"/>
                <c:pt idx="0">
                  <c:v>Information spreading about WR existance (%)</c:v>
                </c:pt>
              </c:strCache>
            </c:strRef>
          </c:tx>
          <c:explosion val="15"/>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770-4E6A-83CA-4A08248A56A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770-4E6A-83CA-4A08248A56A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770-4E6A-83CA-4A08248A56A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770-4E6A-83CA-4A08248A56A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770-4E6A-83CA-4A08248A56A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770-4E6A-83CA-4A08248A56A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770-4E6A-83CA-4A08248A56A1}"/>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1770-4E6A-83CA-4A08248A56A1}"/>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1770-4E6A-83CA-4A08248A56A1}"/>
              </c:ext>
            </c:extLst>
          </c:dPt>
          <c:dLbls>
            <c:dLbl>
              <c:idx val="0"/>
              <c:layout>
                <c:manualLayout>
                  <c:x val="-4.3603529150692898E-2"/>
                  <c:y val="1.828887668111253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5820136852394917"/>
                      <c:h val="0.15219064283631212"/>
                    </c:manualLayout>
                  </c15:layout>
                </c:ext>
                <c:ext xmlns:c16="http://schemas.microsoft.com/office/drawing/2014/chart" uri="{C3380CC4-5D6E-409C-BE32-E72D297353CC}">
                  <c16:uniqueId val="{00000001-1770-4E6A-83CA-4A08248A56A1}"/>
                </c:ext>
              </c:extLst>
            </c:dLbl>
            <c:dLbl>
              <c:idx val="2"/>
              <c:layout>
                <c:manualLayout>
                  <c:x val="-6.6773796132626281E-2"/>
                  <c:y val="-7.7912063317666688E-2"/>
                </c:manualLayout>
              </c:layout>
              <c:dLblPos val="bestFit"/>
              <c:showLegendKey val="0"/>
              <c:showVal val="0"/>
              <c:showCatName val="0"/>
              <c:showSerName val="0"/>
              <c:showPercent val="1"/>
              <c:showBubbleSize val="0"/>
            </c:dLbl>
            <c:dLbl>
              <c:idx val="3"/>
              <c:layout>
                <c:manualLayout>
                  <c:x val="3.6661845840698412E-2"/>
                  <c:y val="-0.25934891859447801"/>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770-4E6A-83CA-4A08248A56A1}"/>
                </c:ext>
              </c:extLst>
            </c:dLbl>
            <c:dLbl>
              <c:idx val="4"/>
              <c:layout>
                <c:manualLayout>
                  <c:x val="0.11716535433070867"/>
                  <c:y val="5.412887342570550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283870967741935"/>
                      <c:h val="0.19868783068783069"/>
                    </c:manualLayout>
                  </c15:layout>
                </c:ext>
                <c:ext xmlns:c16="http://schemas.microsoft.com/office/drawing/2014/chart" uri="{C3380CC4-5D6E-409C-BE32-E72D297353CC}">
                  <c16:uniqueId val="{00000009-1770-4E6A-83CA-4A08248A56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Sheet1!$A$2:$A$8</c:f>
              <c:strCache>
                <c:ptCount val="7"/>
                <c:pt idx="0">
                  <c:v>Business courses</c:v>
                </c:pt>
                <c:pt idx="1">
                  <c:v>Health investigation</c:v>
                </c:pt>
                <c:pt idx="2">
                  <c:v>Psychologist</c:v>
                </c:pt>
                <c:pt idx="3">
                  <c:v>Different trainings</c:v>
                </c:pt>
                <c:pt idx="4">
                  <c:v>Law consultatons</c:v>
                </c:pt>
                <c:pt idx="5">
                  <c:v>Designer courses</c:v>
                </c:pt>
                <c:pt idx="6">
                  <c:v>Human / women rights</c:v>
                </c:pt>
              </c:strCache>
            </c:strRef>
          </c:cat>
          <c:val>
            <c:numRef>
              <c:f>Sheet1!$B$2:$B$6</c:f>
              <c:numCache>
                <c:formatCode>0.00%</c:formatCode>
                <c:ptCount val="5"/>
                <c:pt idx="0">
                  <c:v>0.105</c:v>
                </c:pt>
                <c:pt idx="1">
                  <c:v>7.9000000000000001E-2</c:v>
                </c:pt>
                <c:pt idx="2">
                  <c:v>5.2999999999999999E-2</c:v>
                </c:pt>
                <c:pt idx="3">
                  <c:v>0.39400000000000002</c:v>
                </c:pt>
                <c:pt idx="4">
                  <c:v>0.21099999999999999</c:v>
                </c:pt>
              </c:numCache>
            </c:numRef>
          </c:val>
          <c:extLst xmlns:c16r2="http://schemas.microsoft.com/office/drawing/2015/06/chart">
            <c:ext xmlns:c16="http://schemas.microsoft.com/office/drawing/2014/chart" uri="{C3380CC4-5D6E-409C-BE32-E72D297353CC}">
              <c16:uniqueId val="{00000012-1770-4E6A-83CA-4A08248A56A1}"/>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1.3208440688033238E-3"/>
          <c:y val="0.70851746292449636"/>
          <c:w val="0.98868156015381803"/>
          <c:h val="0.291482537075503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26588390539580342"/>
          <c:y val="6.280193236714976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548654244306416E-2"/>
          <c:y val="0.1989302571746433"/>
          <c:w val="0.9503105590062112"/>
          <c:h val="0.46890897897022132"/>
        </c:manualLayout>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E41-445C-B3F3-DCBE551ABB0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E41-445C-B3F3-DCBE551ABB0F}"/>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E41-445C-B3F3-DCBE551ABB0F}"/>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8E41-445C-B3F3-DCBE551ABB0F}"/>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8E41-445C-B3F3-DCBE551ABB0F}"/>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8E41-445C-B3F3-DCBE551ABB0F}"/>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8E41-445C-B3F3-DCBE551ABB0F}"/>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8E41-445C-B3F3-DCBE551ABB0F}"/>
              </c:ext>
            </c:extLst>
          </c:dPt>
          <c:dLbls>
            <c:dLbl>
              <c:idx val="2"/>
              <c:layout>
                <c:manualLayout>
                  <c:x val="-5.8117083190688118E-2"/>
                  <c:y val="-0.10810019117980622"/>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0.2412</c:v>
                </c:pt>
                <c:pt idx="1">
                  <c:v>7.6499999999999999E-2</c:v>
                </c:pt>
                <c:pt idx="2">
                  <c:v>4.9000000000000002E-2</c:v>
                </c:pt>
                <c:pt idx="3">
                  <c:v>0.3216</c:v>
                </c:pt>
                <c:pt idx="4">
                  <c:v>0.31180000000000002</c:v>
                </c:pt>
              </c:numCache>
            </c:numRef>
          </c:val>
          <c:extLst xmlns:c16r2="http://schemas.microsoft.com/office/drawing/2015/06/chart">
            <c:ext xmlns:c16="http://schemas.microsoft.com/office/drawing/2014/chart" uri="{C3380CC4-5D6E-409C-BE32-E72D297353CC}">
              <c16:uniqueId val="{00000010-8E41-445C-B3F3-DCBE551ABB0F}"/>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912175648702596E-2"/>
          <c:y val="0.18891954022988508"/>
          <c:w val="0.95608789628933544"/>
          <c:h val="0.66701658760940685"/>
        </c:manualLayout>
      </c:layout>
      <c:pie3DChart>
        <c:varyColors val="1"/>
        <c:ser>
          <c:idx val="0"/>
          <c:order val="0"/>
          <c:tx>
            <c:strRef>
              <c:f>Sheet1!$B$1</c:f>
              <c:strCache>
                <c:ptCount val="1"/>
                <c:pt idx="0">
                  <c:v>Information spreading about WR existance (%)</c:v>
                </c:pt>
              </c:strCache>
            </c:strRef>
          </c:tx>
          <c:explosion val="15"/>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02A-4789-B787-51DDAA7EB74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02A-4789-B787-51DDAA7EB74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02A-4789-B787-51DDAA7EB74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02A-4789-B787-51DDAA7EB740}"/>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02A-4789-B787-51DDAA7EB740}"/>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02A-4789-B787-51DDAA7EB740}"/>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02A-4789-B787-51DDAA7EB740}"/>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602A-4789-B787-51DDAA7EB740}"/>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602A-4789-B787-51DDAA7EB740}"/>
              </c:ext>
            </c:extLst>
          </c:dPt>
          <c:dLbls>
            <c:dLbl>
              <c:idx val="0"/>
              <c:layout>
                <c:manualLayout>
                  <c:x val="8.3968816967156766E-3"/>
                  <c:y val="-0.42724668748102712"/>
                </c:manualLayout>
              </c:layout>
              <c:tx>
                <c:rich>
                  <a:bodyPr/>
                  <a:lstStyle/>
                  <a:p>
                    <a:r>
                      <a:rPr lang="en-US" dirty="0"/>
                      <a:t>Different Courses</a:t>
                    </a:r>
                    <a:r>
                      <a:rPr lang="en-US" baseline="0" dirty="0"/>
                      <a:t>
</a:t>
                    </a:r>
                    <a:fld id="{F20E3C02-7925-4096-BF33-4FC1F35940B9}" type="PERCENTAGE">
                      <a:rPr lang="en-US" baseline="0"/>
                      <a:pPr/>
                      <a:t>[PERCENTAGE]</a:t>
                    </a:fld>
                    <a:endParaRPr lang="en-US" baseline="0" dirty="0"/>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602A-4789-B787-51DDAA7EB7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c:f>
              <c:strCache>
                <c:ptCount val="1"/>
                <c:pt idx="0">
                  <c:v>Deferent courses</c:v>
                </c:pt>
              </c:strCache>
            </c:strRef>
          </c:cat>
          <c:val>
            <c:numRef>
              <c:f>Sheet1!$B$2</c:f>
              <c:numCache>
                <c:formatCode>0.00%</c:formatCode>
                <c:ptCount val="1"/>
                <c:pt idx="0">
                  <c:v>1</c:v>
                </c:pt>
              </c:numCache>
            </c:numRef>
          </c:val>
          <c:extLst xmlns:c16r2="http://schemas.microsoft.com/office/drawing/2015/06/chart">
            <c:ext xmlns:c16="http://schemas.microsoft.com/office/drawing/2014/chart" uri="{C3380CC4-5D6E-409C-BE32-E72D297353CC}">
              <c16:uniqueId val="{00000012-602A-4789-B787-51DDAA7EB740}"/>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26588390539580342"/>
          <c:y val="6.280193236714976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90F-4EF3-BC1F-0315CBEA65D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90F-4EF3-BC1F-0315CBEA65D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90F-4EF3-BC1F-0315CBEA65D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90F-4EF3-BC1F-0315CBEA65D4}"/>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90F-4EF3-BC1F-0315CBEA65D4}"/>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90F-4EF3-BC1F-0315CBEA65D4}"/>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C90F-4EF3-BC1F-0315CBEA65D4}"/>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C90F-4EF3-BC1F-0315CBEA65D4}"/>
              </c:ext>
            </c:extLst>
          </c:dPt>
          <c:dLbls>
            <c:dLbl>
              <c:idx val="0"/>
              <c:layout>
                <c:manualLayout>
                  <c:x val="1.1319509472492474E-2"/>
                  <c:y val="-5.2553753543294422E-3"/>
                </c:manualLayout>
              </c:layout>
              <c:dLblPos val="bestFit"/>
              <c:showLegendKey val="0"/>
              <c:showVal val="0"/>
              <c:showCatName val="0"/>
              <c:showSerName val="0"/>
              <c:showPercent val="1"/>
              <c:showBubbleSize val="0"/>
            </c:dLbl>
            <c:dLbl>
              <c:idx val="1"/>
              <c:layout>
                <c:manualLayout>
                  <c:x val="5.8890612683246836E-2"/>
                  <c:y val="-9.2594144348884466E-2"/>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0.34710000000000002</c:v>
                </c:pt>
                <c:pt idx="1">
                  <c:v>4.9599999999999998E-2</c:v>
                </c:pt>
                <c:pt idx="2">
                  <c:v>0.14050000000000001</c:v>
                </c:pt>
                <c:pt idx="3">
                  <c:v>0.18179999999999999</c:v>
                </c:pt>
                <c:pt idx="4">
                  <c:v>0.29089999999999999</c:v>
                </c:pt>
              </c:numCache>
            </c:numRef>
          </c:val>
          <c:extLst xmlns:c16r2="http://schemas.microsoft.com/office/drawing/2015/06/chart">
            <c:ext xmlns:c16="http://schemas.microsoft.com/office/drawing/2014/chart" uri="{C3380CC4-5D6E-409C-BE32-E72D297353CC}">
              <c16:uniqueId val="{00000010-C90F-4EF3-BC1F-0315CBEA65D4}"/>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dirty="0"/>
              <a:t>Needs of the </a:t>
            </a:r>
            <a:r>
              <a:rPr lang="en-US" dirty="0" smtClean="0"/>
              <a:t>WR   </a:t>
            </a:r>
            <a:r>
              <a:rPr lang="en-US" dirty="0"/>
              <a:t>visitors (%)</a:t>
            </a:r>
          </a:p>
        </c:rich>
      </c:tx>
      <c:layout>
        <c:manualLayout>
          <c:xMode val="edge"/>
          <c:yMode val="edge"/>
          <c:x val="0.13315319461858738"/>
          <c:y val="0"/>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896721620303063E-2"/>
          <c:y val="0.30211284022225732"/>
          <c:w val="0.89620758483033935"/>
          <c:h val="0.51625124445651194"/>
        </c:manualLayout>
      </c:layout>
      <c:pie3DChart>
        <c:varyColors val="1"/>
        <c:ser>
          <c:idx val="0"/>
          <c:order val="0"/>
          <c:tx>
            <c:strRef>
              <c:f>Sheet1!$B$1</c:f>
              <c:strCache>
                <c:ptCount val="1"/>
                <c:pt idx="0">
                  <c:v>Information spreading about WR existance (%)</c:v>
                </c:pt>
              </c:strCache>
            </c:strRef>
          </c:tx>
          <c:explosion val="16"/>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CFB-4F35-9519-C590F11EDC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CFB-4F35-9519-C590F11EDC3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CFB-4F35-9519-C590F11EDC33}"/>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8CFB-4F35-9519-C590F11EDC33}"/>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8CFB-4F35-9519-C590F11EDC33}"/>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8CFB-4F35-9519-C590F11EDC33}"/>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8CFB-4F35-9519-C590F11EDC33}"/>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8CFB-4F35-9519-C590F11EDC33}"/>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8CFB-4F35-9519-C590F11EDC33}"/>
              </c:ext>
            </c:extLst>
          </c:dPt>
          <c:dLbls>
            <c:dLbl>
              <c:idx val="0"/>
              <c:layout>
                <c:manualLayout>
                  <c:x val="5.4962190191428006E-2"/>
                  <c:y val="1.946668670642923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dLbl>
            <c:dLbl>
              <c:idx val="1"/>
              <c:layout>
                <c:manualLayout>
                  <c:x val="2.5142133965791414E-3"/>
                  <c:y val="8.4836826744494651E-2"/>
                </c:manualLayout>
              </c:layout>
              <c:dLblPos val="bestFit"/>
              <c:showLegendKey val="0"/>
              <c:showVal val="0"/>
              <c:showCatName val="1"/>
              <c:showSerName val="0"/>
              <c:showPercent val="1"/>
              <c:showBubbleSize val="0"/>
            </c:dLbl>
            <c:dLbl>
              <c:idx val="3"/>
              <c:layout>
                <c:manualLayout>
                  <c:x val="0.2388001939640243"/>
                  <c:y val="-0.19216531266924969"/>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CFB-4F35-9519-C590F11EDC33}"/>
                </c:ext>
              </c:extLst>
            </c:dLbl>
            <c:dLbl>
              <c:idx val="4"/>
              <c:layout>
                <c:manualLayout>
                  <c:x val="0.22600888232079491"/>
                  <c:y val="9.54723992834229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83870967741935"/>
                      <c:h val="0.19868783068783069"/>
                    </c:manualLayout>
                  </c15:layout>
                </c:ext>
                <c:ext xmlns:c16="http://schemas.microsoft.com/office/drawing/2014/chart" uri="{C3380CC4-5D6E-409C-BE32-E72D297353CC}">
                  <c16:uniqueId val="{00000009-8CFB-4F35-9519-C590F11EDC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Sheet1!$A$4</c:f>
              <c:strCache>
                <c:ptCount val="1"/>
                <c:pt idx="0">
                  <c:v>Computer courses</c:v>
                </c:pt>
              </c:strCache>
            </c:strRef>
          </c:cat>
          <c:val>
            <c:numRef>
              <c:f>Sheet1!$B$4:$B$5</c:f>
              <c:numCache>
                <c:formatCode>0.00%</c:formatCode>
                <c:ptCount val="2"/>
                <c:pt idx="0">
                  <c:v>0.33300000000000002</c:v>
                </c:pt>
                <c:pt idx="1">
                  <c:v>0.66700000000000004</c:v>
                </c:pt>
              </c:numCache>
            </c:numRef>
          </c:val>
          <c:extLst xmlns:c16r2="http://schemas.microsoft.com/office/drawing/2015/06/chart">
            <c:ext xmlns:c16="http://schemas.microsoft.com/office/drawing/2014/chart" uri="{C3380CC4-5D6E-409C-BE32-E72D297353CC}">
              <c16:uniqueId val="{00000012-8CFB-4F35-9519-C590F11EDC33}"/>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Use of WR services (%)</a:t>
            </a:r>
          </a:p>
        </c:rich>
      </c:tx>
      <c:layout>
        <c:manualLayout>
          <c:xMode val="edge"/>
          <c:yMode val="edge"/>
          <c:x val="0.18872216833640371"/>
          <c:y val="2.3322805402574316E-3"/>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226407210793004"/>
          <c:w val="1"/>
          <c:h val="0.60477036367939796"/>
        </c:manualLayout>
      </c:layout>
      <c:pie3DChart>
        <c:varyColors val="1"/>
        <c:ser>
          <c:idx val="0"/>
          <c:order val="0"/>
          <c:tx>
            <c:strRef>
              <c:f>Sheet1!$B$1</c:f>
              <c:strCache>
                <c:ptCount val="1"/>
                <c:pt idx="0">
                  <c:v>Use of services</c:v>
                </c:pt>
              </c:strCache>
            </c:strRef>
          </c:tx>
          <c:explosion val="32"/>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820-4901-8A19-78E5B33D546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820-4901-8A19-78E5B33D546E}"/>
              </c:ext>
            </c:extLst>
          </c:dPt>
          <c:dPt>
            <c:idx val="2"/>
            <c:bubble3D val="0"/>
            <c:explosion val="4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820-4901-8A19-78E5B33D546E}"/>
              </c:ext>
            </c:extLst>
          </c:dPt>
          <c:dPt>
            <c:idx val="3"/>
            <c:bubble3D val="0"/>
            <c:explosion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820-4901-8A19-78E5B33D546E}"/>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820-4901-8A19-78E5B33D546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820-4901-8A19-78E5B33D546E}"/>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C820-4901-8A19-78E5B33D546E}"/>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C820-4901-8A19-78E5B33D546E}"/>
              </c:ext>
            </c:extLst>
          </c:dPt>
          <c:dLbls>
            <c:dLbl>
              <c:idx val="0"/>
              <c:layout>
                <c:manualLayout>
                  <c:x val="-3.8773920421133944E-2"/>
                  <c:y val="1.790515339565445E-2"/>
                </c:manualLayout>
              </c:layout>
              <c:dLblPos val="bestFit"/>
              <c:showLegendKey val="0"/>
              <c:showVal val="0"/>
              <c:showCatName val="0"/>
              <c:showSerName val="0"/>
              <c:showPercent val="1"/>
              <c:showBubbleSize val="0"/>
            </c:dLbl>
            <c:dLbl>
              <c:idx val="1"/>
              <c:layout>
                <c:manualLayout>
                  <c:x val="-3.4196302058582824E-2"/>
                  <c:y val="-1.9870808005459688E-2"/>
                </c:manualLayout>
              </c:layout>
              <c:dLblPos val="bestFit"/>
              <c:showLegendKey val="0"/>
              <c:showVal val="0"/>
              <c:showCatName val="0"/>
              <c:showSerName val="0"/>
              <c:showPercent val="1"/>
              <c:showBubbleSize val="0"/>
            </c:dLbl>
            <c:dLbl>
              <c:idx val="2"/>
              <c:layout>
                <c:manualLayout>
                  <c:x val="-4.5799618531803123E-2"/>
                  <c:y val="8.4554097163807192E-3"/>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0.1333</c:v>
                </c:pt>
                <c:pt idx="1">
                  <c:v>4.4400000000000002E-2</c:v>
                </c:pt>
                <c:pt idx="2">
                  <c:v>8.8900000000000007E-2</c:v>
                </c:pt>
                <c:pt idx="3">
                  <c:v>0.5</c:v>
                </c:pt>
                <c:pt idx="4">
                  <c:v>0.23330000000000001</c:v>
                </c:pt>
              </c:numCache>
            </c:numRef>
          </c:val>
          <c:extLst xmlns:c16r2="http://schemas.microsoft.com/office/drawing/2015/06/chart">
            <c:ext xmlns:c16="http://schemas.microsoft.com/office/drawing/2014/chart" uri="{C3380CC4-5D6E-409C-BE32-E72D297353CC}">
              <c16:uniqueId val="{00000010-C820-4901-8A19-78E5B33D546E}"/>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5.3565361681594493E-3"/>
          <c:y val="0.77011800276159792"/>
          <c:w val="0.91982097075468439"/>
          <c:h val="0.179570523910041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8891954022988508"/>
          <c:w val="0.97764071187857438"/>
          <c:h val="0.56116531369685374"/>
        </c:manualLayout>
      </c:layout>
      <c:pie3DChart>
        <c:varyColors val="1"/>
        <c:ser>
          <c:idx val="0"/>
          <c:order val="0"/>
          <c:tx>
            <c:strRef>
              <c:f>Sheet1!$B$1</c:f>
              <c:strCache>
                <c:ptCount val="1"/>
                <c:pt idx="0">
                  <c:v>Information spreading about WR existance (%)</c:v>
                </c:pt>
              </c:strCache>
            </c:strRef>
          </c:tx>
          <c:explosion val="15"/>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804-45A6-8154-F9AB63D60D7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804-45A6-8154-F9AB63D60D7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804-45A6-8154-F9AB63D60D7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804-45A6-8154-F9AB63D60D7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804-45A6-8154-F9AB63D60D7A}"/>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F804-45A6-8154-F9AB63D60D7A}"/>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F804-45A6-8154-F9AB63D60D7A}"/>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F804-45A6-8154-F9AB63D60D7A}"/>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F804-45A6-8154-F9AB63D60D7A}"/>
              </c:ext>
            </c:extLst>
          </c:dPt>
          <c:dLbls>
            <c:dLbl>
              <c:idx val="0"/>
              <c:layout/>
              <c:dLblPos val="ctr"/>
              <c:showLegendKey val="0"/>
              <c:showVal val="0"/>
              <c:showCatName val="0"/>
              <c:showSerName val="0"/>
              <c:showPercent val="1"/>
              <c:showBubbleSize val="0"/>
            </c:dLbl>
            <c:dLbl>
              <c:idx val="1"/>
              <c:layout/>
              <c:dLblPos val="ctr"/>
              <c:showLegendKey val="0"/>
              <c:showVal val="0"/>
              <c:showCatName val="0"/>
              <c:showSerName val="0"/>
              <c:showPercent val="1"/>
              <c:showBubbleSize val="0"/>
            </c:dLbl>
            <c:dLbl>
              <c:idx val="2"/>
              <c:layout>
                <c:manualLayout>
                  <c:x val="6.1456058616437881E-2"/>
                  <c:y val="1.4861278204353011E-2"/>
                </c:manualLayout>
              </c:layout>
              <c:dLblPos val="bestFit"/>
              <c:showLegendKey val="0"/>
              <c:showVal val="0"/>
              <c:showCatName val="0"/>
              <c:showSerName val="0"/>
              <c:showPercent val="1"/>
              <c:showBubbleSize val="0"/>
            </c:dLbl>
            <c:dLbl>
              <c:idx val="3"/>
              <c:layout>
                <c:manualLayout>
                  <c:x val="4.7687779682038973E-2"/>
                  <c:y val="2.9021961811225395E-2"/>
                </c:manualLayout>
              </c:layout>
              <c:dLblPos val="bestFit"/>
              <c:showLegendKey val="0"/>
              <c:showVal val="0"/>
              <c:showCatName val="0"/>
              <c:showSerName val="0"/>
              <c:showPercent val="1"/>
              <c:showBubbleSize val="0"/>
            </c:dLbl>
            <c:dLbl>
              <c:idx val="4"/>
              <c:layout>
                <c:manualLayout>
                  <c:x val="1.9055032136684292E-2"/>
                  <c:y val="8.2063070859248778E-3"/>
                </c:manualLayout>
              </c:layout>
              <c:dLblPos val="bestFit"/>
              <c:showLegendKey val="0"/>
              <c:showVal val="0"/>
              <c:showCatName val="0"/>
              <c:showSerName val="0"/>
              <c:showPercent val="1"/>
              <c:showBubbleSize val="0"/>
            </c:dLbl>
            <c:dLbl>
              <c:idx val="5"/>
              <c:layout>
                <c:manualLayout>
                  <c:x val="-1.7329358668708914E-2"/>
                  <c:y val="-6.3532292708217602E-3"/>
                </c:manualLayout>
              </c:layout>
              <c:dLblPos val="bestFit"/>
              <c:showLegendKey val="0"/>
              <c:showVal val="0"/>
              <c:showCatName val="0"/>
              <c:showSerName val="0"/>
              <c:showPercent val="1"/>
              <c:showBubbleSize val="0"/>
            </c:dLbl>
            <c:dLbl>
              <c:idx val="6"/>
              <c:delete val="1"/>
            </c:dLbl>
            <c:dLbl>
              <c:idx val="7"/>
              <c:layout>
                <c:manualLayout>
                  <c:x val="9.6939295104776738E-2"/>
                  <c:y val="-0.15747873958390082"/>
                </c:manualLayout>
              </c:layout>
              <c:dLblPos val="bestFit"/>
              <c:showLegendKey val="0"/>
              <c:showVal val="0"/>
              <c:showCatName val="0"/>
              <c:showSerName val="0"/>
              <c:showPercent val="1"/>
              <c:showBubbleSize val="0"/>
            </c:dLbl>
            <c:dLbl>
              <c:idx val="8"/>
              <c:layout>
                <c:manualLayout>
                  <c:x val="0.1738925638499183"/>
                  <c:y val="1.791841826608661E-2"/>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Sheet1!$A$2:$A$10</c:f>
              <c:strCache>
                <c:ptCount val="9"/>
                <c:pt idx="0">
                  <c:v>Computer courses</c:v>
                </c:pt>
                <c:pt idx="1">
                  <c:v>English courses</c:v>
                </c:pt>
                <c:pt idx="2">
                  <c:v>Needle work</c:v>
                </c:pt>
                <c:pt idx="3">
                  <c:v>Business courses/consultancies</c:v>
                </c:pt>
                <c:pt idx="4">
                  <c:v>Stylist courses</c:v>
                </c:pt>
                <c:pt idx="5">
                  <c:v>Makeup artis courses</c:v>
                </c:pt>
                <c:pt idx="6">
                  <c:v>Design courses</c:v>
                </c:pt>
                <c:pt idx="7">
                  <c:v>Accountant courses</c:v>
                </c:pt>
                <c:pt idx="8">
                  <c:v>Driving courses</c:v>
                </c:pt>
              </c:strCache>
            </c:strRef>
          </c:cat>
          <c:val>
            <c:numRef>
              <c:f>Sheet1!$B$2:$B$10</c:f>
              <c:numCache>
                <c:formatCode>0.00%</c:formatCode>
                <c:ptCount val="9"/>
                <c:pt idx="0">
                  <c:v>0.26100000000000001</c:v>
                </c:pt>
                <c:pt idx="1">
                  <c:v>0.28599999999999998</c:v>
                </c:pt>
                <c:pt idx="2">
                  <c:v>8.0000000000000002E-3</c:v>
                </c:pt>
                <c:pt idx="3">
                  <c:v>2.5000000000000001E-2</c:v>
                </c:pt>
                <c:pt idx="4">
                  <c:v>8.0000000000000002E-3</c:v>
                </c:pt>
                <c:pt idx="5">
                  <c:v>8.0000000000000002E-3</c:v>
                </c:pt>
                <c:pt idx="6">
                  <c:v>8.0000000000000002E-3</c:v>
                </c:pt>
                <c:pt idx="7">
                  <c:v>0.11799999999999999</c:v>
                </c:pt>
                <c:pt idx="8">
                  <c:v>0.27700000000000002</c:v>
                </c:pt>
              </c:numCache>
            </c:numRef>
          </c:val>
          <c:extLst xmlns:c16r2="http://schemas.microsoft.com/office/drawing/2015/06/chart">
            <c:ext xmlns:c16="http://schemas.microsoft.com/office/drawing/2014/chart" uri="{C3380CC4-5D6E-409C-BE32-E72D297353CC}">
              <c16:uniqueId val="{00000012-F804-45A6-8154-F9AB63D60D7A}"/>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1.3208026416052833E-3"/>
          <c:y val="0.74959772988186502"/>
          <c:w val="0.98868156015381803"/>
          <c:h val="0.25040227011813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Use of WR services (%)</a:t>
            </a:r>
          </a:p>
        </c:rich>
      </c:tx>
      <c:layout>
        <c:manualLayout>
          <c:xMode val="edge"/>
          <c:yMode val="edge"/>
          <c:x val="0.39184014024299374"/>
          <c:y val="8.7448479388208232E-3"/>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5456254478125467"/>
          <c:w val="1"/>
          <c:h val="0.71357732170853339"/>
        </c:manualLayout>
      </c:layout>
      <c:pie3DChart>
        <c:varyColors val="1"/>
        <c:ser>
          <c:idx val="0"/>
          <c:order val="0"/>
          <c:tx>
            <c:strRef>
              <c:f>Sheet1!$B$1</c:f>
              <c:strCache>
                <c:ptCount val="1"/>
                <c:pt idx="0">
                  <c:v>Use of services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AF2-4FB7-BC31-03A66C1E9B9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AF2-4FB7-BC31-03A66C1E9B9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AF2-4FB7-BC31-03A66C1E9B9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AF2-4FB7-BC31-03A66C1E9B9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AF2-4FB7-BC31-03A66C1E9B9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AF2-4FB7-BC31-03A66C1E9B9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DAF2-4FB7-BC31-03A66C1E9B91}"/>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DAF2-4FB7-BC31-03A66C1E9B91}"/>
              </c:ext>
            </c:extLst>
          </c:dPt>
          <c:dLbls>
            <c:dLbl>
              <c:idx val="1"/>
              <c:layout>
                <c:manualLayout>
                  <c:x val="6.7589178125507424E-2"/>
                  <c:y val="-0.18561645368748314"/>
                </c:manualLayout>
              </c:layout>
              <c:dLblPos val="bestFit"/>
              <c:showLegendKey val="0"/>
              <c:showVal val="0"/>
              <c:showCatName val="0"/>
              <c:showSerName val="0"/>
              <c:showPercent val="1"/>
              <c:showBubbleSize val="0"/>
            </c:dLbl>
            <c:dLbl>
              <c:idx val="2"/>
              <c:layout>
                <c:manualLayout>
                  <c:x val="5.801385316161449E-2"/>
                  <c:y val="-0.16279212234237439"/>
                </c:manualLayout>
              </c:layout>
              <c:dLblPos val="bestFit"/>
              <c:showLegendKey val="0"/>
              <c:showVal val="0"/>
              <c:showCatName val="0"/>
              <c:showSerName val="0"/>
              <c:showPercent val="1"/>
              <c:showBubbleSize val="0"/>
            </c:dLbl>
            <c:dLbl>
              <c:idx val="3"/>
              <c:layout>
                <c:manualLayout>
                  <c:x val="0.12162804560177075"/>
                  <c:y val="3.6585021046592316E-2"/>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Computer</c:v>
                </c:pt>
                <c:pt idx="1">
                  <c:v>Library</c:v>
                </c:pt>
                <c:pt idx="2">
                  <c:v>Children's corner</c:v>
                </c:pt>
                <c:pt idx="3">
                  <c:v>Consultation </c:v>
                </c:pt>
                <c:pt idx="4">
                  <c:v>Other</c:v>
                </c:pt>
              </c:strCache>
            </c:strRef>
          </c:cat>
          <c:val>
            <c:numRef>
              <c:f>Sheet1!$B$2:$B$6</c:f>
              <c:numCache>
                <c:formatCode>0.00%</c:formatCode>
                <c:ptCount val="5"/>
                <c:pt idx="0">
                  <c:v>0.6079</c:v>
                </c:pt>
                <c:pt idx="1">
                  <c:v>8.2600000000000007E-2</c:v>
                </c:pt>
                <c:pt idx="2">
                  <c:v>1.6899999999999998E-2</c:v>
                </c:pt>
                <c:pt idx="3">
                  <c:v>0.24390000000000001</c:v>
                </c:pt>
                <c:pt idx="4">
                  <c:v>4.8800000000000003E-2</c:v>
                </c:pt>
              </c:numCache>
            </c:numRef>
          </c:val>
          <c:extLst xmlns:c16r2="http://schemas.microsoft.com/office/drawing/2015/06/chart">
            <c:ext xmlns:c16="http://schemas.microsoft.com/office/drawing/2014/chart" uri="{C3380CC4-5D6E-409C-BE32-E72D297353CC}">
              <c16:uniqueId val="{00000010-DAF2-4FB7-BC31-03A66C1E9B91}"/>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2.1999900648140149E-2"/>
          <c:y val="0.25639281229826266"/>
          <c:w val="0.23380368595400008"/>
          <c:h val="0.743607187701737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Needs of the WR visitors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912175648702596E-2"/>
          <c:y val="0.18891954022988508"/>
          <c:w val="0.89620758483033935"/>
          <c:h val="0.51625124445651194"/>
        </c:manualLayout>
      </c:layout>
      <c:pie3DChart>
        <c:varyColors val="1"/>
        <c:ser>
          <c:idx val="0"/>
          <c:order val="0"/>
          <c:tx>
            <c:strRef>
              <c:f>Sheet1!$B$1</c:f>
              <c:strCache>
                <c:ptCount val="1"/>
                <c:pt idx="0">
                  <c:v>Information spreading about WR existance (%)</c:v>
                </c:pt>
              </c:strCache>
            </c:strRef>
          </c:tx>
          <c:explosion val="15"/>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68B-41D9-85E1-52965CC30FF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68B-41D9-85E1-52965CC30FF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68B-41D9-85E1-52965CC30FFA}"/>
              </c:ext>
            </c:extLst>
          </c:dPt>
          <c:dPt>
            <c:idx val="3"/>
            <c:bubble3D val="0"/>
            <c:explosion val="11"/>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68B-41D9-85E1-52965CC30FF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B68B-41D9-85E1-52965CC30FFA}"/>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B68B-41D9-85E1-52965CC30FFA}"/>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B68B-41D9-85E1-52965CC30FFA}"/>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B68B-41D9-85E1-52965CC30FFA}"/>
              </c:ext>
            </c:extLst>
          </c:dPt>
          <c:dLbls>
            <c:dLbl>
              <c:idx val="0"/>
              <c:layout>
                <c:manualLayout>
                  <c:x val="-6.7405631052814469E-2"/>
                  <c:y val="2.8917798786637605E-4"/>
                </c:manualLayout>
              </c:layout>
              <c:dLblPos val="bestFit"/>
              <c:showLegendKey val="0"/>
              <c:showVal val="0"/>
              <c:showCatName val="0"/>
              <c:showSerName val="0"/>
              <c:showPercent val="1"/>
              <c:showBubbleSize val="0"/>
            </c:dLbl>
            <c:dLbl>
              <c:idx val="1"/>
              <c:layout/>
              <c:dLblPos val="ctr"/>
              <c:showLegendKey val="0"/>
              <c:showVal val="0"/>
              <c:showCatName val="0"/>
              <c:showSerName val="0"/>
              <c:showPercent val="1"/>
              <c:showBubbleSize val="0"/>
            </c:dLbl>
            <c:dLbl>
              <c:idx val="2"/>
              <c:layout/>
              <c:dLblPos val="ctr"/>
              <c:showLegendKey val="0"/>
              <c:showVal val="0"/>
              <c:showCatName val="0"/>
              <c:showSerName val="0"/>
              <c:showPercent val="1"/>
              <c:showBubbleSize val="0"/>
            </c:dLbl>
            <c:dLbl>
              <c:idx val="3"/>
              <c:layout/>
              <c:dLblPos val="ctr"/>
              <c:showLegendKey val="0"/>
              <c:showVal val="0"/>
              <c:showCatName val="0"/>
              <c:showSerName val="0"/>
              <c:showPercent val="1"/>
              <c:showBubbleSize val="0"/>
            </c:dLbl>
            <c:dLbl>
              <c:idx val="4"/>
              <c:layout>
                <c:manualLayout>
                  <c:x val="2.6896463419748756E-2"/>
                  <c:y val="2.3645041130828152E-2"/>
                </c:manualLayout>
              </c:layout>
              <c:dLblPos val="bestFit"/>
              <c:showLegendKey val="0"/>
              <c:showVal val="0"/>
              <c:showCatName val="0"/>
              <c:showSerName val="0"/>
              <c:showPercent val="1"/>
              <c:showBubbleSize val="0"/>
            </c:dLbl>
            <c:dLbl>
              <c:idx val="5"/>
              <c:layout>
                <c:manualLayout>
                  <c:x val="2.3003649712679687E-2"/>
                  <c:y val="-0.20556318005714816"/>
                </c:manualLayout>
              </c:layout>
              <c:dLblPos val="bestFit"/>
              <c:showLegendKey val="0"/>
              <c:showVal val="0"/>
              <c:showCatName val="0"/>
              <c:showSerName val="0"/>
              <c:showPercent val="1"/>
              <c:showBubbleSize val="0"/>
            </c:dLbl>
            <c:dLbl>
              <c:idx val="6"/>
              <c:layout>
                <c:manualLayout>
                  <c:x val="9.3679602975555873E-2"/>
                  <c:y val="-2.4821308151145274E-2"/>
                </c:manualLayout>
              </c:layout>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Sheet1!$A$2:$A$8</c:f>
              <c:strCache>
                <c:ptCount val="7"/>
                <c:pt idx="0">
                  <c:v>Human/women rights</c:v>
                </c:pt>
                <c:pt idx="1">
                  <c:v>Computer courses</c:v>
                </c:pt>
                <c:pt idx="2">
                  <c:v>Phsychological support</c:v>
                </c:pt>
                <c:pt idx="3">
                  <c:v>English courses</c:v>
                </c:pt>
                <c:pt idx="4">
                  <c:v>Trainings on health issues </c:v>
                </c:pt>
                <c:pt idx="5">
                  <c:v>Needlework</c:v>
                </c:pt>
                <c:pt idx="6">
                  <c:v>Different trainings</c:v>
                </c:pt>
              </c:strCache>
            </c:strRef>
          </c:cat>
          <c:val>
            <c:numRef>
              <c:f>Sheet1!$B$2:$B$8</c:f>
              <c:numCache>
                <c:formatCode>0.00%</c:formatCode>
                <c:ptCount val="7"/>
                <c:pt idx="0">
                  <c:v>2.3E-2</c:v>
                </c:pt>
                <c:pt idx="1">
                  <c:v>0.159</c:v>
                </c:pt>
                <c:pt idx="2">
                  <c:v>0.36399999999999999</c:v>
                </c:pt>
                <c:pt idx="3">
                  <c:v>0.159</c:v>
                </c:pt>
                <c:pt idx="4">
                  <c:v>2.3E-2</c:v>
                </c:pt>
                <c:pt idx="5">
                  <c:v>4.4999999999999998E-2</c:v>
                </c:pt>
                <c:pt idx="6">
                  <c:v>0.22700000000000001</c:v>
                </c:pt>
              </c:numCache>
            </c:numRef>
          </c:val>
          <c:extLst xmlns:c16r2="http://schemas.microsoft.com/office/drawing/2015/06/chart">
            <c:ext xmlns:c16="http://schemas.microsoft.com/office/drawing/2014/chart" uri="{C3380CC4-5D6E-409C-BE32-E72D297353CC}">
              <c16:uniqueId val="{00000010-B68B-41D9-85E1-52965CC30FFA}"/>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0.71223</cdr:x>
      <cdr:y>0.3037</cdr:y>
    </cdr:from>
    <cdr:to>
      <cdr:x>1</cdr:x>
      <cdr:y>0.38652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59161" y="792088"/>
          <a:ext cx="953207" cy="216024"/>
        </a:xfrm>
        <a:prstGeom xmlns:a="http://schemas.openxmlformats.org/drawingml/2006/main" prst="rect">
          <a:avLst/>
        </a:prstGeom>
      </cdr:spPr>
    </cdr:pic>
  </cdr:relSizeAnchor>
  <cdr:relSizeAnchor xmlns:cdr="http://schemas.openxmlformats.org/drawingml/2006/chartDrawing">
    <cdr:from>
      <cdr:x>0.05109</cdr:x>
      <cdr:y>0.82827</cdr:y>
    </cdr:from>
    <cdr:to>
      <cdr:x>0.57283</cdr:x>
      <cdr:y>0.91109</cdr:y>
    </cdr:to>
    <cdr:sp macro="" textlink="">
      <cdr:nvSpPr>
        <cdr:cNvPr id="5" name="TextBox 4"/>
        <cdr:cNvSpPr txBox="1"/>
      </cdr:nvSpPr>
      <cdr:spPr>
        <a:xfrm xmlns:a="http://schemas.openxmlformats.org/drawingml/2006/main">
          <a:off x="169232" y="2160240"/>
          <a:ext cx="1728192"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smtClean="0"/>
            <a:t>English language courses </a:t>
          </a:r>
          <a:endParaRPr lang="en-US" sz="9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ru-R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8C2AC1E-2AE1-44BA-844B-11A70CBC9753}" type="datetimeFigureOut">
              <a:rPr lang="ru-RU" smtClean="0"/>
              <a:t>02.10.2016</a:t>
            </a:fld>
            <a:endParaRPr lang="ru-R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ru-R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ru-R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69415D9-5697-4EE5-97F4-6CAB26BC9B82}" type="slidenum">
              <a:rPr lang="ru-RU" smtClean="0"/>
              <a:t>‹#›</a:t>
            </a:fld>
            <a:endParaRPr lang="ru-RU"/>
          </a:p>
        </p:txBody>
      </p:sp>
    </p:spTree>
    <p:extLst>
      <p:ext uri="{BB962C8B-B14F-4D97-AF65-F5344CB8AC3E}">
        <p14:creationId xmlns:p14="http://schemas.microsoft.com/office/powerpoint/2010/main" val="112684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415D9-5697-4EE5-97F4-6CAB26BC9B82}" type="slidenum">
              <a:rPr lang="ru-RU" smtClean="0"/>
              <a:t>1</a:t>
            </a:fld>
            <a:endParaRPr lang="ru-RU"/>
          </a:p>
        </p:txBody>
      </p:sp>
    </p:spTree>
    <p:extLst>
      <p:ext uri="{BB962C8B-B14F-4D97-AF65-F5344CB8AC3E}">
        <p14:creationId xmlns:p14="http://schemas.microsoft.com/office/powerpoint/2010/main" val="414460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B69415D9-5697-4EE5-97F4-6CAB26BC9B82}" type="slidenum">
              <a:rPr lang="ru-RU" smtClean="0"/>
              <a:t>17</a:t>
            </a:fld>
            <a:endParaRPr lang="ru-RU"/>
          </a:p>
        </p:txBody>
      </p:sp>
    </p:spTree>
    <p:extLst>
      <p:ext uri="{BB962C8B-B14F-4D97-AF65-F5344CB8AC3E}">
        <p14:creationId xmlns:p14="http://schemas.microsoft.com/office/powerpoint/2010/main" val="62488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314F1-BBC0-4196-9D6E-B996E78EF48E}" type="datetime1">
              <a:rPr lang="en-US" smtClean="0"/>
              <a:t>10/2/2016</a:t>
            </a:fld>
            <a:endParaRPr lang="ru-RU"/>
          </a:p>
        </p:txBody>
      </p:sp>
      <p:sp>
        <p:nvSpPr>
          <p:cNvPr id="5" name="Footer Placeholder 4"/>
          <p:cNvSpPr>
            <a:spLocks noGrp="1"/>
          </p:cNvSpPr>
          <p:nvPr>
            <p:ph type="ftr" sz="quarter" idx="11"/>
          </p:nvPr>
        </p:nvSpPr>
        <p:spPr/>
        <p:txBody>
          <a:bodyPr/>
          <a:lstStyle/>
          <a:p>
            <a:r>
              <a:rPr lang="en-US" smtClean="0"/>
              <a:t>ICCN – Quarterly Report</a:t>
            </a:r>
            <a:endParaRPr lang="ru-RU"/>
          </a:p>
        </p:txBody>
      </p:sp>
      <p:sp>
        <p:nvSpPr>
          <p:cNvPr id="6" name="Slide Number Placeholder 5"/>
          <p:cNvSpPr>
            <a:spLocks noGrp="1"/>
          </p:cNvSpPr>
          <p:nvPr>
            <p:ph type="sldNum" sz="quarter" idx="12"/>
          </p:nvPr>
        </p:nvSpPr>
        <p:spPr/>
        <p:txBody>
          <a:bodyPr/>
          <a:lstStyle/>
          <a:p>
            <a:fld id="{A3302436-7A43-4C62-85D1-A52B8ADC9B4A}"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05400-1C50-41E0-86E2-435F104B65EE}" type="datetime1">
              <a:rPr lang="en-US" smtClean="0"/>
              <a:t>10/2/2016</a:t>
            </a:fld>
            <a:endParaRPr lang="ru-RU"/>
          </a:p>
        </p:txBody>
      </p:sp>
      <p:sp>
        <p:nvSpPr>
          <p:cNvPr id="5" name="Footer Placeholder 4"/>
          <p:cNvSpPr>
            <a:spLocks noGrp="1"/>
          </p:cNvSpPr>
          <p:nvPr>
            <p:ph type="ftr" sz="quarter" idx="11"/>
          </p:nvPr>
        </p:nvSpPr>
        <p:spPr/>
        <p:txBody>
          <a:bodyPr/>
          <a:lstStyle/>
          <a:p>
            <a:r>
              <a:rPr lang="en-US" smtClean="0"/>
              <a:t>ICCN – Quarterly Report</a:t>
            </a:r>
            <a:endParaRPr lang="ru-RU"/>
          </a:p>
        </p:txBody>
      </p:sp>
      <p:sp>
        <p:nvSpPr>
          <p:cNvPr id="6" name="Slide Number Placeholder 5"/>
          <p:cNvSpPr>
            <a:spLocks noGrp="1"/>
          </p:cNvSpPr>
          <p:nvPr>
            <p:ph type="sldNum" sz="quarter" idx="12"/>
          </p:nvPr>
        </p:nvSpPr>
        <p:spPr/>
        <p:txBody>
          <a:bodyPr/>
          <a:lstStyle/>
          <a:p>
            <a:fld id="{A3302436-7A43-4C62-85D1-A52B8ADC9B4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04E61-416B-462E-9379-363BC802038C}" type="datetime1">
              <a:rPr lang="en-US" smtClean="0"/>
              <a:t>10/2/2016</a:t>
            </a:fld>
            <a:endParaRPr lang="ru-RU"/>
          </a:p>
        </p:txBody>
      </p:sp>
      <p:sp>
        <p:nvSpPr>
          <p:cNvPr id="5" name="Footer Placeholder 4"/>
          <p:cNvSpPr>
            <a:spLocks noGrp="1"/>
          </p:cNvSpPr>
          <p:nvPr>
            <p:ph type="ftr" sz="quarter" idx="11"/>
          </p:nvPr>
        </p:nvSpPr>
        <p:spPr/>
        <p:txBody>
          <a:bodyPr/>
          <a:lstStyle/>
          <a:p>
            <a:r>
              <a:rPr lang="en-US" smtClean="0"/>
              <a:t>ICCN – Quarterly Report</a:t>
            </a:r>
            <a:endParaRPr lang="ru-RU"/>
          </a:p>
        </p:txBody>
      </p:sp>
      <p:sp>
        <p:nvSpPr>
          <p:cNvPr id="6" name="Slide Number Placeholder 5"/>
          <p:cNvSpPr>
            <a:spLocks noGrp="1"/>
          </p:cNvSpPr>
          <p:nvPr>
            <p:ph type="sldNum" sz="quarter" idx="12"/>
          </p:nvPr>
        </p:nvSpPr>
        <p:spPr/>
        <p:txBody>
          <a:bodyPr/>
          <a:lstStyle/>
          <a:p>
            <a:fld id="{A3302436-7A43-4C62-85D1-A52B8ADC9B4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E97E7C-A650-4321-B0DB-6511CB8EE7D9}" type="datetime1">
              <a:rPr lang="en-US" smtClean="0"/>
              <a:t>10/2/2016</a:t>
            </a:fld>
            <a:endParaRPr lang="ru-RU"/>
          </a:p>
        </p:txBody>
      </p:sp>
      <p:sp>
        <p:nvSpPr>
          <p:cNvPr id="5" name="Footer Placeholder 4"/>
          <p:cNvSpPr>
            <a:spLocks noGrp="1"/>
          </p:cNvSpPr>
          <p:nvPr>
            <p:ph type="ftr" sz="quarter" idx="11"/>
          </p:nvPr>
        </p:nvSpPr>
        <p:spPr/>
        <p:txBody>
          <a:bodyPr/>
          <a:lstStyle/>
          <a:p>
            <a:r>
              <a:rPr lang="en-US" smtClean="0"/>
              <a:t>ICCN – Quarterly Report</a:t>
            </a:r>
            <a:endParaRPr lang="ru-RU"/>
          </a:p>
        </p:txBody>
      </p:sp>
      <p:sp>
        <p:nvSpPr>
          <p:cNvPr id="6" name="Slide Number Placeholder 5"/>
          <p:cNvSpPr>
            <a:spLocks noGrp="1"/>
          </p:cNvSpPr>
          <p:nvPr>
            <p:ph type="sldNum" sz="quarter" idx="12"/>
          </p:nvPr>
        </p:nvSpPr>
        <p:spPr/>
        <p:txBody>
          <a:bodyPr/>
          <a:lstStyle/>
          <a:p>
            <a:fld id="{A3302436-7A43-4C62-85D1-A52B8ADC9B4A}" type="slidenum">
              <a:rPr lang="ru-RU" smtClean="0"/>
              <a:t>‹#›</a:t>
            </a:fld>
            <a:endParaRPr lang="ru-RU"/>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8BB4D8-EC80-4E7D-BC7B-83FFD6CB4453}" type="datetime1">
              <a:rPr lang="en-US" smtClean="0"/>
              <a:t>10/2/2016</a:t>
            </a:fld>
            <a:endParaRPr lang="ru-RU"/>
          </a:p>
        </p:txBody>
      </p:sp>
      <p:sp>
        <p:nvSpPr>
          <p:cNvPr id="5" name="Footer Placeholder 4"/>
          <p:cNvSpPr>
            <a:spLocks noGrp="1"/>
          </p:cNvSpPr>
          <p:nvPr>
            <p:ph type="ftr" sz="quarter" idx="11"/>
          </p:nvPr>
        </p:nvSpPr>
        <p:spPr/>
        <p:txBody>
          <a:bodyPr/>
          <a:lstStyle/>
          <a:p>
            <a:r>
              <a:rPr lang="en-US" smtClean="0"/>
              <a:t>ICCN – Quarterly Report</a:t>
            </a:r>
            <a:endParaRPr lang="ru-RU"/>
          </a:p>
        </p:txBody>
      </p:sp>
      <p:sp>
        <p:nvSpPr>
          <p:cNvPr id="6" name="Slide Number Placeholder 5"/>
          <p:cNvSpPr>
            <a:spLocks noGrp="1"/>
          </p:cNvSpPr>
          <p:nvPr>
            <p:ph type="sldNum" sz="quarter" idx="12"/>
          </p:nvPr>
        </p:nvSpPr>
        <p:spPr/>
        <p:txBody>
          <a:bodyPr/>
          <a:lstStyle/>
          <a:p>
            <a:fld id="{A3302436-7A43-4C62-85D1-A52B8ADC9B4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2777F1-08E1-4A1A-95DF-1FEE8E7C2A8D}" type="datetime1">
              <a:rPr lang="en-US" smtClean="0"/>
              <a:t>10/2/2016</a:t>
            </a:fld>
            <a:endParaRPr lang="ru-RU"/>
          </a:p>
        </p:txBody>
      </p:sp>
      <p:sp>
        <p:nvSpPr>
          <p:cNvPr id="6" name="Footer Placeholder 5"/>
          <p:cNvSpPr>
            <a:spLocks noGrp="1"/>
          </p:cNvSpPr>
          <p:nvPr>
            <p:ph type="ftr" sz="quarter" idx="11"/>
          </p:nvPr>
        </p:nvSpPr>
        <p:spPr/>
        <p:txBody>
          <a:bodyPr/>
          <a:lstStyle/>
          <a:p>
            <a:r>
              <a:rPr lang="en-US" smtClean="0"/>
              <a:t>ICCN – Quarterly Report</a:t>
            </a:r>
            <a:endParaRPr lang="ru-RU"/>
          </a:p>
        </p:txBody>
      </p:sp>
      <p:sp>
        <p:nvSpPr>
          <p:cNvPr id="7" name="Slide Number Placeholder 6"/>
          <p:cNvSpPr>
            <a:spLocks noGrp="1"/>
          </p:cNvSpPr>
          <p:nvPr>
            <p:ph type="sldNum" sz="quarter" idx="12"/>
          </p:nvPr>
        </p:nvSpPr>
        <p:spPr/>
        <p:txBody>
          <a:bodyPr/>
          <a:lstStyle/>
          <a:p>
            <a:fld id="{A3302436-7A43-4C62-85D1-A52B8ADC9B4A}" type="slidenum">
              <a:rPr lang="ru-RU" smtClean="0"/>
              <a:t>‹#›</a:t>
            </a:fld>
            <a:endParaRPr lang="ru-RU"/>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F0A08-D9CA-41B0-A0F3-6365C04E79E1}" type="datetime1">
              <a:rPr lang="en-US" smtClean="0"/>
              <a:t>10/2/2016</a:t>
            </a:fld>
            <a:endParaRPr lang="ru-RU"/>
          </a:p>
        </p:txBody>
      </p:sp>
      <p:sp>
        <p:nvSpPr>
          <p:cNvPr id="8" name="Footer Placeholder 7"/>
          <p:cNvSpPr>
            <a:spLocks noGrp="1"/>
          </p:cNvSpPr>
          <p:nvPr>
            <p:ph type="ftr" sz="quarter" idx="11"/>
          </p:nvPr>
        </p:nvSpPr>
        <p:spPr/>
        <p:txBody>
          <a:bodyPr/>
          <a:lstStyle/>
          <a:p>
            <a:r>
              <a:rPr lang="en-US" smtClean="0"/>
              <a:t>ICCN – Quarterly Report</a:t>
            </a:r>
            <a:endParaRPr lang="ru-RU"/>
          </a:p>
        </p:txBody>
      </p:sp>
      <p:sp>
        <p:nvSpPr>
          <p:cNvPr id="9" name="Slide Number Placeholder 8"/>
          <p:cNvSpPr>
            <a:spLocks noGrp="1"/>
          </p:cNvSpPr>
          <p:nvPr>
            <p:ph type="sldNum" sz="quarter" idx="12"/>
          </p:nvPr>
        </p:nvSpPr>
        <p:spPr/>
        <p:txBody>
          <a:bodyPr/>
          <a:lstStyle/>
          <a:p>
            <a:fld id="{A3302436-7A43-4C62-85D1-A52B8ADC9B4A}" type="slidenum">
              <a:rPr lang="ru-RU" smtClean="0"/>
              <a:t>‹#›</a:t>
            </a:fld>
            <a:endParaRPr lang="ru-RU"/>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79431-2088-4F35-92A0-8A642749C1E6}" type="datetime1">
              <a:rPr lang="en-US" smtClean="0"/>
              <a:t>10/2/2016</a:t>
            </a:fld>
            <a:endParaRPr lang="ru-RU"/>
          </a:p>
        </p:txBody>
      </p:sp>
      <p:sp>
        <p:nvSpPr>
          <p:cNvPr id="4" name="Footer Placeholder 3"/>
          <p:cNvSpPr>
            <a:spLocks noGrp="1"/>
          </p:cNvSpPr>
          <p:nvPr>
            <p:ph type="ftr" sz="quarter" idx="11"/>
          </p:nvPr>
        </p:nvSpPr>
        <p:spPr/>
        <p:txBody>
          <a:bodyPr/>
          <a:lstStyle/>
          <a:p>
            <a:r>
              <a:rPr lang="en-US" smtClean="0"/>
              <a:t>ICCN – Quarterly Report</a:t>
            </a:r>
            <a:endParaRPr lang="ru-RU"/>
          </a:p>
        </p:txBody>
      </p:sp>
      <p:sp>
        <p:nvSpPr>
          <p:cNvPr id="5" name="Slide Number Placeholder 4"/>
          <p:cNvSpPr>
            <a:spLocks noGrp="1"/>
          </p:cNvSpPr>
          <p:nvPr>
            <p:ph type="sldNum" sz="quarter" idx="12"/>
          </p:nvPr>
        </p:nvSpPr>
        <p:spPr/>
        <p:txBody>
          <a:bodyPr/>
          <a:lstStyle/>
          <a:p>
            <a:fld id="{A3302436-7A43-4C62-85D1-A52B8ADC9B4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D29EB-0164-4817-BBF1-D9AB7829A809}" type="datetime1">
              <a:rPr lang="en-US" smtClean="0"/>
              <a:t>10/2/2016</a:t>
            </a:fld>
            <a:endParaRPr lang="ru-RU"/>
          </a:p>
        </p:txBody>
      </p:sp>
      <p:sp>
        <p:nvSpPr>
          <p:cNvPr id="3" name="Footer Placeholder 2"/>
          <p:cNvSpPr>
            <a:spLocks noGrp="1"/>
          </p:cNvSpPr>
          <p:nvPr>
            <p:ph type="ftr" sz="quarter" idx="11"/>
          </p:nvPr>
        </p:nvSpPr>
        <p:spPr/>
        <p:txBody>
          <a:bodyPr/>
          <a:lstStyle/>
          <a:p>
            <a:r>
              <a:rPr lang="en-US" smtClean="0"/>
              <a:t>ICCN – Quarterly Report</a:t>
            </a:r>
            <a:endParaRPr lang="ru-RU"/>
          </a:p>
        </p:txBody>
      </p:sp>
      <p:sp>
        <p:nvSpPr>
          <p:cNvPr id="4" name="Slide Number Placeholder 3"/>
          <p:cNvSpPr>
            <a:spLocks noGrp="1"/>
          </p:cNvSpPr>
          <p:nvPr>
            <p:ph type="sldNum" sz="quarter" idx="12"/>
          </p:nvPr>
        </p:nvSpPr>
        <p:spPr/>
        <p:txBody>
          <a:bodyPr/>
          <a:lstStyle/>
          <a:p>
            <a:fld id="{A3302436-7A43-4C62-85D1-A52B8ADC9B4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C2C1F-9EA1-416A-BC25-427F1489C5F8}" type="datetime1">
              <a:rPr lang="en-US" smtClean="0"/>
              <a:t>10/2/2016</a:t>
            </a:fld>
            <a:endParaRPr lang="ru-RU"/>
          </a:p>
        </p:txBody>
      </p:sp>
      <p:sp>
        <p:nvSpPr>
          <p:cNvPr id="6" name="Footer Placeholder 5"/>
          <p:cNvSpPr>
            <a:spLocks noGrp="1"/>
          </p:cNvSpPr>
          <p:nvPr>
            <p:ph type="ftr" sz="quarter" idx="11"/>
          </p:nvPr>
        </p:nvSpPr>
        <p:spPr/>
        <p:txBody>
          <a:bodyPr/>
          <a:lstStyle/>
          <a:p>
            <a:r>
              <a:rPr lang="en-US" smtClean="0"/>
              <a:t>ICCN – Quarterly Report</a:t>
            </a:r>
            <a:endParaRPr lang="ru-RU"/>
          </a:p>
        </p:txBody>
      </p:sp>
      <p:sp>
        <p:nvSpPr>
          <p:cNvPr id="7" name="Slide Number Placeholder 6"/>
          <p:cNvSpPr>
            <a:spLocks noGrp="1"/>
          </p:cNvSpPr>
          <p:nvPr>
            <p:ph type="sldNum" sz="quarter" idx="12"/>
          </p:nvPr>
        </p:nvSpPr>
        <p:spPr/>
        <p:txBody>
          <a:bodyPr/>
          <a:lstStyle/>
          <a:p>
            <a:fld id="{A3302436-7A43-4C62-85D1-A52B8ADC9B4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AE7C0-4652-4607-88F7-37FFF2DCA9BB}" type="datetime1">
              <a:rPr lang="en-US" smtClean="0"/>
              <a:t>10/2/2016</a:t>
            </a:fld>
            <a:endParaRPr lang="ru-RU"/>
          </a:p>
        </p:txBody>
      </p:sp>
      <p:sp>
        <p:nvSpPr>
          <p:cNvPr id="6" name="Footer Placeholder 5"/>
          <p:cNvSpPr>
            <a:spLocks noGrp="1"/>
          </p:cNvSpPr>
          <p:nvPr>
            <p:ph type="ftr" sz="quarter" idx="11"/>
          </p:nvPr>
        </p:nvSpPr>
        <p:spPr/>
        <p:txBody>
          <a:bodyPr/>
          <a:lstStyle/>
          <a:p>
            <a:r>
              <a:rPr lang="en-US" smtClean="0"/>
              <a:t>ICCN – Quarterly Report</a:t>
            </a:r>
            <a:endParaRPr lang="ru-RU"/>
          </a:p>
        </p:txBody>
      </p:sp>
      <p:sp>
        <p:nvSpPr>
          <p:cNvPr id="7" name="Slide Number Placeholder 6"/>
          <p:cNvSpPr>
            <a:spLocks noGrp="1"/>
          </p:cNvSpPr>
          <p:nvPr>
            <p:ph type="sldNum" sz="quarter" idx="12"/>
          </p:nvPr>
        </p:nvSpPr>
        <p:spPr/>
        <p:txBody>
          <a:bodyPr/>
          <a:lstStyle/>
          <a:p>
            <a:fld id="{A3302436-7A43-4C62-85D1-A52B8ADC9B4A}"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689ABBE-43C0-469D-B14C-36E9B4E2DB02}" type="datetime1">
              <a:rPr lang="en-US" smtClean="0"/>
              <a:t>10/2/2016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ICCN – Quarterly Report</a:t>
            </a: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3302436-7A43-4C62-85D1-A52B8ADC9B4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image" Target="../media/image2.gif"/><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0.jpeg"/><Relationship Id="rId5" Type="http://schemas.microsoft.com/office/2007/relationships/hdphoto" Target="../media/hdphoto5.wdp"/><Relationship Id="rId4" Type="http://schemas.openxmlformats.org/officeDocument/2006/relationships/image" Target="../media/image9.jpeg"/><Relationship Id="rId9"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8.xml"/><Relationship Id="rId6" Type="http://schemas.microsoft.com/office/2007/relationships/hdphoto" Target="../media/hdphoto9.wdp"/><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7.jpeg"/><Relationship Id="rId5" Type="http://schemas.microsoft.com/office/2007/relationships/hdphoto" Target="../media/hdphoto11.wdp"/><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19.jpeg"/><Relationship Id="rId5" Type="http://schemas.microsoft.com/office/2007/relationships/hdphoto" Target="../media/hdphoto12.wdp"/><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9arkhi.wordpress.com/%E1%83%93%E1%83%98%E1%83%90%E1%83%9A%E1%83%9D%E1%83%92%E1%83%98/" TargetMode="Externa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78448"/>
            <a:ext cx="9144000" cy="5479552"/>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b="1" dirty="0" smtClean="0"/>
              <a:t>Broadening </a:t>
            </a:r>
            <a:r>
              <a:rPr lang="en-US" b="1" dirty="0"/>
              <a:t>Horizons: Improved Choices for the Professional and Economic Development of Women and Girls</a:t>
            </a:r>
          </a:p>
          <a:p>
            <a:endParaRPr lang="en-US" sz="1400" b="1" dirty="0"/>
          </a:p>
          <a:p>
            <a:endParaRPr lang="en-US" sz="1400" b="1" dirty="0"/>
          </a:p>
          <a:p>
            <a:endParaRPr lang="en-US" sz="1400" b="1" dirty="0"/>
          </a:p>
          <a:p>
            <a:endParaRPr lang="en-US" sz="800" b="1" dirty="0"/>
          </a:p>
          <a:p>
            <a:endParaRPr lang="en-US" sz="11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r>
              <a:rPr lang="en-US" sz="1400" b="1" dirty="0"/>
              <a:t>        </a:t>
            </a:r>
          </a:p>
          <a:p>
            <a:endParaRPr lang="en-US" sz="1400" b="1" dirty="0"/>
          </a:p>
          <a:p>
            <a:r>
              <a:rPr lang="en-US" sz="1400" b="1" dirty="0"/>
              <a:t>APS Number:</a:t>
            </a:r>
            <a:r>
              <a:rPr lang="en-US" sz="1400" dirty="0"/>
              <a:t> APS-114-A-13-00007</a:t>
            </a:r>
            <a:endParaRPr lang="ru-RU" sz="1400" dirty="0"/>
          </a:p>
          <a:p>
            <a:endParaRPr lang="ru-RU" sz="1400" dirty="0"/>
          </a:p>
        </p:txBody>
      </p:sp>
      <p:sp>
        <p:nvSpPr>
          <p:cNvPr id="2" name="Title 1"/>
          <p:cNvSpPr>
            <a:spLocks noGrp="1"/>
          </p:cNvSpPr>
          <p:nvPr>
            <p:ph type="ctrTitle"/>
          </p:nvPr>
        </p:nvSpPr>
        <p:spPr>
          <a:xfrm>
            <a:off x="755576" y="476673"/>
            <a:ext cx="7704856" cy="895110"/>
          </a:xfrm>
          <a:noFill/>
          <a:ln>
            <a:noFill/>
          </a:ln>
        </p:spPr>
        <p:txBody>
          <a:bodyPr>
            <a:normAutofit fontScale="90000"/>
          </a:bodyPr>
          <a:lstStyle/>
          <a:p>
            <a:pPr marL="182880" indent="0">
              <a:buNone/>
            </a:pPr>
            <a:r>
              <a:rPr lang="en-US" sz="1600" b="1" dirty="0"/>
              <a:t>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endParaRPr lang="ru-RU"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6" y="381000"/>
            <a:ext cx="1782812" cy="49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29474" y="5004922"/>
            <a:ext cx="4132651" cy="369332"/>
          </a:xfrm>
          <a:prstGeom prst="rect">
            <a:avLst/>
          </a:prstGeom>
          <a:noFill/>
        </p:spPr>
        <p:txBody>
          <a:bodyPr wrap="square" rtlCol="0">
            <a:spAutoFit/>
          </a:bodyPr>
          <a:lstStyle/>
          <a:p>
            <a:pPr algn="ctr"/>
            <a:r>
              <a:rPr lang="en-US" b="1" i="1" dirty="0">
                <a:solidFill>
                  <a:schemeClr val="bg2">
                    <a:lumMod val="25000"/>
                  </a:schemeClr>
                </a:solidFill>
                <a:effectLst>
                  <a:outerShdw blurRad="38100" dist="38100" dir="2700000" algn="tl">
                    <a:srgbClr val="000000">
                      <a:alpha val="43137"/>
                    </a:srgbClr>
                  </a:outerShdw>
                </a:effectLst>
              </a:rPr>
              <a:t>2016 SECOND QUARTERLY REPORT </a:t>
            </a:r>
            <a:endParaRPr lang="ru-RU" b="1" i="1" dirty="0">
              <a:solidFill>
                <a:schemeClr val="bg2">
                  <a:lumMod val="25000"/>
                </a:schemeClr>
              </a:solidFill>
              <a:effectLst>
                <a:outerShdw blurRad="38100" dist="38100" dir="2700000" algn="tl">
                  <a:srgbClr val="000000">
                    <a:alpha val="43137"/>
                  </a:srgbClr>
                </a:outerShdw>
              </a:effectLst>
            </a:endParaRPr>
          </a:p>
        </p:txBody>
      </p:sp>
      <p:sp>
        <p:nvSpPr>
          <p:cNvPr id="6" name="TextBox 5"/>
          <p:cNvSpPr txBox="1"/>
          <p:nvPr/>
        </p:nvSpPr>
        <p:spPr>
          <a:xfrm>
            <a:off x="4495801" y="5507940"/>
            <a:ext cx="4468688" cy="369332"/>
          </a:xfrm>
          <a:prstGeom prst="rect">
            <a:avLst/>
          </a:prstGeom>
          <a:noFill/>
        </p:spPr>
        <p:txBody>
          <a:bodyPr wrap="square" rtlCol="0">
            <a:spAutoFit/>
          </a:bodyPr>
          <a:lstStyle/>
          <a:p>
            <a:r>
              <a:rPr lang="en-US" b="1" i="1" dirty="0">
                <a:solidFill>
                  <a:schemeClr val="bg2">
                    <a:lumMod val="25000"/>
                  </a:schemeClr>
                </a:solidFill>
              </a:rPr>
              <a:t>        </a:t>
            </a:r>
            <a:r>
              <a:rPr lang="en-US" b="1" i="1" dirty="0">
                <a:solidFill>
                  <a:schemeClr val="accent6">
                    <a:lumMod val="50000"/>
                  </a:schemeClr>
                </a:solidFill>
              </a:rPr>
              <a:t>April 1, 2016 – June 30, 2016</a:t>
            </a:r>
          </a:p>
        </p:txBody>
      </p:sp>
      <p:sp>
        <p:nvSpPr>
          <p:cNvPr id="8" name="TextBox 7"/>
          <p:cNvSpPr txBox="1"/>
          <p:nvPr/>
        </p:nvSpPr>
        <p:spPr>
          <a:xfrm>
            <a:off x="2286001" y="990600"/>
            <a:ext cx="4419599" cy="323165"/>
          </a:xfrm>
          <a:prstGeom prst="rect">
            <a:avLst/>
          </a:prstGeom>
          <a:noFill/>
        </p:spPr>
        <p:txBody>
          <a:bodyPr wrap="square" rtlCol="0">
            <a:spAutoFit/>
          </a:bodyPr>
          <a:lstStyle/>
          <a:p>
            <a:r>
              <a:rPr lang="en-US" sz="1500" dirty="0">
                <a:solidFill>
                  <a:schemeClr val="bg2">
                    <a:lumMod val="25000"/>
                  </a:schemeClr>
                </a:solidFill>
              </a:rPr>
              <a:t>International Center on Conflict and Negotiation</a:t>
            </a:r>
            <a:endParaRPr lang="ru-RU" sz="1500" dirty="0">
              <a:solidFill>
                <a:schemeClr val="bg2">
                  <a:lumMod val="25000"/>
                </a:schemeClr>
              </a:solidFill>
            </a:endParaRPr>
          </a:p>
        </p:txBody>
      </p:sp>
      <p:cxnSp>
        <p:nvCxnSpPr>
          <p:cNvPr id="10" name="Straight Connector 9"/>
          <p:cNvCxnSpPr/>
          <p:nvPr/>
        </p:nvCxnSpPr>
        <p:spPr>
          <a:xfrm>
            <a:off x="4608005" y="5373216"/>
            <a:ext cx="3960440" cy="0"/>
          </a:xfrm>
          <a:prstGeom prst="line">
            <a:avLst/>
          </a:prstGeom>
          <a:ln cap="rnd" cmpd="sng"/>
        </p:spPr>
        <p:style>
          <a:lnRef idx="1">
            <a:schemeClr val="accent1"/>
          </a:lnRef>
          <a:fillRef idx="0">
            <a:schemeClr val="accent1"/>
          </a:fillRef>
          <a:effectRef idx="0">
            <a:schemeClr val="accent1"/>
          </a:effectRef>
          <a:fontRef idx="minor">
            <a:schemeClr val="tx1"/>
          </a:fontRef>
        </p:style>
      </p:cxnSp>
      <p:pic>
        <p:nvPicPr>
          <p:cNvPr id="1028" name="Picture 4" descr="D:\Admin_Shared_Docs\Logos\Logos_Transparent\ICCN_Logo_transp.gif"/>
          <p:cNvPicPr>
            <a:picLocks noChangeAspect="1" noChangeArrowheads="1"/>
          </p:cNvPicPr>
          <p:nvPr/>
        </p:nvPicPr>
        <p:blipFill>
          <a:blip r:embed="rId4"/>
          <a:srcRect/>
          <a:stretch>
            <a:fillRect/>
          </a:stretch>
        </p:blipFill>
        <p:spPr bwMode="auto">
          <a:xfrm>
            <a:off x="4202028" y="152400"/>
            <a:ext cx="750972" cy="798513"/>
          </a:xfrm>
          <a:prstGeom prst="rect">
            <a:avLst/>
          </a:prstGeom>
          <a:noFill/>
        </p:spPr>
      </p:pic>
      <p:pic>
        <p:nvPicPr>
          <p:cNvPr id="3075" name="Picture 3" descr="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2738" y="290166"/>
            <a:ext cx="1505726"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D3520791-6E4C-44D1-AF1B-974F7A315F2A}" type="datetime1">
              <a:rPr lang="en-US" smtClean="0"/>
              <a:t>10/2/2016</a:t>
            </a:fld>
            <a:endParaRPr lang="ru-RU"/>
          </a:p>
        </p:txBody>
      </p:sp>
      <p:pic>
        <p:nvPicPr>
          <p:cNvPr id="9" name="Picture 2" descr="C:\Users\Admin\Desktop\USAID\გარდაბანი გახსნა\Project Pics Folder New\Gardabani Pics\IMG_2772.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2491033"/>
            <a:ext cx="3022305" cy="2251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descr="C:\Users\Admin\Desktop\USAID\გარდაბანი გახსნა\Project Pics Folder New\Project Pics Folder New\Dmanisi Pics\1414800_10206147044009203_1578627392_n.jpg"/>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129809" y="2477507"/>
            <a:ext cx="2865727" cy="2279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Admin\Desktop\USAID\გარდაბანი გახსნა\Project Pics Folder New\Gardabani Pics\IMG_2864.JPG"/>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035719" y="2477507"/>
            <a:ext cx="3017453" cy="2247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6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0" y="629236"/>
            <a:ext cx="5544616" cy="4311932"/>
          </a:xfrm>
        </p:spPr>
        <p:txBody>
          <a:bodyPr anchor="t">
            <a:normAutofit/>
          </a:bodyPr>
          <a:lstStyle/>
          <a:p>
            <a:pPr marL="45720" indent="0">
              <a:buNone/>
            </a:pPr>
            <a:r>
              <a:rPr lang="en-US" sz="1600" b="1" u="sng" dirty="0" err="1"/>
              <a:t>Dmanisi</a:t>
            </a:r>
            <a:r>
              <a:rPr lang="en-US" sz="1600" b="1" u="sng" dirty="0"/>
              <a:t> Women’s Room</a:t>
            </a:r>
          </a:p>
          <a:p>
            <a:pPr marL="45720" indent="0" algn="just">
              <a:buNone/>
            </a:pPr>
            <a:r>
              <a:rPr lang="en-US" sz="1100" dirty="0" err="1"/>
              <a:t>Dmanisi</a:t>
            </a:r>
            <a:r>
              <a:rPr lang="en-US" sz="1100" dirty="0"/>
              <a:t> Women’s Room was fully operational during the reporting quarter of 2016. It hosted different training programs, information meetings with beneficiaries and grantees, Women’s Participation in village gatherings is steadily increasing, which can be attributed to the decent performance of the municipal service – Women’s Room.</a:t>
            </a:r>
            <a:endParaRPr lang="en-US" sz="1100" u="sng" dirty="0"/>
          </a:p>
          <a:p>
            <a:pPr marL="45720" lvl="0" indent="0" algn="just">
              <a:buNone/>
            </a:pPr>
            <a:r>
              <a:rPr lang="en-US" sz="1100" u="sng" dirty="0" err="1"/>
              <a:t>Dmanisi</a:t>
            </a:r>
            <a:r>
              <a:rPr lang="en-US" sz="1100" u="sng" dirty="0"/>
              <a:t> needs:</a:t>
            </a:r>
            <a:r>
              <a:rPr lang="en-US" sz="1100" dirty="0"/>
              <a:t> During the reporting period there were not revealed any additional needs for </a:t>
            </a:r>
            <a:r>
              <a:rPr lang="en-US" sz="1100" dirty="0" err="1"/>
              <a:t>Dmanisi</a:t>
            </a:r>
            <a:r>
              <a:rPr lang="en-US" sz="1100" dirty="0"/>
              <a:t> municipality. According to previous reports there were needed: Psychological trainings, trainings, awareness rising of men about the WR and their right to use it, courses in the development of style, introduction of Women rights to rural women in the villages, consultation of the psychologist, harmful influence of the computer, educational, agricultural and other trainings. The most demanded service at the WR is computer service. Visitors find out about the Women Room mainly from municipality/</a:t>
            </a:r>
            <a:r>
              <a:rPr lang="en-US" sz="1100" dirty="0" err="1"/>
              <a:t>gamgeoba</a:t>
            </a:r>
            <a:r>
              <a:rPr lang="en-US" sz="1100" dirty="0"/>
              <a:t> and friends. The WR has arranged a charity concert, aimed at supporting of 2-year girl with cancer. All the collected money was transferred to the relevant account. As a result of the business training, conducted by the Broadening Horizons program, Liana </a:t>
            </a:r>
            <a:r>
              <a:rPr lang="en-US" sz="1100" dirty="0" err="1"/>
              <a:t>Chelidze</a:t>
            </a:r>
            <a:r>
              <a:rPr lang="en-US" sz="1100" dirty="0"/>
              <a:t> has developed a business proposal and received a grant from the same program in order to arrange a raspberry garden. Visitors find out about the Women Room mainly from municipality/</a:t>
            </a:r>
            <a:r>
              <a:rPr lang="en-US" sz="1100" dirty="0" err="1"/>
              <a:t>gamgeoba</a:t>
            </a:r>
            <a:r>
              <a:rPr lang="en-US" sz="1100" dirty="0"/>
              <a:t> and friends. </a:t>
            </a:r>
            <a:endParaRPr lang="ru-RU" sz="1100" dirty="0"/>
          </a:p>
          <a:p>
            <a:pPr marL="45720" lvl="0" indent="0" algn="just">
              <a:buNone/>
            </a:pPr>
            <a:endParaRPr lang="en-US" sz="1100" dirty="0"/>
          </a:p>
          <a:p>
            <a:pPr marL="45720" lvl="0" indent="0" algn="just">
              <a:buNone/>
            </a:pPr>
            <a:r>
              <a:rPr lang="en-US" sz="1100" b="1" dirty="0" smtClean="0"/>
              <a:t>  Events </a:t>
            </a:r>
            <a:r>
              <a:rPr lang="en-US" sz="1100" b="1" dirty="0"/>
              <a:t>organized by </a:t>
            </a:r>
            <a:r>
              <a:rPr lang="en-US" sz="1100" b="1" dirty="0" err="1"/>
              <a:t>Dmanisi</a:t>
            </a:r>
            <a:r>
              <a:rPr lang="en-US" sz="1100" b="1" dirty="0"/>
              <a:t> Women’s Room:</a:t>
            </a:r>
            <a:endParaRPr lang="ru-RU" sz="1100" dirty="0"/>
          </a:p>
          <a:p>
            <a:pPr marL="45720" indent="0">
              <a:buNone/>
            </a:pPr>
            <a:endParaRPr lang="ru-RU" dirty="0"/>
          </a:p>
        </p:txBody>
      </p:sp>
      <p:sp>
        <p:nvSpPr>
          <p:cNvPr id="6" name="Footer Placeholder 5"/>
          <p:cNvSpPr>
            <a:spLocks noGrp="1"/>
          </p:cNvSpPr>
          <p:nvPr>
            <p:ph type="ftr" sz="quarter" idx="11"/>
          </p:nvPr>
        </p:nvSpPr>
        <p:spPr>
          <a:xfrm>
            <a:off x="457199" y="6533892"/>
            <a:ext cx="3352801" cy="324108"/>
          </a:xfrm>
        </p:spPr>
        <p:txBody>
          <a:bodyPr/>
          <a:lstStyle/>
          <a:p>
            <a:r>
              <a:rPr lang="en-US" smtClean="0"/>
              <a:t>ICCN – Quarterly Report</a:t>
            </a:r>
            <a:endParaRPr lang="ru-RU" dirty="0"/>
          </a:p>
        </p:txBody>
      </p:sp>
      <p:sp>
        <p:nvSpPr>
          <p:cNvPr id="7" name="Rectangle 6"/>
          <p:cNvSpPr/>
          <p:nvPr/>
        </p:nvSpPr>
        <p:spPr>
          <a:xfrm>
            <a:off x="683568" y="260648"/>
            <a:ext cx="3418949" cy="369332"/>
          </a:xfrm>
          <a:prstGeom prst="rect">
            <a:avLst/>
          </a:prstGeom>
        </p:spPr>
        <p:txBody>
          <a:bodyPr wrap="none">
            <a:spAutoFit/>
          </a:bodyPr>
          <a:lstStyle/>
          <a:p>
            <a:r>
              <a:rPr lang="en-US" dirty="0"/>
              <a:t>Component 1 – Women’s Rooms</a:t>
            </a:r>
            <a:endParaRPr lang="ru-RU" dirty="0"/>
          </a:p>
        </p:txBody>
      </p:sp>
      <p:graphicFrame>
        <p:nvGraphicFramePr>
          <p:cNvPr id="4" name="Table 3"/>
          <p:cNvGraphicFramePr>
            <a:graphicFrameLocks noGrp="1"/>
          </p:cNvGraphicFramePr>
          <p:nvPr>
            <p:extLst>
              <p:ext uri="{D42A27DB-BD31-4B8C-83A1-F6EECF244321}">
                <p14:modId xmlns:p14="http://schemas.microsoft.com/office/powerpoint/2010/main" val="1960215842"/>
              </p:ext>
            </p:extLst>
          </p:nvPr>
        </p:nvGraphicFramePr>
        <p:xfrm>
          <a:off x="2843808" y="5013176"/>
          <a:ext cx="5832648" cy="864095"/>
        </p:xfrm>
        <a:graphic>
          <a:graphicData uri="http://schemas.openxmlformats.org/drawingml/2006/table">
            <a:tbl>
              <a:tblPr firstRow="1" firstCol="1" bandRow="1">
                <a:tableStyleId>{5C22544A-7EE6-4342-B048-85BDC9FD1C3A}</a:tableStyleId>
              </a:tblPr>
              <a:tblGrid>
                <a:gridCol w="892696">
                  <a:extLst>
                    <a:ext uri="{9D8B030D-6E8A-4147-A177-3AD203B41FA5}">
                      <a16:colId xmlns:a16="http://schemas.microsoft.com/office/drawing/2014/main" xmlns="" val="20000"/>
                    </a:ext>
                  </a:extLst>
                </a:gridCol>
                <a:gridCol w="335577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tblGrid>
              <a:tr h="374545">
                <a:tc>
                  <a:txBody>
                    <a:bodyPr/>
                    <a:lstStyle/>
                    <a:p>
                      <a:pPr algn="ctr">
                        <a:lnSpc>
                          <a:spcPct val="115000"/>
                        </a:lnSpc>
                        <a:spcAft>
                          <a:spcPts val="0"/>
                        </a:spcAft>
                      </a:pPr>
                      <a:r>
                        <a:rPr lang="en-US" sz="1100" dirty="0">
                          <a:effectLst/>
                          <a:latin typeface="Calibri"/>
                          <a:ea typeface="Calibri"/>
                          <a:cs typeface="Times New Roman"/>
                        </a:rPr>
                        <a:t>Month</a:t>
                      </a:r>
                      <a:endParaRPr lang="ru-RU" sz="1100" dirty="0">
                        <a:effectLst/>
                        <a:latin typeface="Calibri"/>
                        <a:ea typeface="Calibri"/>
                        <a:cs typeface="Times New Roman"/>
                      </a:endParaRPr>
                    </a:p>
                  </a:txBody>
                  <a:tcPr marL="66791" marR="66791" marT="0" marB="0" anchor="ctr"/>
                </a:tc>
                <a:tc>
                  <a:txBody>
                    <a:bodyPr/>
                    <a:lstStyle/>
                    <a:p>
                      <a:pPr algn="ctr">
                        <a:lnSpc>
                          <a:spcPct val="115000"/>
                        </a:lnSpc>
                        <a:spcAft>
                          <a:spcPts val="0"/>
                        </a:spcAft>
                      </a:pPr>
                      <a:r>
                        <a:rPr lang="en-US" sz="1100" dirty="0">
                          <a:effectLst/>
                          <a:latin typeface="Calibri"/>
                          <a:ea typeface="Calibri"/>
                          <a:cs typeface="Times New Roman"/>
                        </a:rPr>
                        <a:t>Event</a:t>
                      </a:r>
                      <a:endParaRPr lang="ru-RU" sz="1100" dirty="0">
                        <a:effectLst/>
                        <a:latin typeface="Calibri"/>
                        <a:ea typeface="Calibri"/>
                        <a:cs typeface="Times New Roman"/>
                      </a:endParaRPr>
                    </a:p>
                  </a:txBody>
                  <a:tcPr marL="66791" marR="66791" marT="0" marB="0" anchor="ctr"/>
                </a:tc>
                <a:tc>
                  <a:txBody>
                    <a:bodyPr/>
                    <a:lstStyle/>
                    <a:p>
                      <a:pPr algn="ctr">
                        <a:lnSpc>
                          <a:spcPct val="115000"/>
                        </a:lnSpc>
                        <a:spcAft>
                          <a:spcPts val="0"/>
                        </a:spcAft>
                      </a:pPr>
                      <a:r>
                        <a:rPr lang="en-US" sz="1100" dirty="0">
                          <a:effectLst/>
                          <a:latin typeface="Calibri"/>
                          <a:ea typeface="Calibri"/>
                          <a:cs typeface="Times New Roman"/>
                        </a:rPr>
                        <a:t>Women</a:t>
                      </a:r>
                      <a:endParaRPr lang="ru-RU" sz="1100" dirty="0">
                        <a:effectLst/>
                        <a:latin typeface="Calibri"/>
                        <a:ea typeface="Calibri"/>
                        <a:cs typeface="Times New Roman"/>
                      </a:endParaRPr>
                    </a:p>
                  </a:txBody>
                  <a:tcPr marL="66791" marR="66791" marT="0" marB="0" anchor="ctr"/>
                </a:tc>
                <a:tc>
                  <a:txBody>
                    <a:bodyPr/>
                    <a:lstStyle/>
                    <a:p>
                      <a:pPr algn="ctr">
                        <a:lnSpc>
                          <a:spcPct val="115000"/>
                        </a:lnSpc>
                        <a:spcAft>
                          <a:spcPts val="0"/>
                        </a:spcAft>
                      </a:pPr>
                      <a:r>
                        <a:rPr lang="en-US" sz="1100" dirty="0">
                          <a:effectLst/>
                          <a:latin typeface="Calibri"/>
                          <a:ea typeface="Calibri"/>
                          <a:cs typeface="Times New Roman"/>
                        </a:rPr>
                        <a:t>Total</a:t>
                      </a:r>
                      <a:endParaRPr lang="ru-RU" sz="1100" dirty="0">
                        <a:effectLst/>
                        <a:latin typeface="Calibri"/>
                        <a:ea typeface="Calibri"/>
                        <a:cs typeface="Times New Roman"/>
                      </a:endParaRPr>
                    </a:p>
                  </a:txBody>
                  <a:tcPr marL="66791" marR="66791" marT="0" marB="0" anchor="ctr"/>
                </a:tc>
                <a:extLst>
                  <a:ext uri="{0D108BD9-81ED-4DB2-BD59-A6C34878D82A}">
                    <a16:rowId xmlns:a16="http://schemas.microsoft.com/office/drawing/2014/main" xmlns="" val="10000"/>
                  </a:ext>
                </a:extLst>
              </a:tr>
              <a:tr h="244775">
                <a:tc>
                  <a:txBody>
                    <a:bodyPr/>
                    <a:lstStyle/>
                    <a:p>
                      <a:pPr>
                        <a:lnSpc>
                          <a:spcPct val="115000"/>
                        </a:lnSpc>
                        <a:spcAft>
                          <a:spcPts val="0"/>
                        </a:spcAft>
                      </a:pPr>
                      <a:r>
                        <a:rPr lang="en-US" sz="1100" dirty="0">
                          <a:effectLst/>
                          <a:latin typeface="Calibri"/>
                          <a:ea typeface="Calibri"/>
                          <a:cs typeface="Times New Roman"/>
                        </a:rPr>
                        <a:t>May</a:t>
                      </a:r>
                      <a:r>
                        <a:rPr lang="en-US" sz="1100" baseline="0" dirty="0">
                          <a:effectLst/>
                          <a:latin typeface="Calibri"/>
                          <a:ea typeface="Calibri"/>
                          <a:cs typeface="Times New Roman"/>
                        </a:rPr>
                        <a:t> </a:t>
                      </a:r>
                      <a:r>
                        <a:rPr lang="en-US" sz="1100" dirty="0">
                          <a:effectLst/>
                          <a:latin typeface="Calibri"/>
                          <a:ea typeface="Calibri"/>
                          <a:cs typeface="Times New Roman"/>
                        </a:rPr>
                        <a:t> 16</a:t>
                      </a: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r>
                        <a:rPr lang="en-US" sz="1000" kern="1200" dirty="0">
                          <a:solidFill>
                            <a:schemeClr val="dk1"/>
                          </a:solidFill>
                          <a:effectLst/>
                          <a:latin typeface="+mn-lt"/>
                          <a:ea typeface="+mn-ea"/>
                          <a:cs typeface="+mn-cs"/>
                        </a:rPr>
                        <a:t>Charity concert in support of 2-year child with cancer</a:t>
                      </a:r>
                      <a:endParaRPr lang="ru-RU" sz="600" kern="1200" dirty="0">
                        <a:solidFill>
                          <a:schemeClr val="dk1"/>
                        </a:solidFill>
                        <a:effectLst/>
                        <a:latin typeface="+mn-lt"/>
                        <a:ea typeface="+mn-ea"/>
                        <a:cs typeface="+mn-cs"/>
                      </a:endParaRPr>
                    </a:p>
                  </a:txBody>
                  <a:tcPr marL="66791" marR="66791" marT="0" marB="0" anchor="ctr"/>
                </a:tc>
                <a:tc>
                  <a:txBody>
                    <a:bodyPr/>
                    <a:lstStyle/>
                    <a:p>
                      <a:pPr algn="r">
                        <a:lnSpc>
                          <a:spcPct val="115000"/>
                        </a:lnSpc>
                        <a:spcAft>
                          <a:spcPts val="0"/>
                        </a:spcAft>
                      </a:pPr>
                      <a:r>
                        <a:rPr lang="en-US" sz="1100" dirty="0">
                          <a:effectLst/>
                          <a:latin typeface="Calibri"/>
                          <a:ea typeface="Calibri"/>
                          <a:cs typeface="Times New Roman"/>
                        </a:rPr>
                        <a:t>23</a:t>
                      </a:r>
                      <a:endParaRPr lang="ru-RU" sz="1100" dirty="0">
                        <a:effectLst/>
                        <a:latin typeface="Calibri"/>
                        <a:ea typeface="Calibri"/>
                        <a:cs typeface="Times New Roman"/>
                      </a:endParaRPr>
                    </a:p>
                  </a:txBody>
                  <a:tcPr marL="66791" marR="66791" marT="0" marB="0" anchor="b"/>
                </a:tc>
                <a:tc>
                  <a:txBody>
                    <a:bodyPr/>
                    <a:lstStyle/>
                    <a:p>
                      <a:pPr algn="r">
                        <a:lnSpc>
                          <a:spcPct val="115000"/>
                        </a:lnSpc>
                        <a:spcAft>
                          <a:spcPts val="0"/>
                        </a:spcAft>
                      </a:pPr>
                      <a:r>
                        <a:rPr lang="en-US" sz="1100" dirty="0">
                          <a:effectLst/>
                          <a:latin typeface="Calibri"/>
                          <a:ea typeface="Calibri"/>
                          <a:cs typeface="Times New Roman"/>
                        </a:rPr>
                        <a:t>25</a:t>
                      </a:r>
                      <a:endParaRPr lang="ru-RU" sz="1100" dirty="0">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1"/>
                  </a:ext>
                </a:extLst>
              </a:tr>
              <a:tr h="244775">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endParaRPr lang="ru-RU" sz="1100" kern="1200" dirty="0">
                        <a:solidFill>
                          <a:schemeClr val="dk1"/>
                        </a:solidFill>
                        <a:effectLst/>
                        <a:latin typeface="+mn-lt"/>
                        <a:ea typeface="+mn-ea"/>
                        <a:cs typeface="+mn-cs"/>
                      </a:endParaRPr>
                    </a:p>
                  </a:txBody>
                  <a:tcPr marL="66791" marR="66791"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gn="r">
                        <a:lnSpc>
                          <a:spcPct val="115000"/>
                        </a:lnSpc>
                        <a:spcAft>
                          <a:spcPts val="0"/>
                        </a:spcAft>
                      </a:pPr>
                      <a:endParaRPr lang="ru-RU" sz="1100" dirty="0">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2"/>
                  </a:ext>
                </a:extLst>
              </a:tr>
            </a:tbl>
          </a:graphicData>
        </a:graphic>
      </p:graphicFrame>
      <p:graphicFrame>
        <p:nvGraphicFramePr>
          <p:cNvPr id="9" name="Chart 8"/>
          <p:cNvGraphicFramePr/>
          <p:nvPr>
            <p:extLst>
              <p:ext uri="{D42A27DB-BD31-4B8C-83A1-F6EECF244321}">
                <p14:modId xmlns:p14="http://schemas.microsoft.com/office/powerpoint/2010/main" val="2902726377"/>
              </p:ext>
            </p:extLst>
          </p:nvPr>
        </p:nvGraphicFramePr>
        <p:xfrm>
          <a:off x="-108520" y="980728"/>
          <a:ext cx="3314700" cy="2592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44901881"/>
              </p:ext>
            </p:extLst>
          </p:nvPr>
        </p:nvGraphicFramePr>
        <p:xfrm>
          <a:off x="0" y="3717032"/>
          <a:ext cx="2699793"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fld id="{24C77B91-DCAA-4D5C-9E91-FDF802A9BEFC}" type="datetime1">
              <a:rPr lang="en-US" smtClean="0"/>
              <a:t>10/2/2016</a:t>
            </a:fld>
            <a:endParaRPr lang="ru-RU"/>
          </a:p>
        </p:txBody>
      </p:sp>
    </p:spTree>
    <p:extLst>
      <p:ext uri="{BB962C8B-B14F-4D97-AF65-F5344CB8AC3E}">
        <p14:creationId xmlns:p14="http://schemas.microsoft.com/office/powerpoint/2010/main" val="2779591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914399"/>
            <a:ext cx="5472608" cy="4530825"/>
          </a:xfrm>
        </p:spPr>
        <p:txBody>
          <a:bodyPr anchor="t">
            <a:normAutofit/>
          </a:bodyPr>
          <a:lstStyle/>
          <a:p>
            <a:pPr marL="45720" indent="0" algn="ctr">
              <a:buNone/>
            </a:pPr>
            <a:r>
              <a:rPr lang="en-US" sz="1600" b="1" u="sng" dirty="0" err="1"/>
              <a:t>Tsalka</a:t>
            </a:r>
            <a:r>
              <a:rPr lang="en-US" sz="1600" b="1" u="sng" dirty="0"/>
              <a:t> Women’s </a:t>
            </a:r>
            <a:r>
              <a:rPr lang="en-US" sz="1600" b="1" u="sng" dirty="0" smtClean="0"/>
              <a:t>Room</a:t>
            </a:r>
          </a:p>
          <a:p>
            <a:pPr marL="45720" indent="0">
              <a:buNone/>
            </a:pPr>
            <a:endParaRPr lang="en-US" sz="1600" b="1" u="sng" dirty="0"/>
          </a:p>
          <a:p>
            <a:pPr marL="45720" indent="0" algn="just">
              <a:lnSpc>
                <a:spcPct val="150000"/>
              </a:lnSpc>
              <a:buNone/>
            </a:pPr>
            <a:r>
              <a:rPr lang="en-US" sz="1100" dirty="0" err="1"/>
              <a:t>Tsalka</a:t>
            </a:r>
            <a:r>
              <a:rPr lang="en-US" sz="1100" dirty="0"/>
              <a:t> Women’s Room was fully operational during the reporting period. It hosted different training programs, information meetings with beneficiaries and grantees, inter alia, English Language and IT courses were organized at </a:t>
            </a:r>
            <a:r>
              <a:rPr lang="en-US" sz="1100" dirty="0" err="1"/>
              <a:t>Tsalka</a:t>
            </a:r>
            <a:r>
              <a:rPr lang="en-US" sz="1100" dirty="0"/>
              <a:t> WR. </a:t>
            </a:r>
            <a:endParaRPr lang="en-US" sz="1100" dirty="0" smtClean="0"/>
          </a:p>
          <a:p>
            <a:pPr marL="45720" indent="0" algn="just">
              <a:buNone/>
            </a:pPr>
            <a:endParaRPr lang="en-US" sz="1100" dirty="0"/>
          </a:p>
          <a:p>
            <a:pPr marL="45720" indent="0" algn="just">
              <a:lnSpc>
                <a:spcPct val="150000"/>
              </a:lnSpc>
              <a:buNone/>
            </a:pPr>
            <a:r>
              <a:rPr lang="en-US" sz="1100" dirty="0"/>
              <a:t>Women’s inclusion in local budget planning has been increased due to active engagement of Municipal Women’s Room in initiating and organizing village gatherings</a:t>
            </a:r>
            <a:r>
              <a:rPr lang="en-US" sz="1100" dirty="0" smtClean="0"/>
              <a:t>.</a:t>
            </a:r>
          </a:p>
          <a:p>
            <a:pPr marL="45720" indent="0" algn="just">
              <a:buNone/>
            </a:pPr>
            <a:endParaRPr lang="en-US" sz="1100" dirty="0"/>
          </a:p>
          <a:p>
            <a:pPr marL="45720" lvl="0" indent="0" algn="just">
              <a:lnSpc>
                <a:spcPct val="150000"/>
              </a:lnSpc>
              <a:buNone/>
            </a:pPr>
            <a:r>
              <a:rPr lang="en-US" sz="1200" u="sng" dirty="0" err="1"/>
              <a:t>Tsalka</a:t>
            </a:r>
            <a:r>
              <a:rPr lang="en-US" sz="1200" u="sng" dirty="0"/>
              <a:t> needs</a:t>
            </a:r>
            <a:r>
              <a:rPr lang="en-US" sz="1200" dirty="0"/>
              <a:t>: </a:t>
            </a:r>
            <a:r>
              <a:rPr lang="en-US" sz="1050" dirty="0"/>
              <a:t>There is a need of computer and English courses conduction and the information meeting with youth and their parents on the early marriage. The most demanded service is a computer use and the children’s corner. </a:t>
            </a:r>
            <a:r>
              <a:rPr lang="en-US" sz="1200" dirty="0"/>
              <a:t>Visitors find out about the Women’s Room mainly from municipality, </a:t>
            </a:r>
            <a:r>
              <a:rPr lang="en-US" sz="1200" dirty="0" err="1"/>
              <a:t>Gamgebeli</a:t>
            </a:r>
            <a:r>
              <a:rPr lang="en-US" sz="1200" dirty="0"/>
              <a:t> representative, women’s organization, leaflet, through training and internet.</a:t>
            </a:r>
          </a:p>
          <a:p>
            <a:pPr marL="45720" indent="0">
              <a:buNone/>
            </a:pPr>
            <a:endParaRPr lang="en-US" sz="1100" b="1" dirty="0"/>
          </a:p>
          <a:p>
            <a:pPr marL="45720" lvl="0" indent="0">
              <a:buNone/>
            </a:pPr>
            <a:endParaRPr lang="ru-RU" sz="1100" dirty="0"/>
          </a:p>
          <a:p>
            <a:pPr marL="45720" indent="0">
              <a:buNone/>
            </a:pPr>
            <a:endParaRPr lang="ru-RU" sz="1100" dirty="0"/>
          </a:p>
        </p:txBody>
      </p:sp>
      <p:sp>
        <p:nvSpPr>
          <p:cNvPr id="6" name="Footer Placeholder 5"/>
          <p:cNvSpPr>
            <a:spLocks noGrp="1"/>
          </p:cNvSpPr>
          <p:nvPr>
            <p:ph type="ftr" sz="quarter" idx="11"/>
          </p:nvPr>
        </p:nvSpPr>
        <p:spPr/>
        <p:txBody>
          <a:bodyPr/>
          <a:lstStyle/>
          <a:p>
            <a:r>
              <a:rPr lang="en-US" smtClean="0"/>
              <a:t>ICCN – Quarterly Report</a:t>
            </a:r>
            <a:endParaRPr lang="ru-RU" dirty="0"/>
          </a:p>
        </p:txBody>
      </p:sp>
      <p:sp>
        <p:nvSpPr>
          <p:cNvPr id="7" name="Rectangle 6"/>
          <p:cNvSpPr/>
          <p:nvPr/>
        </p:nvSpPr>
        <p:spPr>
          <a:xfrm>
            <a:off x="611560" y="260648"/>
            <a:ext cx="3418949" cy="369332"/>
          </a:xfrm>
          <a:prstGeom prst="rect">
            <a:avLst/>
          </a:prstGeom>
        </p:spPr>
        <p:txBody>
          <a:bodyPr wrap="none">
            <a:spAutoFit/>
          </a:bodyPr>
          <a:lstStyle/>
          <a:p>
            <a:r>
              <a:rPr lang="en-US" dirty="0"/>
              <a:t>Component 1 – Women’s Rooms</a:t>
            </a:r>
            <a:endParaRPr lang="ru-RU" dirty="0"/>
          </a:p>
        </p:txBody>
      </p:sp>
      <p:graphicFrame>
        <p:nvGraphicFramePr>
          <p:cNvPr id="9" name="Chart 8"/>
          <p:cNvGraphicFramePr/>
          <p:nvPr>
            <p:extLst>
              <p:ext uri="{D42A27DB-BD31-4B8C-83A1-F6EECF244321}">
                <p14:modId xmlns:p14="http://schemas.microsoft.com/office/powerpoint/2010/main" val="889655166"/>
              </p:ext>
            </p:extLst>
          </p:nvPr>
        </p:nvGraphicFramePr>
        <p:xfrm>
          <a:off x="62876" y="1418844"/>
          <a:ext cx="3343275" cy="3090276"/>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fld id="{1960B801-FA2A-4149-8249-BE2547DF9B31}" type="datetime1">
              <a:rPr lang="en-US" smtClean="0"/>
              <a:t>10/2/2016</a:t>
            </a:fld>
            <a:endParaRPr lang="ru-RU"/>
          </a:p>
        </p:txBody>
      </p:sp>
    </p:spTree>
    <p:extLst>
      <p:ext uri="{BB962C8B-B14F-4D97-AF65-F5344CB8AC3E}">
        <p14:creationId xmlns:p14="http://schemas.microsoft.com/office/powerpoint/2010/main" val="366011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4710" y="701987"/>
            <a:ext cx="5859778" cy="6272445"/>
          </a:xfrm>
        </p:spPr>
        <p:txBody>
          <a:bodyPr anchor="t">
            <a:normAutofit/>
          </a:bodyPr>
          <a:lstStyle/>
          <a:p>
            <a:pPr marL="45720" indent="0" algn="ctr">
              <a:buNone/>
            </a:pPr>
            <a:r>
              <a:rPr lang="en-US" sz="1600" b="1" u="sng" dirty="0" err="1"/>
              <a:t>Tetritskaro</a:t>
            </a:r>
            <a:r>
              <a:rPr lang="en-US" sz="1600" b="1" u="sng" dirty="0"/>
              <a:t> Women’s Room</a:t>
            </a:r>
          </a:p>
          <a:p>
            <a:pPr marL="45720" indent="0" algn="just">
              <a:lnSpc>
                <a:spcPct val="150000"/>
              </a:lnSpc>
              <a:buNone/>
            </a:pPr>
            <a:r>
              <a:rPr lang="en-US" sz="1200" dirty="0" err="1"/>
              <a:t>Tetritskaro</a:t>
            </a:r>
            <a:r>
              <a:rPr lang="en-US" sz="1200" dirty="0"/>
              <a:t> Women’s Room was fully operational during the reporting period. It hosted different training programs, information meetings with beneficiaries and grantees. in addition, English Language and IT courses was organized at </a:t>
            </a:r>
            <a:r>
              <a:rPr lang="en-US" sz="1200" dirty="0" err="1"/>
              <a:t>Tetritskaro</a:t>
            </a:r>
            <a:r>
              <a:rPr lang="en-US" sz="1200" dirty="0"/>
              <a:t> WR. </a:t>
            </a:r>
            <a:endParaRPr lang="en-US" sz="1200" b="1" i="1" dirty="0"/>
          </a:p>
          <a:p>
            <a:pPr marL="45720" lvl="0" indent="0" algn="just">
              <a:lnSpc>
                <a:spcPct val="150000"/>
              </a:lnSpc>
              <a:buNone/>
            </a:pPr>
            <a:r>
              <a:rPr lang="en-US" sz="1200" u="sng" dirty="0" err="1"/>
              <a:t>Tetritskaro</a:t>
            </a:r>
            <a:r>
              <a:rPr lang="en-US" sz="1200" u="sng" dirty="0"/>
              <a:t> needs</a:t>
            </a:r>
            <a:r>
              <a:rPr lang="en-US" sz="1200" dirty="0"/>
              <a:t>: </a:t>
            </a:r>
            <a:r>
              <a:rPr lang="en-US" sz="1050" dirty="0"/>
              <a:t>for this reporting period there were not revealed any additional needs. During the previous reporting period there were revealed the following needs: more trainings on different issues, information on employment opportunities, information on human/women’s rights, driving lessons, more books in library-especially about cooking, sewing courses and information on the popular issues regarding teachers.  WR is providing its area for the conduction of student exam preparation classes. Additionally, the WR is supporting community members in development of business ideas, filling application forms, registration of their e-mails, for the state business program “Produce in Georgia”. The most demanded service at the WR is computer service. Visitors find out about the Women Room mainly from municipality, </a:t>
            </a:r>
            <a:r>
              <a:rPr lang="en-US" sz="1050" dirty="0" err="1"/>
              <a:t>Gamgeoba</a:t>
            </a:r>
            <a:r>
              <a:rPr lang="en-US" sz="1050" dirty="0"/>
              <a:t> and friends</a:t>
            </a:r>
            <a:r>
              <a:rPr lang="en-US" sz="1200" dirty="0"/>
              <a:t>. </a:t>
            </a:r>
          </a:p>
          <a:p>
            <a:pPr marL="45720" indent="0" algn="just">
              <a:buNone/>
            </a:pPr>
            <a:endParaRPr lang="en-US" sz="1100" b="1" dirty="0"/>
          </a:p>
          <a:p>
            <a:pPr marL="45720" indent="0" algn="just">
              <a:buNone/>
            </a:pPr>
            <a:r>
              <a:rPr lang="en-US" sz="1100" b="1" dirty="0"/>
              <a:t>Events organized by </a:t>
            </a:r>
            <a:r>
              <a:rPr lang="en-US" sz="1100" b="1" dirty="0" err="1"/>
              <a:t>Tetritskaro</a:t>
            </a:r>
            <a:r>
              <a:rPr lang="en-US" sz="1100" b="1" dirty="0"/>
              <a:t> Women’s Room:</a:t>
            </a:r>
            <a:endParaRPr lang="en-US" dirty="0"/>
          </a:p>
          <a:p>
            <a:pPr marL="45720" indent="0">
              <a:buNone/>
            </a:pPr>
            <a:endParaRPr lang="ru-RU" sz="1100" dirty="0"/>
          </a:p>
        </p:txBody>
      </p:sp>
      <p:sp>
        <p:nvSpPr>
          <p:cNvPr id="5" name="Date Placeholder 4"/>
          <p:cNvSpPr>
            <a:spLocks noGrp="1"/>
          </p:cNvSpPr>
          <p:nvPr>
            <p:ph type="dt" sz="half" idx="10"/>
          </p:nvPr>
        </p:nvSpPr>
        <p:spPr/>
        <p:txBody>
          <a:bodyPr/>
          <a:lstStyle/>
          <a:p>
            <a:fld id="{DA3BD149-C2B1-44BD-8954-A7C146F8E15F}" type="datetime1">
              <a:rPr lang="en-US" smtClean="0"/>
              <a:t>10/2/2016</a:t>
            </a:fld>
            <a:endParaRPr lang="ru-RU" dirty="0"/>
          </a:p>
        </p:txBody>
      </p:sp>
      <p:sp>
        <p:nvSpPr>
          <p:cNvPr id="8" name="Rectangle 7"/>
          <p:cNvSpPr/>
          <p:nvPr/>
        </p:nvSpPr>
        <p:spPr>
          <a:xfrm>
            <a:off x="683568" y="332656"/>
            <a:ext cx="3418949" cy="369332"/>
          </a:xfrm>
          <a:prstGeom prst="rect">
            <a:avLst/>
          </a:prstGeom>
        </p:spPr>
        <p:txBody>
          <a:bodyPr wrap="none">
            <a:spAutoFit/>
          </a:bodyPr>
          <a:lstStyle/>
          <a:p>
            <a:r>
              <a:rPr lang="en-US" dirty="0"/>
              <a:t>Component 1 – Women’s Rooms</a:t>
            </a:r>
            <a:endParaRPr lang="ru-RU" dirty="0"/>
          </a:p>
        </p:txBody>
      </p:sp>
      <p:graphicFrame>
        <p:nvGraphicFramePr>
          <p:cNvPr id="2" name="Table 1"/>
          <p:cNvGraphicFramePr>
            <a:graphicFrameLocks noGrp="1"/>
          </p:cNvGraphicFramePr>
          <p:nvPr>
            <p:extLst>
              <p:ext uri="{D42A27DB-BD31-4B8C-83A1-F6EECF244321}">
                <p14:modId xmlns:p14="http://schemas.microsoft.com/office/powerpoint/2010/main" val="2025831278"/>
              </p:ext>
            </p:extLst>
          </p:nvPr>
        </p:nvGraphicFramePr>
        <p:xfrm>
          <a:off x="3131840" y="5229200"/>
          <a:ext cx="5898891" cy="963509"/>
        </p:xfrm>
        <a:graphic>
          <a:graphicData uri="http://schemas.openxmlformats.org/drawingml/2006/table">
            <a:tbl>
              <a:tblPr firstRow="1" firstCol="1" bandRow="1">
                <a:tableStyleId>{5C22544A-7EE6-4342-B048-85BDC9FD1C3A}</a:tableStyleId>
              </a:tblPr>
              <a:tblGrid>
                <a:gridCol w="648073">
                  <a:extLst>
                    <a:ext uri="{9D8B030D-6E8A-4147-A177-3AD203B41FA5}">
                      <a16:colId xmlns:a16="http://schemas.microsoft.com/office/drawing/2014/main" xmlns="" val="20000"/>
                    </a:ext>
                  </a:extLst>
                </a:gridCol>
                <a:gridCol w="4170698">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04056">
                  <a:extLst>
                    <a:ext uri="{9D8B030D-6E8A-4147-A177-3AD203B41FA5}">
                      <a16:colId xmlns:a16="http://schemas.microsoft.com/office/drawing/2014/main" xmlns="" val="20003"/>
                    </a:ext>
                  </a:extLst>
                </a:gridCol>
              </a:tblGrid>
              <a:tr h="236180">
                <a:tc>
                  <a:txBody>
                    <a:bodyPr/>
                    <a:lstStyle/>
                    <a:p>
                      <a:pPr>
                        <a:lnSpc>
                          <a:spcPct val="115000"/>
                        </a:lnSpc>
                        <a:spcAft>
                          <a:spcPts val="0"/>
                        </a:spcAft>
                      </a:pPr>
                      <a:r>
                        <a:rPr lang="en-US" sz="1100" dirty="0">
                          <a:effectLst/>
                          <a:latin typeface="Calibri"/>
                          <a:ea typeface="Calibri"/>
                          <a:cs typeface="Times New Roman"/>
                        </a:rPr>
                        <a:t>Month</a:t>
                      </a:r>
                      <a:endParaRPr lang="ru-RU" sz="1100" dirty="0">
                        <a:effectLst/>
                        <a:latin typeface="Calibri"/>
                        <a:ea typeface="Calibri"/>
                        <a:cs typeface="Times New Roman"/>
                      </a:endParaRPr>
                    </a:p>
                  </a:txBody>
                  <a:tcPr marL="45784" marR="45784" marT="0" marB="0" anchor="b"/>
                </a:tc>
                <a:tc>
                  <a:txBody>
                    <a:bodyPr/>
                    <a:lstStyle/>
                    <a:p>
                      <a:pPr>
                        <a:lnSpc>
                          <a:spcPct val="115000"/>
                        </a:lnSpc>
                        <a:spcAft>
                          <a:spcPts val="0"/>
                        </a:spcAft>
                      </a:pPr>
                      <a:r>
                        <a:rPr lang="en-US" sz="1100" dirty="0">
                          <a:effectLst/>
                          <a:latin typeface="Calibri"/>
                          <a:ea typeface="Calibri"/>
                          <a:cs typeface="Times New Roman"/>
                        </a:rPr>
                        <a:t>Event</a:t>
                      </a:r>
                      <a:endParaRPr lang="ru-RU" sz="1100" dirty="0">
                        <a:effectLst/>
                        <a:latin typeface="Calibri"/>
                        <a:ea typeface="Calibri"/>
                        <a:cs typeface="Times New Roman"/>
                      </a:endParaRPr>
                    </a:p>
                  </a:txBody>
                  <a:tcPr marL="45784" marR="45784" marT="0" marB="0" anchor="b"/>
                </a:tc>
                <a:tc>
                  <a:txBody>
                    <a:bodyPr/>
                    <a:lstStyle/>
                    <a:p>
                      <a:pPr algn="r">
                        <a:lnSpc>
                          <a:spcPct val="115000"/>
                        </a:lnSpc>
                        <a:spcAft>
                          <a:spcPts val="0"/>
                        </a:spcAft>
                      </a:pPr>
                      <a:r>
                        <a:rPr lang="en-US" sz="1100" dirty="0">
                          <a:effectLst/>
                          <a:latin typeface="Calibri"/>
                          <a:ea typeface="Calibri"/>
                          <a:cs typeface="Times New Roman"/>
                        </a:rPr>
                        <a:t>Women</a:t>
                      </a:r>
                      <a:endParaRPr lang="ru-RU" sz="1100" dirty="0">
                        <a:effectLst/>
                        <a:latin typeface="Calibri"/>
                        <a:ea typeface="Calibri"/>
                        <a:cs typeface="Times New Roman"/>
                      </a:endParaRPr>
                    </a:p>
                  </a:txBody>
                  <a:tcPr marL="45784" marR="45784" marT="0" marB="0" anchor="b"/>
                </a:tc>
                <a:tc>
                  <a:txBody>
                    <a:bodyPr/>
                    <a:lstStyle/>
                    <a:p>
                      <a:pPr algn="r">
                        <a:lnSpc>
                          <a:spcPct val="115000"/>
                        </a:lnSpc>
                        <a:spcAft>
                          <a:spcPts val="0"/>
                        </a:spcAft>
                      </a:pPr>
                      <a:r>
                        <a:rPr lang="en-US" sz="1100" dirty="0">
                          <a:effectLst/>
                          <a:latin typeface="Calibri"/>
                          <a:ea typeface="Calibri"/>
                          <a:cs typeface="Times New Roman"/>
                        </a:rPr>
                        <a:t>Total</a:t>
                      </a:r>
                      <a:endParaRPr lang="ru-RU" sz="1100" dirty="0">
                        <a:effectLst/>
                        <a:latin typeface="Calibri"/>
                        <a:ea typeface="Calibri"/>
                        <a:cs typeface="Times New Roman"/>
                      </a:endParaRPr>
                    </a:p>
                  </a:txBody>
                  <a:tcPr marL="45784" marR="45784" marT="0" marB="0" anchor="b"/>
                </a:tc>
                <a:extLst>
                  <a:ext uri="{0D108BD9-81ED-4DB2-BD59-A6C34878D82A}">
                    <a16:rowId xmlns:a16="http://schemas.microsoft.com/office/drawing/2014/main" xmlns="" val="10000"/>
                  </a:ext>
                </a:extLst>
              </a:tr>
              <a:tr h="395839">
                <a:tc>
                  <a:txBody>
                    <a:bodyPr/>
                    <a:lstStyle/>
                    <a:p>
                      <a:pPr>
                        <a:lnSpc>
                          <a:spcPct val="115000"/>
                        </a:lnSpc>
                        <a:spcAft>
                          <a:spcPts val="0"/>
                        </a:spcAft>
                      </a:pPr>
                      <a:r>
                        <a:rPr lang="en-US" sz="1000" dirty="0">
                          <a:effectLst/>
                          <a:latin typeface="+mn-lt"/>
                          <a:ea typeface="+mn-ea"/>
                          <a:cs typeface="+mn-cs"/>
                        </a:rPr>
                        <a:t>February</a:t>
                      </a:r>
                      <a:r>
                        <a:rPr lang="en-US" sz="1000" baseline="0" dirty="0">
                          <a:effectLst/>
                          <a:latin typeface="+mn-lt"/>
                          <a:ea typeface="+mn-ea"/>
                          <a:cs typeface="+mn-cs"/>
                        </a:rPr>
                        <a:t> 16</a:t>
                      </a:r>
                      <a:endParaRPr lang="ru-RU" sz="1000" dirty="0">
                        <a:effectLst/>
                        <a:latin typeface="Calibri"/>
                        <a:ea typeface="Calibri"/>
                        <a:cs typeface="Times New Roman"/>
                      </a:endParaRPr>
                    </a:p>
                  </a:txBody>
                  <a:tcPr marL="45784" marR="45784" marT="0" marB="0" anchor="b"/>
                </a:tc>
                <a:tc>
                  <a:txBody>
                    <a:bodyPr/>
                    <a:lstStyle/>
                    <a:p>
                      <a:pPr marL="0" algn="l" defTabSz="914400" rtl="0" eaLnBrk="1" latinLnBrk="0" hangingPunct="1">
                        <a:lnSpc>
                          <a:spcPct val="115000"/>
                        </a:lnSpc>
                        <a:spcAft>
                          <a:spcPts val="0"/>
                        </a:spcAft>
                      </a:pPr>
                      <a:r>
                        <a:rPr lang="en-US" sz="1050" b="1" kern="1200" dirty="0">
                          <a:solidFill>
                            <a:schemeClr val="tx1">
                              <a:lumMod val="75000"/>
                              <a:lumOff val="25000"/>
                            </a:schemeClr>
                          </a:solidFill>
                          <a:latin typeface="+mn-lt"/>
                          <a:ea typeface="+mn-ea"/>
                          <a:cs typeface="+mn-cs"/>
                        </a:rPr>
                        <a:t>Meeting with youth at the village </a:t>
                      </a:r>
                      <a:r>
                        <a:rPr lang="en-US" sz="1050" b="1" kern="1200" dirty="0" err="1">
                          <a:solidFill>
                            <a:schemeClr val="tx1">
                              <a:lumMod val="75000"/>
                              <a:lumOff val="25000"/>
                            </a:schemeClr>
                          </a:solidFill>
                          <a:latin typeface="+mn-lt"/>
                          <a:ea typeface="+mn-ea"/>
                          <a:cs typeface="+mn-cs"/>
                        </a:rPr>
                        <a:t>Tsintskaro</a:t>
                      </a:r>
                      <a:r>
                        <a:rPr lang="en-US" sz="1050" b="1" kern="1200" dirty="0">
                          <a:solidFill>
                            <a:schemeClr val="tx1">
                              <a:lumMod val="75000"/>
                              <a:lumOff val="25000"/>
                            </a:schemeClr>
                          </a:solidFill>
                          <a:latin typeface="+mn-lt"/>
                          <a:ea typeface="+mn-ea"/>
                          <a:cs typeface="+mn-cs"/>
                        </a:rPr>
                        <a:t> in order to raise their awareness on the importance of civil participation in the public policy and self-government’</a:t>
                      </a:r>
                      <a:endParaRPr lang="ru-RU" sz="1050" b="1" kern="1200" dirty="0">
                        <a:solidFill>
                          <a:schemeClr val="tx1">
                            <a:lumMod val="75000"/>
                            <a:lumOff val="25000"/>
                          </a:schemeClr>
                        </a:solidFill>
                        <a:latin typeface="+mn-lt"/>
                        <a:ea typeface="+mn-ea"/>
                        <a:cs typeface="+mn-cs"/>
                      </a:endParaRPr>
                    </a:p>
                  </a:txBody>
                  <a:tcPr marL="45784" marR="45784" marT="0" marB="0" anchor="b"/>
                </a:tc>
                <a:tc>
                  <a:txBody>
                    <a:bodyPr/>
                    <a:lstStyle/>
                    <a:p>
                      <a:pPr algn="r">
                        <a:lnSpc>
                          <a:spcPct val="115000"/>
                        </a:lnSpc>
                        <a:spcAft>
                          <a:spcPts val="0"/>
                        </a:spcAft>
                      </a:pPr>
                      <a:r>
                        <a:rPr lang="en-US" sz="1000" dirty="0">
                          <a:effectLst/>
                          <a:latin typeface="Calibri"/>
                          <a:ea typeface="Calibri"/>
                          <a:cs typeface="Times New Roman"/>
                        </a:rPr>
                        <a:t>17</a:t>
                      </a:r>
                      <a:endParaRPr lang="ru-RU" sz="1000" dirty="0">
                        <a:effectLst/>
                        <a:latin typeface="Calibri"/>
                        <a:ea typeface="Calibri"/>
                        <a:cs typeface="Times New Roman"/>
                      </a:endParaRPr>
                    </a:p>
                  </a:txBody>
                  <a:tcPr marL="45784" marR="45784" marT="0" marB="0" anchor="b"/>
                </a:tc>
                <a:tc>
                  <a:txBody>
                    <a:bodyPr/>
                    <a:lstStyle/>
                    <a:p>
                      <a:pPr algn="r">
                        <a:lnSpc>
                          <a:spcPct val="115000"/>
                        </a:lnSpc>
                        <a:spcAft>
                          <a:spcPts val="0"/>
                        </a:spcAft>
                      </a:pPr>
                      <a:r>
                        <a:rPr lang="en-US" sz="1000" dirty="0">
                          <a:effectLst/>
                          <a:latin typeface="Calibri"/>
                          <a:ea typeface="Calibri"/>
                          <a:cs typeface="Times New Roman"/>
                        </a:rPr>
                        <a:t>27</a:t>
                      </a:r>
                      <a:endParaRPr lang="ru-RU" sz="1000" dirty="0">
                        <a:effectLst/>
                        <a:latin typeface="Calibri"/>
                        <a:ea typeface="Calibri"/>
                        <a:cs typeface="Times New Roman"/>
                      </a:endParaRPr>
                    </a:p>
                  </a:txBody>
                  <a:tcPr marL="45784" marR="45784" marT="0" marB="0" anchor="b"/>
                </a:tc>
                <a:extLst>
                  <a:ext uri="{0D108BD9-81ED-4DB2-BD59-A6C34878D82A}">
                    <a16:rowId xmlns:a16="http://schemas.microsoft.com/office/drawing/2014/main" xmlns="" val="10001"/>
                  </a:ext>
                </a:extLst>
              </a:tr>
              <a:tr h="163239">
                <a:tc>
                  <a:txBody>
                    <a:bodyPr/>
                    <a:lstStyle/>
                    <a:p>
                      <a:pPr>
                        <a:lnSpc>
                          <a:spcPct val="115000"/>
                        </a:lnSpc>
                        <a:spcAft>
                          <a:spcPts val="0"/>
                        </a:spcAft>
                      </a:pPr>
                      <a:endParaRPr lang="ru-RU" sz="1000" dirty="0">
                        <a:effectLst/>
                        <a:latin typeface="Calibri"/>
                        <a:ea typeface="Calibri"/>
                        <a:cs typeface="Times New Roman"/>
                      </a:endParaRPr>
                    </a:p>
                  </a:txBody>
                  <a:tcPr marL="45784" marR="45784" marT="0" marB="0" anchor="b"/>
                </a:tc>
                <a:tc>
                  <a:txBody>
                    <a:bodyPr/>
                    <a:lstStyle/>
                    <a:p>
                      <a:pPr>
                        <a:lnSpc>
                          <a:spcPct val="115000"/>
                        </a:lnSpc>
                        <a:spcAft>
                          <a:spcPts val="0"/>
                        </a:spcAft>
                      </a:pPr>
                      <a:endParaRPr lang="ru-RU" sz="1000" kern="1200" dirty="0">
                        <a:solidFill>
                          <a:schemeClr val="dk1"/>
                        </a:solidFill>
                        <a:effectLst/>
                        <a:latin typeface="+mn-lt"/>
                        <a:ea typeface="+mn-ea"/>
                        <a:cs typeface="+mn-cs"/>
                      </a:endParaRPr>
                    </a:p>
                  </a:txBody>
                  <a:tcPr marL="45784" marR="45784" marT="0" marB="0" anchor="b"/>
                </a:tc>
                <a:tc>
                  <a:txBody>
                    <a:bodyPr/>
                    <a:lstStyle/>
                    <a:p>
                      <a:pPr algn="r">
                        <a:lnSpc>
                          <a:spcPct val="115000"/>
                        </a:lnSpc>
                        <a:spcAft>
                          <a:spcPts val="0"/>
                        </a:spcAft>
                      </a:pPr>
                      <a:endParaRPr lang="ru-RU" sz="1000" dirty="0">
                        <a:effectLst/>
                        <a:latin typeface="Calibri"/>
                        <a:ea typeface="Calibri"/>
                        <a:cs typeface="Times New Roman"/>
                      </a:endParaRPr>
                    </a:p>
                  </a:txBody>
                  <a:tcPr marL="45784" marR="45784" marT="0" marB="0" anchor="b"/>
                </a:tc>
                <a:tc>
                  <a:txBody>
                    <a:bodyPr/>
                    <a:lstStyle/>
                    <a:p>
                      <a:pPr algn="r">
                        <a:lnSpc>
                          <a:spcPct val="115000"/>
                        </a:lnSpc>
                        <a:spcAft>
                          <a:spcPts val="0"/>
                        </a:spcAft>
                      </a:pPr>
                      <a:endParaRPr lang="ru-RU" sz="1000" dirty="0">
                        <a:effectLst/>
                        <a:latin typeface="Calibri"/>
                        <a:ea typeface="Calibri"/>
                        <a:cs typeface="Times New Roman"/>
                      </a:endParaRPr>
                    </a:p>
                  </a:txBody>
                  <a:tcPr marL="45784" marR="45784" marT="0" marB="0" anchor="b"/>
                </a:tc>
                <a:extLst>
                  <a:ext uri="{0D108BD9-81ED-4DB2-BD59-A6C34878D82A}">
                    <a16:rowId xmlns:a16="http://schemas.microsoft.com/office/drawing/2014/main" xmlns="" val="10002"/>
                  </a:ext>
                </a:extLst>
              </a:tr>
            </a:tbl>
          </a:graphicData>
        </a:graphic>
      </p:graphicFrame>
      <p:graphicFrame>
        <p:nvGraphicFramePr>
          <p:cNvPr id="9" name="Chart 8"/>
          <p:cNvGraphicFramePr/>
          <p:nvPr>
            <p:extLst>
              <p:ext uri="{D42A27DB-BD31-4B8C-83A1-F6EECF244321}">
                <p14:modId xmlns:p14="http://schemas.microsoft.com/office/powerpoint/2010/main" val="1837948860"/>
              </p:ext>
            </p:extLst>
          </p:nvPr>
        </p:nvGraphicFramePr>
        <p:xfrm>
          <a:off x="-27409" y="946890"/>
          <a:ext cx="3676650" cy="2981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237675746"/>
              </p:ext>
            </p:extLst>
          </p:nvPr>
        </p:nvGraphicFramePr>
        <p:xfrm>
          <a:off x="-195755" y="3928215"/>
          <a:ext cx="3183580" cy="2309097"/>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5"/>
          <p:cNvSpPr>
            <a:spLocks noGrp="1"/>
          </p:cNvSpPr>
          <p:nvPr>
            <p:ph type="ftr" sz="quarter" idx="11"/>
          </p:nvPr>
        </p:nvSpPr>
        <p:spPr>
          <a:xfrm>
            <a:off x="251520" y="6309320"/>
            <a:ext cx="3352801" cy="365125"/>
          </a:xfrm>
        </p:spPr>
        <p:txBody>
          <a:bodyPr/>
          <a:lstStyle/>
          <a:p>
            <a:r>
              <a:rPr lang="en-US" dirty="0"/>
              <a:t>ICCN – Quarterly Report</a:t>
            </a:r>
            <a:endParaRPr lang="ru-RU" dirty="0"/>
          </a:p>
        </p:txBody>
      </p:sp>
    </p:spTree>
    <p:extLst>
      <p:ext uri="{BB962C8B-B14F-4D97-AF65-F5344CB8AC3E}">
        <p14:creationId xmlns:p14="http://schemas.microsoft.com/office/powerpoint/2010/main" val="1329988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656" y="701988"/>
            <a:ext cx="5872823" cy="5823356"/>
          </a:xfrm>
        </p:spPr>
        <p:txBody>
          <a:bodyPr anchor="t">
            <a:normAutofit/>
          </a:bodyPr>
          <a:lstStyle/>
          <a:p>
            <a:pPr marL="45720" indent="0" algn="ctr">
              <a:buNone/>
            </a:pPr>
            <a:r>
              <a:rPr lang="en-US" sz="1600" b="1" u="sng" dirty="0" err="1"/>
              <a:t>Bolnisi</a:t>
            </a:r>
            <a:r>
              <a:rPr lang="en-US" sz="1600" b="1" u="sng" dirty="0"/>
              <a:t> Women’s Room</a:t>
            </a:r>
          </a:p>
          <a:p>
            <a:pPr marL="45720" indent="0" algn="just">
              <a:buNone/>
            </a:pPr>
            <a:r>
              <a:rPr lang="en-US" sz="1000" dirty="0" err="1"/>
              <a:t>Bolnisi</a:t>
            </a:r>
            <a:r>
              <a:rPr lang="en-US" sz="1000" dirty="0"/>
              <a:t> Women’s Room was fully operational during the reporting period. It hosted training programs in English Language and Information Technologies  organized at Bolnisi WR. </a:t>
            </a:r>
          </a:p>
          <a:p>
            <a:pPr marL="45720" indent="0" algn="just">
              <a:buNone/>
            </a:pPr>
            <a:r>
              <a:rPr lang="en-US" sz="1000" u="sng" dirty="0"/>
              <a:t>Bolnisi needs</a:t>
            </a:r>
            <a:r>
              <a:rPr lang="en-US" sz="1000" dirty="0"/>
              <a:t>: </a:t>
            </a:r>
            <a:r>
              <a:rPr lang="en-US" sz="1050" dirty="0"/>
              <a:t>It was revealed that there is a need in creation of women entrepreneur network, provision of consultancies in legislative issues, organizing the charity activities in support of families in need, meetings with experienced organizations in the sphere of philanthropy and capacity building activities for women. According to the beneficiaries it would be useful to conduct training needs assessment and afterwards conduct relevant trainings. Besides, during </a:t>
            </a:r>
            <a:r>
              <a:rPr lang="en-US" sz="1100" dirty="0"/>
              <a:t>the previous reporting periods there were needs in conduction of trainings in agriculture, needlework, accounting, cooking and hotel services in order to be competitive. In addition, in order to support business development in Bolnisi, there is need in meetings with successful businesses and women from other municipalities, support women in starting initiative on the different size of pensions. In addition, were revealed the following needs: business consultation, consultation with lawyer, foreign languages (English), consultation in design issues, consultation in grants receiving, consultation with experts in small business, training in support of women employment, training in fundraising, consultations with tourism experts, psychological consultation, contacts with </a:t>
            </a:r>
            <a:r>
              <a:rPr lang="en-US" sz="1100" dirty="0" err="1"/>
              <a:t>Wissol</a:t>
            </a:r>
            <a:r>
              <a:rPr lang="en-US" sz="1100" dirty="0"/>
              <a:t> </a:t>
            </a:r>
            <a:r>
              <a:rPr lang="en-US" sz="1100" dirty="0" err="1"/>
              <a:t>Petrolium</a:t>
            </a:r>
            <a:r>
              <a:rPr lang="en-US" sz="1100" dirty="0"/>
              <a:t>/</a:t>
            </a:r>
            <a:r>
              <a:rPr lang="en-US" sz="1100" dirty="0" err="1"/>
              <a:t>Socar</a:t>
            </a:r>
            <a:r>
              <a:rPr lang="en-US" sz="1100" dirty="0"/>
              <a:t>/TBC, different courses and the need in women inclusion into public activities, conduction of different information meetings, training in advocacy, youth safety issues, creation of cognitive club for youth, taking care of the old. </a:t>
            </a:r>
            <a:r>
              <a:rPr lang="en-US" sz="1000" dirty="0"/>
              <a:t>people, more books at the library, more involvement of women into businesses, women health investigation, wider airing of information on Women’s Room, more tight networks between WR and the local NGOs in order to organize joint events, linkage between the program and the social factory “educational youth day center”, linkages in order to be involved into the regional projects, linkages with other municipalities in order to improve professional orientation</a:t>
            </a:r>
            <a:r>
              <a:rPr lang="en-US" sz="200" dirty="0"/>
              <a:t>..</a:t>
            </a:r>
            <a:r>
              <a:rPr lang="en-US" sz="300" dirty="0"/>
              <a:t> </a:t>
            </a:r>
          </a:p>
          <a:p>
            <a:pPr marL="45720" indent="0" algn="just">
              <a:buNone/>
            </a:pPr>
            <a:r>
              <a:rPr lang="en-US" sz="1100" b="1" dirty="0"/>
              <a:t>Events organized by </a:t>
            </a:r>
            <a:r>
              <a:rPr lang="en-US" sz="1100" b="1" dirty="0" err="1"/>
              <a:t>Bolnisi</a:t>
            </a:r>
            <a:r>
              <a:rPr lang="en-US" sz="1100" b="1" dirty="0"/>
              <a:t> Women’s Room:</a:t>
            </a:r>
            <a:endParaRPr lang="en-US" sz="1100" dirty="0"/>
          </a:p>
          <a:p>
            <a:pPr marL="45720" indent="0">
              <a:buNone/>
            </a:pPr>
            <a:endParaRPr lang="ru-RU" sz="1100" dirty="0"/>
          </a:p>
        </p:txBody>
      </p:sp>
      <p:sp>
        <p:nvSpPr>
          <p:cNvPr id="6" name="Footer Placeholder 5"/>
          <p:cNvSpPr>
            <a:spLocks noGrp="1"/>
          </p:cNvSpPr>
          <p:nvPr>
            <p:ph type="ftr" sz="quarter" idx="11"/>
          </p:nvPr>
        </p:nvSpPr>
        <p:spPr/>
        <p:txBody>
          <a:bodyPr/>
          <a:lstStyle/>
          <a:p>
            <a:r>
              <a:rPr lang="en-US" dirty="0"/>
              <a:t>ICCN – Quarterly Report</a:t>
            </a:r>
            <a:endParaRPr lang="ru-RU" dirty="0"/>
          </a:p>
        </p:txBody>
      </p:sp>
      <p:sp>
        <p:nvSpPr>
          <p:cNvPr id="7" name="Rectangle 6"/>
          <p:cNvSpPr/>
          <p:nvPr/>
        </p:nvSpPr>
        <p:spPr>
          <a:xfrm>
            <a:off x="683568" y="332656"/>
            <a:ext cx="3575466" cy="369332"/>
          </a:xfrm>
          <a:prstGeom prst="rect">
            <a:avLst/>
          </a:prstGeom>
        </p:spPr>
        <p:txBody>
          <a:bodyPr wrap="none">
            <a:spAutoFit/>
          </a:bodyPr>
          <a:lstStyle/>
          <a:p>
            <a:r>
              <a:rPr lang="en-US" b="1" dirty="0"/>
              <a:t>Component 1 – Women’s Rooms</a:t>
            </a:r>
            <a:endParaRPr lang="ru-RU" b="1" dirty="0"/>
          </a:p>
        </p:txBody>
      </p:sp>
      <p:graphicFrame>
        <p:nvGraphicFramePr>
          <p:cNvPr id="2" name="Table 1"/>
          <p:cNvGraphicFramePr>
            <a:graphicFrameLocks noGrp="1"/>
          </p:cNvGraphicFramePr>
          <p:nvPr>
            <p:extLst>
              <p:ext uri="{D42A27DB-BD31-4B8C-83A1-F6EECF244321}">
                <p14:modId xmlns:p14="http://schemas.microsoft.com/office/powerpoint/2010/main" val="3646394042"/>
              </p:ext>
            </p:extLst>
          </p:nvPr>
        </p:nvGraphicFramePr>
        <p:xfrm>
          <a:off x="3131840" y="5445223"/>
          <a:ext cx="5768406" cy="720082"/>
        </p:xfrm>
        <a:graphic>
          <a:graphicData uri="http://schemas.openxmlformats.org/drawingml/2006/table">
            <a:tbl>
              <a:tblPr firstRow="1" firstCol="1" bandRow="1">
                <a:tableStyleId>{5C22544A-7EE6-4342-B048-85BDC9FD1C3A}</a:tableStyleId>
              </a:tblPr>
              <a:tblGrid>
                <a:gridCol w="711590">
                  <a:extLst>
                    <a:ext uri="{9D8B030D-6E8A-4147-A177-3AD203B41FA5}">
                      <a16:colId xmlns:a16="http://schemas.microsoft.com/office/drawing/2014/main" xmlns="" val="20000"/>
                    </a:ext>
                  </a:extLst>
                </a:gridCol>
                <a:gridCol w="3917252">
                  <a:extLst>
                    <a:ext uri="{9D8B030D-6E8A-4147-A177-3AD203B41FA5}">
                      <a16:colId xmlns:a16="http://schemas.microsoft.com/office/drawing/2014/main" xmlns="" val="20001"/>
                    </a:ext>
                  </a:extLst>
                </a:gridCol>
                <a:gridCol w="641005">
                  <a:extLst>
                    <a:ext uri="{9D8B030D-6E8A-4147-A177-3AD203B41FA5}">
                      <a16:colId xmlns:a16="http://schemas.microsoft.com/office/drawing/2014/main" xmlns="" val="20002"/>
                    </a:ext>
                  </a:extLst>
                </a:gridCol>
                <a:gridCol w="498559">
                  <a:extLst>
                    <a:ext uri="{9D8B030D-6E8A-4147-A177-3AD203B41FA5}">
                      <a16:colId xmlns:a16="http://schemas.microsoft.com/office/drawing/2014/main" xmlns="" val="20003"/>
                    </a:ext>
                  </a:extLst>
                </a:gridCol>
              </a:tblGrid>
              <a:tr h="194064">
                <a:tc>
                  <a:txBody>
                    <a:bodyPr/>
                    <a:lstStyle/>
                    <a:p>
                      <a:pPr>
                        <a:lnSpc>
                          <a:spcPct val="115000"/>
                        </a:lnSpc>
                        <a:spcAft>
                          <a:spcPts val="0"/>
                        </a:spcAft>
                      </a:pPr>
                      <a:r>
                        <a:rPr lang="en-US" sz="1100" dirty="0">
                          <a:effectLst/>
                          <a:latin typeface="Calibri"/>
                          <a:ea typeface="Calibri"/>
                          <a:cs typeface="Times New Roman"/>
                        </a:rPr>
                        <a:t>Month</a:t>
                      </a:r>
                      <a:endParaRPr lang="ru-RU" sz="1100" dirty="0">
                        <a:effectLst/>
                        <a:latin typeface="Calibri"/>
                        <a:ea typeface="Calibri"/>
                        <a:cs typeface="Times New Roman"/>
                      </a:endParaRPr>
                    </a:p>
                  </a:txBody>
                  <a:tcPr marL="66076" marR="66076" marT="0" marB="0" anchor="b"/>
                </a:tc>
                <a:tc>
                  <a:txBody>
                    <a:bodyPr/>
                    <a:lstStyle/>
                    <a:p>
                      <a:pPr>
                        <a:lnSpc>
                          <a:spcPct val="115000"/>
                        </a:lnSpc>
                        <a:spcAft>
                          <a:spcPts val="0"/>
                        </a:spcAft>
                      </a:pPr>
                      <a:r>
                        <a:rPr lang="en-US" sz="1100" dirty="0">
                          <a:effectLst/>
                          <a:latin typeface="Calibri"/>
                          <a:ea typeface="Calibri"/>
                          <a:cs typeface="Times New Roman"/>
                        </a:rPr>
                        <a:t>Event</a:t>
                      </a:r>
                      <a:endParaRPr lang="ru-RU" sz="1100" dirty="0">
                        <a:effectLst/>
                        <a:latin typeface="Calibri"/>
                        <a:ea typeface="Calibri"/>
                        <a:cs typeface="Times New Roman"/>
                      </a:endParaRPr>
                    </a:p>
                  </a:txBody>
                  <a:tcPr marL="66076" marR="66076" marT="0" marB="0" anchor="b"/>
                </a:tc>
                <a:tc>
                  <a:txBody>
                    <a:bodyPr/>
                    <a:lstStyle/>
                    <a:p>
                      <a:pPr algn="r">
                        <a:lnSpc>
                          <a:spcPct val="115000"/>
                        </a:lnSpc>
                        <a:spcAft>
                          <a:spcPts val="0"/>
                        </a:spcAft>
                      </a:pPr>
                      <a:r>
                        <a:rPr lang="en-US" sz="1100" dirty="0">
                          <a:effectLst/>
                          <a:latin typeface="Calibri"/>
                          <a:ea typeface="Calibri"/>
                          <a:cs typeface="Times New Roman"/>
                        </a:rPr>
                        <a:t>Women</a:t>
                      </a:r>
                      <a:endParaRPr lang="ru-RU" sz="1100" dirty="0">
                        <a:effectLst/>
                        <a:latin typeface="Calibri"/>
                        <a:ea typeface="Calibri"/>
                        <a:cs typeface="Times New Roman"/>
                      </a:endParaRPr>
                    </a:p>
                  </a:txBody>
                  <a:tcPr marL="66076" marR="66076" marT="0" marB="0" anchor="b"/>
                </a:tc>
                <a:tc>
                  <a:txBody>
                    <a:bodyPr/>
                    <a:lstStyle/>
                    <a:p>
                      <a:pPr algn="r">
                        <a:lnSpc>
                          <a:spcPct val="115000"/>
                        </a:lnSpc>
                        <a:spcAft>
                          <a:spcPts val="0"/>
                        </a:spcAft>
                      </a:pPr>
                      <a:r>
                        <a:rPr lang="en-US" sz="1100">
                          <a:effectLst/>
                          <a:latin typeface="Calibri"/>
                          <a:ea typeface="Calibri"/>
                          <a:cs typeface="Times New Roman"/>
                        </a:rPr>
                        <a:t>Total</a:t>
                      </a:r>
                      <a:endParaRPr lang="ru-RU" sz="1100" dirty="0">
                        <a:effectLst/>
                        <a:latin typeface="Calibri"/>
                        <a:ea typeface="Calibri"/>
                        <a:cs typeface="Times New Roman"/>
                      </a:endParaRPr>
                    </a:p>
                  </a:txBody>
                  <a:tcPr marL="66076" marR="66076" marT="0" marB="0" anchor="b"/>
                </a:tc>
                <a:extLst>
                  <a:ext uri="{0D108BD9-81ED-4DB2-BD59-A6C34878D82A}">
                    <a16:rowId xmlns:a16="http://schemas.microsoft.com/office/drawing/2014/main" xmlns="" val="10000"/>
                  </a:ext>
                </a:extLst>
              </a:tr>
              <a:tr h="263009">
                <a:tc>
                  <a:txBody>
                    <a:bodyPr/>
                    <a:lstStyle/>
                    <a:p>
                      <a:pPr>
                        <a:lnSpc>
                          <a:spcPct val="115000"/>
                        </a:lnSpc>
                        <a:spcAft>
                          <a:spcPts val="0"/>
                        </a:spcAft>
                      </a:pPr>
                      <a:r>
                        <a:rPr lang="en-US" sz="1100" dirty="0">
                          <a:effectLst/>
                          <a:latin typeface="Calibri"/>
                          <a:ea typeface="Calibri"/>
                          <a:cs typeface="Times New Roman"/>
                        </a:rPr>
                        <a:t>May</a:t>
                      </a:r>
                      <a:r>
                        <a:rPr lang="en-US" sz="1100" baseline="0" dirty="0">
                          <a:effectLst/>
                          <a:latin typeface="Calibri"/>
                          <a:ea typeface="Calibri"/>
                          <a:cs typeface="Times New Roman"/>
                        </a:rPr>
                        <a:t> </a:t>
                      </a:r>
                      <a:r>
                        <a:rPr lang="en-US" sz="1100" dirty="0">
                          <a:effectLst/>
                          <a:latin typeface="Calibri"/>
                          <a:ea typeface="Calibri"/>
                          <a:cs typeface="Times New Roman"/>
                        </a:rPr>
                        <a:t>16</a:t>
                      </a:r>
                      <a:endParaRPr lang="ru-RU" sz="1100" dirty="0">
                        <a:effectLst/>
                        <a:latin typeface="Calibri"/>
                        <a:ea typeface="Calibri"/>
                        <a:cs typeface="Times New Roman"/>
                      </a:endParaRPr>
                    </a:p>
                  </a:txBody>
                  <a:tcPr marL="66076" marR="66076"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kern="1200" dirty="0">
                          <a:solidFill>
                            <a:schemeClr val="dk1"/>
                          </a:solidFill>
                          <a:effectLst/>
                          <a:latin typeface="+mn-lt"/>
                          <a:ea typeface="+mn-ea"/>
                          <a:cs typeface="+mn-cs"/>
                        </a:rPr>
                        <a:t>Presentation of the one-year report/work results of the WR</a:t>
                      </a:r>
                      <a:endParaRPr lang="ru-RU" sz="700" kern="1200" dirty="0">
                        <a:solidFill>
                          <a:schemeClr val="dk1"/>
                        </a:solidFill>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US" sz="1100" dirty="0">
                          <a:effectLst/>
                          <a:latin typeface="Calibri"/>
                          <a:ea typeface="Calibri"/>
                          <a:cs typeface="Times New Roman"/>
                        </a:rPr>
                        <a:t>29</a:t>
                      </a:r>
                      <a:endParaRPr lang="ru-RU" sz="1100" dirty="0">
                        <a:effectLst/>
                        <a:latin typeface="Calibri"/>
                        <a:ea typeface="Calibri"/>
                        <a:cs typeface="Times New Roman"/>
                      </a:endParaRPr>
                    </a:p>
                  </a:txBody>
                  <a:tcPr marL="66076" marR="66076" marT="0" marB="0" anchor="b"/>
                </a:tc>
                <a:tc>
                  <a:txBody>
                    <a:bodyPr/>
                    <a:lstStyle/>
                    <a:p>
                      <a:pPr algn="r">
                        <a:lnSpc>
                          <a:spcPct val="115000"/>
                        </a:lnSpc>
                        <a:spcAft>
                          <a:spcPts val="0"/>
                        </a:spcAft>
                      </a:pPr>
                      <a:r>
                        <a:rPr lang="en-US" sz="1100" dirty="0">
                          <a:effectLst/>
                          <a:latin typeface="Calibri"/>
                          <a:ea typeface="Calibri"/>
                          <a:cs typeface="Times New Roman"/>
                        </a:rPr>
                        <a:t>29</a:t>
                      </a:r>
                      <a:endParaRPr lang="ru-RU" sz="1100" dirty="0">
                        <a:effectLst/>
                        <a:latin typeface="Calibri"/>
                        <a:ea typeface="Calibri"/>
                        <a:cs typeface="Times New Roman"/>
                      </a:endParaRPr>
                    </a:p>
                  </a:txBody>
                  <a:tcPr marL="66076" marR="66076" marT="0" marB="0" anchor="b"/>
                </a:tc>
                <a:extLst>
                  <a:ext uri="{0D108BD9-81ED-4DB2-BD59-A6C34878D82A}">
                    <a16:rowId xmlns:a16="http://schemas.microsoft.com/office/drawing/2014/main" xmlns="" val="10001"/>
                  </a:ext>
                </a:extLst>
              </a:tr>
              <a:tr h="263009">
                <a:tc>
                  <a:txBody>
                    <a:bodyPr/>
                    <a:lstStyle/>
                    <a:p>
                      <a:pPr>
                        <a:lnSpc>
                          <a:spcPct val="115000"/>
                        </a:lnSpc>
                        <a:spcAft>
                          <a:spcPts val="0"/>
                        </a:spcAft>
                      </a:pPr>
                      <a:endParaRPr lang="ru-RU" sz="1100" dirty="0">
                        <a:effectLst/>
                        <a:latin typeface="Calibri"/>
                        <a:ea typeface="Calibri"/>
                        <a:cs typeface="Times New Roman"/>
                      </a:endParaRPr>
                    </a:p>
                  </a:txBody>
                  <a:tcPr marL="66076" marR="66076"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ru-RU" sz="1100" kern="1200" dirty="0">
                        <a:solidFill>
                          <a:schemeClr val="dk1"/>
                        </a:solidFill>
                        <a:effectLst/>
                        <a:latin typeface="Calibri"/>
                        <a:ea typeface="Calibri"/>
                        <a:cs typeface="Times New Roman"/>
                      </a:endParaRPr>
                    </a:p>
                  </a:txBody>
                  <a:tcPr marL="68580" marR="68580" marT="0" marB="0" anchor="b"/>
                </a:tc>
                <a:tc>
                  <a:txBody>
                    <a:bodyPr/>
                    <a:lstStyle/>
                    <a:p>
                      <a:pPr algn="r">
                        <a:lnSpc>
                          <a:spcPct val="115000"/>
                        </a:lnSpc>
                        <a:spcAft>
                          <a:spcPts val="0"/>
                        </a:spcAft>
                      </a:pPr>
                      <a:endParaRPr lang="ru-RU" sz="1100" dirty="0">
                        <a:effectLst/>
                        <a:latin typeface="Calibri"/>
                        <a:ea typeface="Calibri"/>
                        <a:cs typeface="Times New Roman"/>
                      </a:endParaRPr>
                    </a:p>
                  </a:txBody>
                  <a:tcPr marL="66076" marR="66076" marT="0" marB="0" anchor="b"/>
                </a:tc>
                <a:tc>
                  <a:txBody>
                    <a:bodyPr/>
                    <a:lstStyle/>
                    <a:p>
                      <a:pPr algn="r">
                        <a:lnSpc>
                          <a:spcPct val="115000"/>
                        </a:lnSpc>
                        <a:spcAft>
                          <a:spcPts val="0"/>
                        </a:spcAft>
                      </a:pPr>
                      <a:endParaRPr lang="ru-RU" sz="1100" dirty="0">
                        <a:effectLst/>
                        <a:latin typeface="Calibri"/>
                        <a:ea typeface="Calibri"/>
                        <a:cs typeface="Times New Roman"/>
                      </a:endParaRPr>
                    </a:p>
                  </a:txBody>
                  <a:tcPr marL="66076" marR="66076" marT="0" marB="0" anchor="b"/>
                </a:tc>
                <a:extLst>
                  <a:ext uri="{0D108BD9-81ED-4DB2-BD59-A6C34878D82A}">
                    <a16:rowId xmlns:a16="http://schemas.microsoft.com/office/drawing/2014/main" xmlns="" val="10002"/>
                  </a:ext>
                </a:extLst>
              </a:tr>
            </a:tbl>
          </a:graphicData>
        </a:graphic>
      </p:graphicFrame>
      <p:graphicFrame>
        <p:nvGraphicFramePr>
          <p:cNvPr id="23" name="Chart 22"/>
          <p:cNvGraphicFramePr/>
          <p:nvPr>
            <p:extLst>
              <p:ext uri="{D42A27DB-BD31-4B8C-83A1-F6EECF244321}">
                <p14:modId xmlns:p14="http://schemas.microsoft.com/office/powerpoint/2010/main" val="3973081959"/>
              </p:ext>
            </p:extLst>
          </p:nvPr>
        </p:nvGraphicFramePr>
        <p:xfrm>
          <a:off x="-108520" y="980728"/>
          <a:ext cx="3267075"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p:nvPr>
            <p:extLst>
              <p:ext uri="{D42A27DB-BD31-4B8C-83A1-F6EECF244321}">
                <p14:modId xmlns:p14="http://schemas.microsoft.com/office/powerpoint/2010/main" val="267657863"/>
              </p:ext>
            </p:extLst>
          </p:nvPr>
        </p:nvGraphicFramePr>
        <p:xfrm>
          <a:off x="-71999" y="3841080"/>
          <a:ext cx="3067050" cy="2314575"/>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C1BB1F1C-9115-4FFE-A79E-65810B75918F}" type="datetime1">
              <a:rPr lang="en-US" smtClean="0"/>
              <a:t>10/2/2016</a:t>
            </a:fld>
            <a:endParaRPr lang="ru-RU"/>
          </a:p>
        </p:txBody>
      </p:sp>
    </p:spTree>
    <p:extLst>
      <p:ext uri="{BB962C8B-B14F-4D97-AF65-F5344CB8AC3E}">
        <p14:creationId xmlns:p14="http://schemas.microsoft.com/office/powerpoint/2010/main" val="335258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062"/>
            <a:ext cx="3924874" cy="504055"/>
          </a:xfrm>
        </p:spPr>
        <p:txBody>
          <a:bodyPr/>
          <a:lstStyle/>
          <a:p>
            <a:pPr marL="0" indent="0">
              <a:buNone/>
            </a:pPr>
            <a:r>
              <a:rPr lang="en-US" sz="1800" dirty="0"/>
              <a:t>Component 1 – Women’s </a:t>
            </a:r>
            <a:r>
              <a:rPr lang="en-US" sz="1800" dirty="0" smtClean="0"/>
              <a:t>Rooms</a:t>
            </a:r>
            <a:endParaRPr lang="ru-RU" sz="1800" dirty="0"/>
          </a:p>
        </p:txBody>
      </p:sp>
      <p:sp>
        <p:nvSpPr>
          <p:cNvPr id="5" name="Date Placeholder 4"/>
          <p:cNvSpPr>
            <a:spLocks noGrp="1"/>
          </p:cNvSpPr>
          <p:nvPr>
            <p:ph type="dt" sz="half" idx="10"/>
          </p:nvPr>
        </p:nvSpPr>
        <p:spPr/>
        <p:txBody>
          <a:bodyPr/>
          <a:lstStyle/>
          <a:p>
            <a:fld id="{51843FAE-4418-4268-BBFC-F98D37B7E594}" type="datetime1">
              <a:rPr lang="en-US" smtClean="0"/>
              <a:t>10/2/2016</a:t>
            </a:fld>
            <a:endParaRPr lang="ru-RU" dirty="0"/>
          </a:p>
        </p:txBody>
      </p:sp>
      <p:sp>
        <p:nvSpPr>
          <p:cNvPr id="6" name="Footer Placeholder 5"/>
          <p:cNvSpPr>
            <a:spLocks noGrp="1"/>
          </p:cNvSpPr>
          <p:nvPr>
            <p:ph type="ftr" sz="quarter" idx="11"/>
          </p:nvPr>
        </p:nvSpPr>
        <p:spPr/>
        <p:txBody>
          <a:bodyPr/>
          <a:lstStyle/>
          <a:p>
            <a:r>
              <a:rPr lang="en-US" smtClean="0"/>
              <a:t>ICCN – Quarterly Report</a:t>
            </a:r>
            <a:endParaRPr lang="ru-RU" dirty="0"/>
          </a:p>
        </p:txBody>
      </p:sp>
      <p:sp>
        <p:nvSpPr>
          <p:cNvPr id="7" name="Title 1"/>
          <p:cNvSpPr txBox="1">
            <a:spLocks/>
          </p:cNvSpPr>
          <p:nvPr/>
        </p:nvSpPr>
        <p:spPr>
          <a:xfrm>
            <a:off x="107504" y="404663"/>
            <a:ext cx="6056230" cy="3129569"/>
          </a:xfrm>
          <a:prstGeom prst="rect">
            <a:avLst/>
          </a:prstGeom>
          <a:effectLst/>
        </p:spPr>
        <p:txBody>
          <a:bodyPr vert="horz" lIns="91440" tIns="45720" rIns="91440" bIns="45720" rtlCol="0" anchor="b" anchorCtr="0">
            <a:noAutofit/>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 indent="0" algn="ctr">
              <a:buNone/>
            </a:pPr>
            <a:r>
              <a:rPr lang="en-US" sz="1600" u="sng" dirty="0" err="1"/>
              <a:t>Gardabani</a:t>
            </a:r>
            <a:r>
              <a:rPr lang="en-US" sz="1600" u="sng" dirty="0"/>
              <a:t> Women’s </a:t>
            </a:r>
            <a:r>
              <a:rPr lang="en-US" sz="1600" u="sng" dirty="0" smtClean="0"/>
              <a:t>Room</a:t>
            </a:r>
          </a:p>
          <a:p>
            <a:pPr marL="45720" indent="0" algn="just">
              <a:buNone/>
            </a:pPr>
            <a:endParaRPr lang="en-US" sz="200" dirty="0"/>
          </a:p>
          <a:p>
            <a:pPr marL="45720" indent="0" algn="just">
              <a:lnSpc>
                <a:spcPct val="150000"/>
              </a:lnSpc>
              <a:buNone/>
            </a:pPr>
            <a:r>
              <a:rPr lang="en-US" sz="1100" b="0" dirty="0"/>
              <a:t>On June 3, 2013 the Women’s Room was officially opened in </a:t>
            </a:r>
            <a:r>
              <a:rPr lang="en-US" sz="1100" b="0" dirty="0" err="1"/>
              <a:t>Gardabani</a:t>
            </a:r>
            <a:r>
              <a:rPr lang="en-US" sz="1100" b="0" dirty="0"/>
              <a:t> </a:t>
            </a:r>
            <a:r>
              <a:rPr lang="en-US" sz="1100" b="0" dirty="0" smtClean="0"/>
              <a:t>Municipality.  </a:t>
            </a:r>
            <a:r>
              <a:rPr lang="en-US" sz="1100" b="0" dirty="0"/>
              <a:t>The opening ceremony was arranged by the program team, Women’s Room’s Manager, cultural center of </a:t>
            </a:r>
            <a:r>
              <a:rPr lang="en-US" sz="1100" b="0" dirty="0" err="1"/>
              <a:t>Gardabani</a:t>
            </a:r>
            <a:r>
              <a:rPr lang="en-US" sz="1100" b="0" dirty="0"/>
              <a:t> </a:t>
            </a:r>
            <a:r>
              <a:rPr lang="en-US" sz="1100" b="0" dirty="0" smtClean="0"/>
              <a:t>with </a:t>
            </a:r>
            <a:r>
              <a:rPr lang="en-US" sz="1100" b="0" dirty="0"/>
              <a:t>the Georgian national songs and dances. The opening of the Women’s Room had a big interest from the side of different stakeholders and in total counted 67 attendees</a:t>
            </a:r>
            <a:r>
              <a:rPr lang="en-US" sz="1100" b="0" dirty="0" smtClean="0"/>
              <a:t>.</a:t>
            </a:r>
          </a:p>
          <a:p>
            <a:pPr marL="0" lvl="0" indent="0">
              <a:buNone/>
            </a:pPr>
            <a:r>
              <a:rPr lang="en-US" sz="1100" b="0" dirty="0" smtClean="0"/>
              <a:t> Under the </a:t>
            </a:r>
            <a:r>
              <a:rPr lang="en-US" sz="1100" b="0" dirty="0"/>
              <a:t>o</a:t>
            </a:r>
            <a:r>
              <a:rPr lang="en-US" sz="1100" b="0" dirty="0" smtClean="0"/>
              <a:t>pening </a:t>
            </a:r>
            <a:r>
              <a:rPr lang="en-US" sz="1100" b="0" dirty="0"/>
              <a:t>ceremony of the new Municipal Service of </a:t>
            </a:r>
            <a:r>
              <a:rPr lang="en-US" sz="1100" b="0" dirty="0" smtClean="0"/>
              <a:t> </a:t>
            </a:r>
            <a:r>
              <a:rPr lang="en-US" sz="1100" b="0" dirty="0" err="1" smtClean="0"/>
              <a:t>Gardabani</a:t>
            </a:r>
            <a:r>
              <a:rPr lang="en-US" sz="1100" b="0" dirty="0" smtClean="0"/>
              <a:t> </a:t>
            </a:r>
            <a:r>
              <a:rPr lang="en-US" sz="1100" b="0" dirty="0"/>
              <a:t>“Women’s Room” </a:t>
            </a:r>
            <a:r>
              <a:rPr lang="en-US" sz="1100" b="0" dirty="0" smtClean="0"/>
              <a:t>was organized:</a:t>
            </a:r>
          </a:p>
          <a:p>
            <a:pPr marL="0" lvl="0" indent="0">
              <a:buNone/>
            </a:pPr>
            <a:endParaRPr lang="en-US" sz="1100" b="0" dirty="0"/>
          </a:p>
          <a:p>
            <a:pPr lvl="0" algn="just"/>
            <a:r>
              <a:rPr lang="en-US" sz="1100" b="0" dirty="0"/>
              <a:t>A workshop with participation of the authorities, </a:t>
            </a:r>
            <a:r>
              <a:rPr lang="en-US" sz="1100" b="0" dirty="0" err="1"/>
              <a:t>Kvemo</a:t>
            </a:r>
            <a:r>
              <a:rPr lang="en-US" sz="1100" b="0" dirty="0"/>
              <a:t> </a:t>
            </a:r>
            <a:r>
              <a:rPr lang="en-US" sz="1100" b="0" dirty="0" err="1"/>
              <a:t>Kartli</a:t>
            </a:r>
            <a:r>
              <a:rPr lang="en-US" sz="1100" b="0" dirty="0"/>
              <a:t> region. The theme of the workshop - “Women’s Inclusion and Existing Challenges in Municipalities</a:t>
            </a:r>
            <a:r>
              <a:rPr lang="en-US" sz="1100" b="0" dirty="0" smtClean="0"/>
              <a:t>”</a:t>
            </a:r>
          </a:p>
          <a:p>
            <a:pPr marL="0" lvl="0" indent="0" algn="just">
              <a:buNone/>
            </a:pPr>
            <a:endParaRPr lang="en-US" sz="1100" b="0" dirty="0"/>
          </a:p>
          <a:p>
            <a:pPr algn="just"/>
            <a:r>
              <a:rPr lang="en-US" sz="1100" b="0" dirty="0" smtClean="0"/>
              <a:t>At </a:t>
            </a:r>
            <a:r>
              <a:rPr lang="en-US" sz="1100" b="0" dirty="0"/>
              <a:t>the end of the </a:t>
            </a:r>
            <a:r>
              <a:rPr lang="en-US" sz="1100" b="0" dirty="0" smtClean="0"/>
              <a:t>event  - A </a:t>
            </a:r>
            <a:r>
              <a:rPr lang="en-US" sz="1100" b="0" dirty="0"/>
              <a:t>fair/degustation of the goods, produced by the program beneficiaries from </a:t>
            </a:r>
            <a:r>
              <a:rPr lang="en-US" sz="1100" b="0" dirty="0" err="1"/>
              <a:t>Kvemo</a:t>
            </a:r>
            <a:r>
              <a:rPr lang="en-US" sz="1100" b="0" dirty="0"/>
              <a:t> </a:t>
            </a:r>
            <a:r>
              <a:rPr lang="en-US" sz="1100" b="0" dirty="0" err="1" smtClean="0"/>
              <a:t>Kartli</a:t>
            </a:r>
            <a:r>
              <a:rPr lang="en-US" sz="1100" b="0" dirty="0" smtClean="0"/>
              <a:t>.</a:t>
            </a:r>
            <a:endParaRPr lang="en-US" sz="1100" b="0" dirty="0"/>
          </a:p>
        </p:txBody>
      </p:sp>
      <p:pic>
        <p:nvPicPr>
          <p:cNvPr id="1026" name="Picture 2" descr="C:\Users\Admin\Desktop\USAID\გარდაბანი გახსნა\Project Pics Folder New\Gardabani Pics\IMG_281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r="19814"/>
          <a:stretch/>
        </p:blipFill>
        <p:spPr bwMode="auto">
          <a:xfrm>
            <a:off x="107926" y="3734019"/>
            <a:ext cx="2664296" cy="25131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USAID\გარდაბანი გახსნა\Project Pics Folder New\Gardabani Pics\IMG_2870.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228184" y="260647"/>
            <a:ext cx="2361456" cy="3417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SAID\გარდაბანი გახსნა\Project Pics Folder New\Gardabani Pics\IMG_2771.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r="22390"/>
          <a:stretch/>
        </p:blipFill>
        <p:spPr bwMode="auto">
          <a:xfrm>
            <a:off x="2843808" y="3700135"/>
            <a:ext cx="2664296" cy="25470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USAID\გარდაბანი გახსნა\Project Pics Folder New\Gardabani Pics\IMG_2808.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rcRect t="1509" r="26375"/>
          <a:stretch/>
        </p:blipFill>
        <p:spPr bwMode="auto">
          <a:xfrm>
            <a:off x="5580112" y="3700135"/>
            <a:ext cx="3009528" cy="254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18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9C4B09-6F3F-415C-A4CE-9B7351B5F019}" type="datetime1">
              <a:rPr lang="en-US" smtClean="0"/>
              <a:t>10/2/2016</a:t>
            </a:fld>
            <a:endParaRPr lang="ru-RU"/>
          </a:p>
        </p:txBody>
      </p:sp>
      <p:sp>
        <p:nvSpPr>
          <p:cNvPr id="6" name="Footer Placeholder 5"/>
          <p:cNvSpPr>
            <a:spLocks noGrp="1"/>
          </p:cNvSpPr>
          <p:nvPr>
            <p:ph type="ftr" sz="quarter" idx="11"/>
          </p:nvPr>
        </p:nvSpPr>
        <p:spPr/>
        <p:txBody>
          <a:bodyPr/>
          <a:lstStyle/>
          <a:p>
            <a:r>
              <a:rPr lang="en-US" smtClean="0"/>
              <a:t>ICCN – Quarterly Report</a:t>
            </a:r>
            <a:endParaRPr lang="ru-RU"/>
          </a:p>
        </p:txBody>
      </p:sp>
      <p:sp>
        <p:nvSpPr>
          <p:cNvPr id="7" name="Rectangle 6"/>
          <p:cNvSpPr/>
          <p:nvPr/>
        </p:nvSpPr>
        <p:spPr>
          <a:xfrm>
            <a:off x="3707904" y="467569"/>
            <a:ext cx="4902696" cy="2185214"/>
          </a:xfrm>
          <a:prstGeom prst="rect">
            <a:avLst/>
          </a:prstGeom>
        </p:spPr>
        <p:txBody>
          <a:bodyPr wrap="square">
            <a:spAutoFit/>
          </a:bodyPr>
          <a:lstStyle/>
          <a:p>
            <a:pPr marL="45720" algn="ctr"/>
            <a:r>
              <a:rPr lang="en-US" sz="1600" b="1" u="sng" dirty="0" err="1"/>
              <a:t>Akhaltsikhe</a:t>
            </a:r>
            <a:r>
              <a:rPr lang="en-US" sz="1600" b="1" u="sng" dirty="0"/>
              <a:t> Women’s Room</a:t>
            </a:r>
          </a:p>
          <a:p>
            <a:pPr marL="45720" indent="0" algn="just">
              <a:buNone/>
            </a:pPr>
            <a:endParaRPr lang="en-US" sz="1200" dirty="0" smtClean="0"/>
          </a:p>
          <a:p>
            <a:pPr marL="45720" indent="0" algn="just">
              <a:buNone/>
            </a:pPr>
            <a:r>
              <a:rPr lang="en-US" sz="1200" dirty="0" smtClean="0"/>
              <a:t>In </a:t>
            </a:r>
            <a:r>
              <a:rPr lang="en-US" sz="1200" dirty="0" err="1"/>
              <a:t>Akhaltsikhe</a:t>
            </a:r>
            <a:r>
              <a:rPr lang="en-US" sz="1200" dirty="0"/>
              <a:t> WR the meetings were held with the representatives of Young Lawyers Association in order to conduct informational meetings and sign a Memorandum on cooperation.  </a:t>
            </a:r>
          </a:p>
          <a:p>
            <a:pPr marL="45720" indent="0" algn="just">
              <a:buNone/>
            </a:pPr>
            <a:r>
              <a:rPr lang="en-US" sz="1200" dirty="0"/>
              <a:t>The Program team started arrangements with the Wrap-up Meeting planned to be held in July in </a:t>
            </a:r>
            <a:r>
              <a:rPr lang="en-US" sz="1200" dirty="0" err="1"/>
              <a:t>Akhaltsikhe</a:t>
            </a:r>
            <a:r>
              <a:rPr lang="en-US" sz="1200" dirty="0"/>
              <a:t> to present the Program results and achievements to broader audience of Program Donor, Governor’s Office, Local authorities, Program beneficiaries, WR Managers, Business Grantees, various stakeholders from Program targeted municipalities.</a:t>
            </a:r>
          </a:p>
        </p:txBody>
      </p:sp>
      <p:sp>
        <p:nvSpPr>
          <p:cNvPr id="8" name="Content Placeholder 2"/>
          <p:cNvSpPr txBox="1">
            <a:spLocks/>
          </p:cNvSpPr>
          <p:nvPr/>
        </p:nvSpPr>
        <p:spPr>
          <a:xfrm>
            <a:off x="314326" y="4869160"/>
            <a:ext cx="8296276" cy="1440160"/>
          </a:xfrm>
          <a:prstGeom prst="rect">
            <a:avLst/>
          </a:prstGeom>
        </p:spPr>
        <p:txBody>
          <a:bodyPr vert="horz" lIns="91440" tIns="45720" rIns="91440" bIns="45720" rtlCol="0" anchor="ctr">
            <a:normAutofit fontScale="3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lgn="just"/>
            <a:r>
              <a:rPr lang="en-US" sz="3400" dirty="0" smtClean="0"/>
              <a:t>The space and organizational support of all existing WRs is actively used by different organizations;</a:t>
            </a:r>
          </a:p>
          <a:p>
            <a:pPr algn="just"/>
            <a:r>
              <a:rPr lang="en-US" sz="3400" dirty="0" smtClean="0"/>
              <a:t>According to WR Coordinator -Maia Kuprava, there is a need in provision of management training to WR Managers, particularly taking a course at the “Management Academy”. Besides there are needed negotiations with the journal “Indigo” in order to deliver it to all the WRs on the monthly basis.</a:t>
            </a:r>
          </a:p>
          <a:p>
            <a:pPr algn="just"/>
            <a:r>
              <a:rPr lang="en-US" sz="3400" dirty="0" smtClean="0"/>
              <a:t>During the Reporting Period in total there were conducted 65 trainings. Trainings were delivered to 1624 participants; this makes 1257 persons as some of these people were trained in several subjects.</a:t>
            </a:r>
            <a:endParaRPr lang="en-US" sz="2500" dirty="0"/>
          </a:p>
        </p:txBody>
      </p:sp>
      <p:pic>
        <p:nvPicPr>
          <p:cNvPr id="2050" name="Picture 2" descr="C:\Users\Admin\Desktop\USAID\Reports\pic Akhaltsikhe\13490879_1789241747955689_215982410012951741_o.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620844"/>
            <a:ext cx="3240360" cy="20319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USAID\Reports\pic Akhaltsikhe\presentac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802027"/>
            <a:ext cx="2883390" cy="20770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USAID\Reports\pic Akhaltsikhe\Sexvedra.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48602" y="2802027"/>
            <a:ext cx="3113862" cy="206713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86942" y="179538"/>
            <a:ext cx="4337998" cy="288031"/>
          </a:xfrm>
        </p:spPr>
        <p:txBody>
          <a:bodyPr/>
          <a:lstStyle/>
          <a:p>
            <a:pPr marL="0" indent="0">
              <a:buNone/>
            </a:pPr>
            <a:r>
              <a:rPr lang="en-US" sz="1800" dirty="0"/>
              <a:t>Component 1 – Women’s </a:t>
            </a:r>
            <a:r>
              <a:rPr lang="en-US" sz="1800" dirty="0" smtClean="0"/>
              <a:t>Rooms</a:t>
            </a:r>
            <a:endParaRPr lang="ru-RU" sz="1800" dirty="0"/>
          </a:p>
        </p:txBody>
      </p:sp>
    </p:spTree>
    <p:extLst>
      <p:ext uri="{BB962C8B-B14F-4D97-AF65-F5344CB8AC3E}">
        <p14:creationId xmlns:p14="http://schemas.microsoft.com/office/powerpoint/2010/main" val="375053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6892" y="629980"/>
            <a:ext cx="5869604" cy="5945312"/>
          </a:xfrm>
        </p:spPr>
        <p:txBody>
          <a:bodyPr anchor="t">
            <a:normAutofit lnSpcReduction="10000"/>
          </a:bodyPr>
          <a:lstStyle/>
          <a:p>
            <a:pPr marL="45720" indent="0" algn="ctr">
              <a:buNone/>
            </a:pPr>
            <a:r>
              <a:rPr lang="en-US" b="1" u="sng" dirty="0"/>
              <a:t>Women’s Rooms in Action</a:t>
            </a:r>
          </a:p>
          <a:p>
            <a:pPr marL="342900" marR="0" lvl="0" indent="-342900" algn="just">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 Memorandums of Understanding (MoU) on Women’s Rooms operation, signed with the </a:t>
            </a:r>
            <a:r>
              <a:rPr lang="ka-GE" sz="1200" dirty="0">
                <a:latin typeface="Calibri" panose="020F0502020204030204" pitchFamily="34" charset="0"/>
                <a:ea typeface="Calibri" panose="020F0502020204030204" pitchFamily="34" charset="0"/>
                <a:cs typeface="Times New Roman" panose="02020603050405020304" pitchFamily="18" charset="0"/>
              </a:rPr>
              <a:t>Local</a:t>
            </a:r>
            <a:r>
              <a:rPr lang="en-US" sz="1200" dirty="0">
                <a:latin typeface="Calibri" panose="020F0502020204030204" pitchFamily="34" charset="0"/>
                <a:ea typeface="Calibri" panose="020F0502020204030204" pitchFamily="34" charset="0"/>
                <a:cs typeface="Times New Roman" panose="02020603050405020304" pitchFamily="18" charset="0"/>
              </a:rPr>
              <a:t> S</a:t>
            </a:r>
            <a:r>
              <a:rPr lang="ka-GE" sz="1200" dirty="0">
                <a:latin typeface="Calibri" panose="020F0502020204030204" pitchFamily="34" charset="0"/>
                <a:ea typeface="Calibri" panose="020F0502020204030204" pitchFamily="34" charset="0"/>
                <a:cs typeface="Times New Roman" panose="02020603050405020304" pitchFamily="18" charset="0"/>
              </a:rPr>
              <a:t>elf</a:t>
            </a:r>
            <a:r>
              <a:rPr lang="en-US" sz="1200" dirty="0">
                <a:latin typeface="Calibri" panose="020F0502020204030204" pitchFamily="34" charset="0"/>
                <a:ea typeface="Calibri" panose="020F0502020204030204" pitchFamily="34" charset="0"/>
                <a:cs typeface="Times New Roman" panose="02020603050405020304" pitchFamily="18" charset="0"/>
              </a:rPr>
              <a:t>-G</a:t>
            </a:r>
            <a:r>
              <a:rPr lang="ka-GE" sz="1200" dirty="0">
                <a:latin typeface="Calibri" panose="020F0502020204030204" pitchFamily="34" charset="0"/>
                <a:ea typeface="Calibri" panose="020F0502020204030204" pitchFamily="34" charset="0"/>
                <a:cs typeface="Times New Roman" panose="02020603050405020304" pitchFamily="18" charset="0"/>
              </a:rPr>
              <a:t>overnment</a:t>
            </a:r>
            <a:r>
              <a:rPr lang="en-US" sz="1200" dirty="0">
                <a:latin typeface="Calibri" panose="020F0502020204030204" pitchFamily="34" charset="0"/>
                <a:ea typeface="Calibri" panose="020F0502020204030204" pitchFamily="34" charset="0"/>
                <a:cs typeface="Times New Roman" panose="02020603050405020304" pitchFamily="18" charset="0"/>
              </a:rPr>
              <a:t>s were expired with the initial end of the Broadening Horizons program. As the program has been prolonged, the program team have started negotiations with the </a:t>
            </a:r>
            <a:r>
              <a:rPr lang="ka-GE" sz="1200" dirty="0">
                <a:latin typeface="Calibri" panose="020F0502020204030204" pitchFamily="34" charset="0"/>
                <a:ea typeface="Calibri" panose="020F0502020204030204" pitchFamily="34" charset="0"/>
                <a:cs typeface="Times New Roman" panose="02020603050405020304" pitchFamily="18" charset="0"/>
              </a:rPr>
              <a:t>Local</a:t>
            </a:r>
            <a:r>
              <a:rPr lang="en-US" sz="1200" dirty="0">
                <a:latin typeface="Calibri" panose="020F0502020204030204" pitchFamily="34" charset="0"/>
                <a:ea typeface="Calibri" panose="020F0502020204030204" pitchFamily="34" charset="0"/>
                <a:cs typeface="Times New Roman" panose="02020603050405020304" pitchFamily="18" charset="0"/>
              </a:rPr>
              <a:t> S</a:t>
            </a:r>
            <a:r>
              <a:rPr lang="ka-GE" sz="1200" dirty="0">
                <a:latin typeface="Calibri" panose="020F0502020204030204" pitchFamily="34" charset="0"/>
                <a:ea typeface="Calibri" panose="020F0502020204030204" pitchFamily="34" charset="0"/>
                <a:cs typeface="Times New Roman" panose="02020603050405020304" pitchFamily="18" charset="0"/>
              </a:rPr>
              <a:t>elf</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ka-GE" sz="1200" dirty="0">
                <a:latin typeface="Calibri" panose="020F0502020204030204" pitchFamily="34" charset="0"/>
                <a:ea typeface="Calibri" panose="020F0502020204030204" pitchFamily="34" charset="0"/>
                <a:cs typeface="Times New Roman" panose="02020603050405020304" pitchFamily="18" charset="0"/>
              </a:rPr>
              <a:t>Government representatives </a:t>
            </a:r>
            <a:r>
              <a:rPr lang="en-US" sz="1200" dirty="0">
                <a:latin typeface="Calibri" panose="020F0502020204030204" pitchFamily="34" charset="0"/>
                <a:ea typeface="Calibri" panose="020F0502020204030204" pitchFamily="34" charset="0"/>
                <a:cs typeface="Times New Roman" panose="02020603050405020304" pitchFamily="18" charset="0"/>
              </a:rPr>
              <a:t>on extension/new memorandum signing. Therefore, at present there are signed 9 MoUs out of 13 </a:t>
            </a:r>
            <a:r>
              <a:rPr lang="ka-GE" sz="1200" dirty="0">
                <a:latin typeface="Calibri" panose="020F0502020204030204" pitchFamily="34" charset="0"/>
                <a:ea typeface="Calibri" panose="020F0502020204030204" pitchFamily="34" charset="0"/>
                <a:cs typeface="Times New Roman" panose="02020603050405020304" pitchFamily="18" charset="0"/>
              </a:rPr>
              <a:t>with the </a:t>
            </a:r>
            <a:r>
              <a:rPr lang="en-US" sz="1200" dirty="0">
                <a:latin typeface="Calibri" panose="020F0502020204030204" pitchFamily="34" charset="0"/>
                <a:ea typeface="Calibri" panose="020F0502020204030204" pitchFamily="34" charset="0"/>
                <a:cs typeface="Times New Roman" panose="02020603050405020304" pitchFamily="18" charset="0"/>
              </a:rPr>
              <a:t>following municipalities: </a:t>
            </a:r>
            <a:r>
              <a:rPr lang="en-US" sz="1200" dirty="0" err="1">
                <a:latin typeface="Calibri" panose="020F0502020204030204" pitchFamily="34" charset="0"/>
                <a:ea typeface="Calibri" panose="020F0502020204030204" pitchFamily="34" charset="0"/>
                <a:cs typeface="Times New Roman" panose="02020603050405020304" pitchFamily="18" charset="0"/>
              </a:rPr>
              <a:t>Aspinza</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Adigeni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Akhalkalaki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Borjomi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Dmanisi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Marneuli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Ninotsminda</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Tetritskaro</a:t>
            </a:r>
            <a:r>
              <a:rPr lang="en-US" sz="1200" dirty="0">
                <a:latin typeface="Calibri" panose="020F0502020204030204" pitchFamily="34" charset="0"/>
                <a:ea typeface="Calibri" panose="020F0502020204030204" pitchFamily="34" charset="0"/>
                <a:cs typeface="Times New Roman" panose="02020603050405020304" pitchFamily="18" charset="0"/>
              </a:rPr>
              <a:t> and </a:t>
            </a:r>
            <a:r>
              <a:rPr lang="en-US" sz="1200" dirty="0" err="1">
                <a:latin typeface="Calibri" panose="020F0502020204030204" pitchFamily="34" charset="0"/>
                <a:ea typeface="Calibri" panose="020F0502020204030204" pitchFamily="34" charset="0"/>
                <a:cs typeface="Times New Roman" panose="02020603050405020304" pitchFamily="18" charset="0"/>
              </a:rPr>
              <a:t>Tsalka</a:t>
            </a:r>
            <a:r>
              <a:rPr lang="en-US" sz="1200" dirty="0">
                <a:latin typeface="Calibri" panose="020F0502020204030204" pitchFamily="34" charset="0"/>
                <a:ea typeface="Calibri" panose="020F0502020204030204" pitchFamily="34" charset="0"/>
                <a:cs typeface="Times New Roman" panose="02020603050405020304" pitchFamily="18" charset="0"/>
              </a:rPr>
              <a:t>. The left MoUs are in the process of signing and will be available in the nearest future.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 repairing works at </a:t>
            </a:r>
            <a:r>
              <a:rPr lang="en-US" sz="1200" dirty="0" err="1">
                <a:latin typeface="Calibri" panose="020F0502020204030204" pitchFamily="34" charset="0"/>
                <a:ea typeface="Calibri" panose="020F0502020204030204" pitchFamily="34" charset="0"/>
                <a:cs typeface="Times New Roman" panose="02020603050405020304" pitchFamily="18" charset="0"/>
              </a:rPr>
              <a:t>Akhaltsikhe</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Gamgeoba</a:t>
            </a:r>
            <a:r>
              <a:rPr lang="en-US" sz="1200" dirty="0">
                <a:latin typeface="Calibri" panose="020F0502020204030204" pitchFamily="34" charset="0"/>
                <a:ea typeface="Calibri" panose="020F0502020204030204" pitchFamily="34" charset="0"/>
                <a:cs typeface="Times New Roman" panose="02020603050405020304" pitchFamily="18" charset="0"/>
              </a:rPr>
              <a:t>, where the WR is going to be operating, have already finished. The program is waiting for the starting of the whole building operation in order to open Women’s Room (There is going on a process of the whole building equipping with furniture). However, with the negotiation with the </a:t>
            </a:r>
            <a:r>
              <a:rPr lang="en-US" sz="1200" dirty="0" err="1">
                <a:latin typeface="Calibri" panose="020F0502020204030204" pitchFamily="34" charset="0"/>
                <a:ea typeface="Calibri" panose="020F0502020204030204" pitchFamily="34" charset="0"/>
                <a:cs typeface="Times New Roman" panose="02020603050405020304" pitchFamily="18" charset="0"/>
              </a:rPr>
              <a:t>Gamgebeli</a:t>
            </a:r>
            <a:r>
              <a:rPr lang="en-US" sz="1200" dirty="0">
                <a:latin typeface="Calibri" panose="020F0502020204030204" pitchFamily="34" charset="0"/>
                <a:ea typeface="Calibri" panose="020F0502020204030204" pitchFamily="34" charset="0"/>
                <a:cs typeface="Times New Roman" panose="02020603050405020304" pitchFamily="18" charset="0"/>
              </a:rPr>
              <a:t> of </a:t>
            </a:r>
            <a:r>
              <a:rPr lang="en-US" sz="1200" dirty="0" err="1">
                <a:latin typeface="Calibri" panose="020F0502020204030204" pitchFamily="34" charset="0"/>
                <a:ea typeface="Calibri" panose="020F0502020204030204" pitchFamily="34" charset="0"/>
                <a:cs typeface="Times New Roman" panose="02020603050405020304" pitchFamily="18" charset="0"/>
              </a:rPr>
              <a:t>Akhaltsikhe</a:t>
            </a:r>
            <a:r>
              <a:rPr lang="en-US" sz="1200" dirty="0">
                <a:latin typeface="Calibri" panose="020F0502020204030204" pitchFamily="34" charset="0"/>
                <a:ea typeface="Calibri" panose="020F0502020204030204" pitchFamily="34" charset="0"/>
                <a:cs typeface="Times New Roman" panose="02020603050405020304" pitchFamily="18" charset="0"/>
              </a:rPr>
              <a:t> at the Women’s Room have started English language and IT classes.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On June 3, 2013 the Women’s Room was officially opened in </a:t>
            </a:r>
            <a:r>
              <a:rPr lang="en-US" sz="1200" dirty="0" err="1">
                <a:latin typeface="Calibri" panose="020F0502020204030204" pitchFamily="34" charset="0"/>
                <a:ea typeface="Calibri" panose="020F0502020204030204" pitchFamily="34" charset="0"/>
                <a:cs typeface="Times New Roman" panose="02020603050405020304" pitchFamily="18" charset="0"/>
              </a:rPr>
              <a:t>Gardabani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Municiality</a:t>
            </a:r>
            <a:r>
              <a:rPr lang="en-US" sz="1200" dirty="0">
                <a:latin typeface="Calibri" panose="020F0502020204030204" pitchFamily="34" charset="0"/>
                <a:ea typeface="Calibri" panose="020F0502020204030204" pitchFamily="34" charset="0"/>
                <a:cs typeface="Times New Roman" panose="02020603050405020304" pitchFamily="18" charset="0"/>
              </a:rPr>
              <a:t>.  The opening ceremony was arranged by the program team, Women’s Room’s Manager, cultural center of </a:t>
            </a:r>
            <a:r>
              <a:rPr lang="en-US" sz="1200" dirty="0" err="1">
                <a:latin typeface="Calibri" panose="020F0502020204030204" pitchFamily="34" charset="0"/>
                <a:ea typeface="Calibri" panose="020F0502020204030204" pitchFamily="34" charset="0"/>
                <a:cs typeface="Times New Roman" panose="02020603050405020304" pitchFamily="18" charset="0"/>
              </a:rPr>
              <a:t>Gardabani</a:t>
            </a:r>
            <a:r>
              <a:rPr lang="en-US" sz="1200" dirty="0">
                <a:latin typeface="Calibri" panose="020F0502020204030204" pitchFamily="34" charset="0"/>
                <a:ea typeface="Calibri" panose="020F0502020204030204" pitchFamily="34" charset="0"/>
                <a:cs typeface="Times New Roman" panose="02020603050405020304" pitchFamily="18" charset="0"/>
              </a:rPr>
              <a:t> municipality and the Municipality </a:t>
            </a:r>
            <a:r>
              <a:rPr lang="en-US" sz="1200" dirty="0" err="1">
                <a:latin typeface="Calibri" panose="020F0502020204030204" pitchFamily="34" charset="0"/>
                <a:ea typeface="Calibri" panose="020F0502020204030204" pitchFamily="34" charset="0"/>
                <a:cs typeface="Times New Roman" panose="02020603050405020304" pitchFamily="18" charset="0"/>
              </a:rPr>
              <a:t>Gamgeoba</a:t>
            </a:r>
            <a:r>
              <a:rPr lang="en-US" sz="1200" dirty="0">
                <a:latin typeface="Calibri" panose="020F0502020204030204" pitchFamily="34" charset="0"/>
                <a:ea typeface="Calibri" panose="020F0502020204030204" pitchFamily="34" charset="0"/>
                <a:cs typeface="Times New Roman" panose="02020603050405020304" pitchFamily="18" charset="0"/>
              </a:rPr>
              <a:t>. The ceremony was led by the COP of the program and had other speakers including the </a:t>
            </a:r>
            <a:r>
              <a:rPr lang="en-US" sz="1200" dirty="0" err="1">
                <a:latin typeface="Calibri" panose="020F0502020204030204" pitchFamily="34" charset="0"/>
                <a:ea typeface="Calibri" panose="020F0502020204030204" pitchFamily="34" charset="0"/>
                <a:cs typeface="Times New Roman" panose="02020603050405020304" pitchFamily="18" charset="0"/>
              </a:rPr>
              <a:t>Gamgebeli</a:t>
            </a:r>
            <a:r>
              <a:rPr lang="en-US" sz="1200" dirty="0">
                <a:latin typeface="Calibri" panose="020F0502020204030204" pitchFamily="34" charset="0"/>
                <a:ea typeface="Calibri" panose="020F0502020204030204" pitchFamily="34" charset="0"/>
                <a:cs typeface="Times New Roman" panose="02020603050405020304" pitchFamily="18" charset="0"/>
              </a:rPr>
              <a:t> of </a:t>
            </a:r>
            <a:r>
              <a:rPr lang="en-US" sz="1200" dirty="0" err="1">
                <a:latin typeface="Calibri" panose="020F0502020204030204" pitchFamily="34" charset="0"/>
                <a:ea typeface="Calibri" panose="020F0502020204030204" pitchFamily="34" charset="0"/>
                <a:cs typeface="Times New Roman" panose="02020603050405020304" pitchFamily="18" charset="0"/>
              </a:rPr>
              <a:t>Gardabani</a:t>
            </a:r>
            <a:r>
              <a:rPr lang="en-US" sz="1200" dirty="0">
                <a:latin typeface="Calibri" panose="020F0502020204030204" pitchFamily="34" charset="0"/>
                <a:ea typeface="Calibri" panose="020F0502020204030204" pitchFamily="34" charset="0"/>
                <a:cs typeface="Times New Roman" panose="02020603050405020304" pitchFamily="18" charset="0"/>
              </a:rPr>
              <a:t> municipality, the </a:t>
            </a:r>
            <a:r>
              <a:rPr lang="en-US" sz="1200" dirty="0" err="1">
                <a:latin typeface="Calibri" panose="020F0502020204030204" pitchFamily="34" charset="0"/>
                <a:ea typeface="Calibri" panose="020F0502020204030204" pitchFamily="34" charset="0"/>
                <a:cs typeface="Times New Roman" panose="02020603050405020304" pitchFamily="18" charset="0"/>
              </a:rPr>
              <a:t>Governonr</a:t>
            </a:r>
            <a:r>
              <a:rPr lang="en-US" sz="1200" dirty="0">
                <a:latin typeface="Calibri" panose="020F0502020204030204" pitchFamily="34" charset="0"/>
                <a:ea typeface="Calibri" panose="020F0502020204030204" pitchFamily="34" charset="0"/>
                <a:cs typeface="Times New Roman" panose="02020603050405020304" pitchFamily="18" charset="0"/>
              </a:rPr>
              <a:t> of </a:t>
            </a:r>
            <a:r>
              <a:rPr lang="en-US" sz="1200" dirty="0" err="1">
                <a:latin typeface="Calibri" panose="020F0502020204030204" pitchFamily="34" charset="0"/>
                <a:ea typeface="Calibri" panose="020F0502020204030204" pitchFamily="34" charset="0"/>
                <a:cs typeface="Times New Roman" panose="02020603050405020304" pitchFamily="18" charset="0"/>
              </a:rPr>
              <a:t>Kvemo</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Kartli</a:t>
            </a:r>
            <a:r>
              <a:rPr lang="en-US" sz="1200" dirty="0">
                <a:latin typeface="Calibri" panose="020F0502020204030204" pitchFamily="34" charset="0"/>
                <a:ea typeface="Calibri" panose="020F0502020204030204" pitchFamily="34" charset="0"/>
                <a:cs typeface="Times New Roman" panose="02020603050405020304" pitchFamily="18" charset="0"/>
              </a:rPr>
              <a:t> region and the representatives of different women organizations. Besides, the ceremony was enriched with the Georgian national songs and dances. The opening of the Women’s Room had a big interest from the side of different stakeholders and in total counted 67 attendees.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Even though there is still not officially opened WR in </a:t>
            </a:r>
            <a:r>
              <a:rPr lang="en-US" sz="1200" dirty="0" err="1">
                <a:latin typeface="Calibri" panose="020F0502020204030204" pitchFamily="34" charset="0"/>
                <a:ea typeface="Calibri" panose="020F0502020204030204" pitchFamily="34" charset="0"/>
                <a:cs typeface="Times New Roman" panose="02020603050405020304" pitchFamily="18" charset="0"/>
              </a:rPr>
              <a:t>Akhaltsikhe</a:t>
            </a:r>
            <a:r>
              <a:rPr lang="en-US" sz="1200" dirty="0">
                <a:latin typeface="Calibri" panose="020F0502020204030204" pitchFamily="34" charset="0"/>
                <a:ea typeface="Calibri" panose="020F0502020204030204" pitchFamily="34" charset="0"/>
                <a:cs typeface="Times New Roman" panose="02020603050405020304" pitchFamily="18" charset="0"/>
              </a:rPr>
              <a:t> the WR Manager was already actively working for the program and arranging different activities and trainings. Unfortunately, implementation of the full range of WR functions will only be possible after the opening of mentioned WRs.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Symbol"/>
              <a:buChar char=""/>
            </a:pPr>
            <a:endParaRPr lang="ru-RU" sz="1100" dirty="0"/>
          </a:p>
          <a:p>
            <a:pPr marL="342900" lvl="0" indent="-342900" algn="just">
              <a:lnSpc>
                <a:spcPct val="115000"/>
              </a:lnSpc>
              <a:spcAft>
                <a:spcPts val="1000"/>
              </a:spcAft>
              <a:buFont typeface="Symbol"/>
              <a:buChar char=""/>
            </a:pPr>
            <a:endParaRPr lang="en-US" sz="1100" dirty="0">
              <a:latin typeface="Trebuchet MS" pitchFamily="34" charset="0"/>
              <a:ea typeface="Calibri"/>
              <a:cs typeface="Times New Roman"/>
            </a:endParaRPr>
          </a:p>
          <a:p>
            <a:pPr lvl="0"/>
            <a:endParaRPr lang="en-US" sz="1100" dirty="0">
              <a:latin typeface="Sylfaen" pitchFamily="18" charset="0"/>
            </a:endParaRPr>
          </a:p>
        </p:txBody>
      </p:sp>
      <p:sp>
        <p:nvSpPr>
          <p:cNvPr id="6" name="Footer Placeholder 5"/>
          <p:cNvSpPr>
            <a:spLocks noGrp="1"/>
          </p:cNvSpPr>
          <p:nvPr>
            <p:ph type="ftr" sz="quarter" idx="11"/>
          </p:nvPr>
        </p:nvSpPr>
        <p:spPr>
          <a:xfrm>
            <a:off x="446174" y="6492875"/>
            <a:ext cx="3352801" cy="365125"/>
          </a:xfrm>
        </p:spPr>
        <p:txBody>
          <a:bodyPr/>
          <a:lstStyle/>
          <a:p>
            <a:r>
              <a:rPr lang="en-US" dirty="0"/>
              <a:t>ICCN – Quarterly Report</a:t>
            </a:r>
            <a:endParaRPr lang="ru-RU" dirty="0"/>
          </a:p>
        </p:txBody>
      </p:sp>
      <p:sp>
        <p:nvSpPr>
          <p:cNvPr id="7" name="Rectangle 6"/>
          <p:cNvSpPr/>
          <p:nvPr/>
        </p:nvSpPr>
        <p:spPr>
          <a:xfrm>
            <a:off x="683568" y="260648"/>
            <a:ext cx="3575466" cy="369332"/>
          </a:xfrm>
          <a:prstGeom prst="rect">
            <a:avLst/>
          </a:prstGeom>
        </p:spPr>
        <p:txBody>
          <a:bodyPr wrap="none">
            <a:spAutoFit/>
          </a:bodyPr>
          <a:lstStyle/>
          <a:p>
            <a:r>
              <a:rPr lang="en-US" b="1" dirty="0"/>
              <a:t>Component 1 – Women’s Rooms</a:t>
            </a:r>
            <a:endParaRPr lang="ru-RU" b="1" dirty="0"/>
          </a:p>
        </p:txBody>
      </p:sp>
      <p:pic>
        <p:nvPicPr>
          <p:cNvPr id="3074" name="Picture 2" descr="C:\Users\Admin\AppData\Local\Microsoft\Windows\Temporary Internet Files\Content.Outlook\FBF2Z1I7\13433998_1603253996632586_1675928822_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22184"/>
          <a:stretch/>
        </p:blipFill>
        <p:spPr bwMode="auto">
          <a:xfrm>
            <a:off x="205220" y="764704"/>
            <a:ext cx="2971024" cy="18319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AppData\Local\Microsoft\Windows\Temporary Internet Files\Content.Outlook\FBF2Z1I7\13301405_1113057045424777_185029722867778240_o.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220" y="2636912"/>
            <a:ext cx="2971024" cy="19801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AppData\Local\Microsoft\Windows\Temporary Internet Files\Content.Outlook\FBF2Z1I7\13164273_1100441570019658_6917034273952423206_n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20" y="4680890"/>
            <a:ext cx="2971024" cy="185703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D244C7C-1887-4AA4-8BBC-8465BF5E96FF}" type="datetime1">
              <a:rPr lang="en-US" smtClean="0"/>
              <a:t>10/2/2016</a:t>
            </a:fld>
            <a:endParaRPr lang="ru-RU"/>
          </a:p>
        </p:txBody>
      </p:sp>
    </p:spTree>
    <p:extLst>
      <p:ext uri="{BB962C8B-B14F-4D97-AF65-F5344CB8AC3E}">
        <p14:creationId xmlns:p14="http://schemas.microsoft.com/office/powerpoint/2010/main" val="1794202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0" y="445314"/>
            <a:ext cx="6012160" cy="6584086"/>
          </a:xfrm>
        </p:spPr>
        <p:txBody>
          <a:bodyPr anchor="t">
            <a:normAutofit/>
          </a:bodyPr>
          <a:lstStyle/>
          <a:p>
            <a:pPr marL="45720" indent="0" algn="ctr">
              <a:buNone/>
            </a:pPr>
            <a:r>
              <a:rPr lang="en-US" sz="1600" b="1" u="sng" dirty="0">
                <a:latin typeface="+mj-lt"/>
              </a:rPr>
              <a:t>Women’s Rooms in Action </a:t>
            </a:r>
          </a:p>
          <a:p>
            <a:pPr marL="342900" marR="0" lvl="0" indent="-342900" algn="just">
              <a:lnSpc>
                <a:spcPct val="115000"/>
              </a:lnSpc>
              <a:spcBef>
                <a:spcPts val="0"/>
              </a:spcBef>
              <a:spcAft>
                <a:spcPts val="0"/>
              </a:spcAft>
              <a:buFont typeface="Symbol" panose="05050102010706020507" pitchFamily="18" charset="2"/>
              <a:buChar char=""/>
            </a:pPr>
            <a:r>
              <a:rPr lang="en-US" sz="1050" dirty="0">
                <a:latin typeface="+mj-lt"/>
                <a:ea typeface="Calibri" panose="020F0502020204030204" pitchFamily="34" charset="0"/>
                <a:cs typeface="Times New Roman" panose="02020603050405020304" pitchFamily="18" charset="0"/>
              </a:rPr>
              <a:t>As the Broadening Horizons program is close to its completion, the extensive work has been started towards the sustainability of the WRs after the program completion. Each WR developed and presented its one-year action plan to the relevant </a:t>
            </a:r>
            <a:r>
              <a:rPr lang="en-US" sz="1050" dirty="0" err="1">
                <a:latin typeface="+mj-lt"/>
                <a:ea typeface="Calibri" panose="020F0502020204030204" pitchFamily="34" charset="0"/>
                <a:cs typeface="Times New Roman" panose="02020603050405020304" pitchFamily="18" charset="0"/>
              </a:rPr>
              <a:t>Gamgebeli</a:t>
            </a:r>
            <a:r>
              <a:rPr lang="en-US" sz="1050" dirty="0">
                <a:latin typeface="+mj-lt"/>
                <a:ea typeface="Calibri" panose="020F0502020204030204" pitchFamily="34" charset="0"/>
                <a:cs typeface="Times New Roman" panose="02020603050405020304" pitchFamily="18" charset="0"/>
              </a:rPr>
              <a:t> and as a continuation of this process the WRs are planning future activities. </a:t>
            </a:r>
            <a:endParaRPr lang="en-US" sz="1400" dirty="0">
              <a:latin typeface="+mj-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050" dirty="0">
                <a:latin typeface="+mj-lt"/>
                <a:ea typeface="Calibri" panose="020F0502020204030204" pitchFamily="34" charset="0"/>
                <a:cs typeface="Times New Roman" panose="02020603050405020304" pitchFamily="18" charset="0"/>
              </a:rPr>
              <a:t>During the reporting period the information about WR services was provided to 1082 beneficiaries , through the visits of beneficiaries to WRs, WR managers’ information, WR opening and other meetings. The WR managers are continuing an active introduction of WR operation to rural population in villages and conducting relevant meetings with the representatives of different sectors in the Women’s Room. In addition, they are actively supporting the organization of various activities and meetings of other stakeholders, which are in need of WR help.</a:t>
            </a:r>
            <a:endParaRPr lang="en-US" sz="1400" dirty="0">
              <a:latin typeface="+mj-l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US" sz="1050" dirty="0">
                <a:latin typeface="+mj-lt"/>
                <a:ea typeface="Calibri" panose="020F0502020204030204" pitchFamily="34" charset="0"/>
                <a:cs typeface="Times New Roman" panose="02020603050405020304" pitchFamily="18" charset="0"/>
              </a:rPr>
              <a:t>WR rooms have adopted and are using monitoring forms, which enable the program to reveal additional needs, expectations, information spreading and other. Monitoring of the mentioned information ensures better quality of program implementation.</a:t>
            </a:r>
          </a:p>
          <a:p>
            <a:pPr marL="0" marR="0" lvl="0" indent="0" algn="ctr">
              <a:lnSpc>
                <a:spcPct val="115000"/>
              </a:lnSpc>
              <a:spcBef>
                <a:spcPts val="0"/>
              </a:spcBef>
              <a:spcAft>
                <a:spcPts val="1000"/>
              </a:spcAft>
              <a:buNone/>
            </a:pPr>
            <a:r>
              <a:rPr lang="en-US" sz="1100" b="1" dirty="0">
                <a:latin typeface="+mj-lt"/>
                <a:ea typeface="Calibri" panose="020F0502020204030204" pitchFamily="34" charset="0"/>
                <a:cs typeface="Times New Roman" panose="02020603050405020304" pitchFamily="18" charset="0"/>
              </a:rPr>
              <a:t>Training on Leadership and Civic Activism</a:t>
            </a:r>
          </a:p>
          <a:p>
            <a:pPr marL="0" marR="0" lvl="0" indent="0" algn="just">
              <a:lnSpc>
                <a:spcPct val="115000"/>
              </a:lnSpc>
              <a:spcBef>
                <a:spcPts val="0"/>
              </a:spcBef>
              <a:spcAft>
                <a:spcPts val="100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lvl="0"/>
            <a:endParaRPr lang="ru-RU" sz="2300" dirty="0"/>
          </a:p>
          <a:p>
            <a:pPr lvl="0" algn="just"/>
            <a:endParaRPr lang="en-US" sz="2300" dirty="0">
              <a:latin typeface="Trebuchet MS" pitchFamily="34" charset="0"/>
            </a:endParaRPr>
          </a:p>
          <a:p>
            <a:pPr lvl="0" algn="just"/>
            <a:endParaRPr lang="en-US" sz="2300" dirty="0">
              <a:latin typeface="Trebuchet MS" pitchFamily="34" charset="0"/>
            </a:endParaRPr>
          </a:p>
          <a:p>
            <a:pPr lvl="0" algn="just"/>
            <a:endParaRPr lang="en-US" sz="2300" dirty="0">
              <a:latin typeface="Trebuchet MS" pitchFamily="34" charset="0"/>
            </a:endParaRPr>
          </a:p>
          <a:p>
            <a:pPr lvl="0" algn="just"/>
            <a:endParaRPr lang="en-US" sz="2300" dirty="0">
              <a:latin typeface="Trebuchet MS" pitchFamily="34" charset="0"/>
            </a:endParaRPr>
          </a:p>
          <a:p>
            <a:pPr lvl="0" algn="just"/>
            <a:endParaRPr lang="en-US" sz="2300" dirty="0">
              <a:latin typeface="Trebuchet MS" pitchFamily="34" charset="0"/>
            </a:endParaRPr>
          </a:p>
          <a:p>
            <a:pPr lvl="0" algn="just"/>
            <a:endParaRPr lang="en-US" sz="2300" dirty="0">
              <a:latin typeface="Trebuchet MS" pitchFamily="34" charset="0"/>
            </a:endParaRPr>
          </a:p>
          <a:p>
            <a:pPr algn="just"/>
            <a:endParaRPr lang="en-US" sz="2500" dirty="0"/>
          </a:p>
          <a:p>
            <a:pPr algn="just"/>
            <a:endParaRPr lang="ru-RU" sz="2500" dirty="0"/>
          </a:p>
          <a:p>
            <a:pPr algn="just"/>
            <a:endParaRPr lang="ru-RU" sz="2300" dirty="0"/>
          </a:p>
        </p:txBody>
      </p:sp>
      <p:sp>
        <p:nvSpPr>
          <p:cNvPr id="6" name="Footer Placeholder 5"/>
          <p:cNvSpPr>
            <a:spLocks noGrp="1"/>
          </p:cNvSpPr>
          <p:nvPr>
            <p:ph type="ftr" sz="quarter" idx="11"/>
          </p:nvPr>
        </p:nvSpPr>
        <p:spPr>
          <a:xfrm>
            <a:off x="93507" y="6492875"/>
            <a:ext cx="3352801" cy="365125"/>
          </a:xfrm>
        </p:spPr>
        <p:txBody>
          <a:bodyPr/>
          <a:lstStyle/>
          <a:p>
            <a:r>
              <a:rPr lang="en-US" dirty="0"/>
              <a:t>ICCN – Quarterly Report</a:t>
            </a:r>
            <a:endParaRPr lang="ru-RU" dirty="0"/>
          </a:p>
        </p:txBody>
      </p:sp>
      <p:sp>
        <p:nvSpPr>
          <p:cNvPr id="7" name="Rectangle 6"/>
          <p:cNvSpPr/>
          <p:nvPr/>
        </p:nvSpPr>
        <p:spPr>
          <a:xfrm>
            <a:off x="539552" y="136263"/>
            <a:ext cx="3562965" cy="369332"/>
          </a:xfrm>
          <a:prstGeom prst="rect">
            <a:avLst/>
          </a:prstGeom>
        </p:spPr>
        <p:txBody>
          <a:bodyPr wrap="square">
            <a:spAutoFit/>
          </a:bodyPr>
          <a:lstStyle/>
          <a:p>
            <a:r>
              <a:rPr lang="en-US" dirty="0"/>
              <a:t>Component 1 – Women’s Rooms</a:t>
            </a:r>
            <a:endParaRPr lang="ru-RU" dirty="0"/>
          </a:p>
        </p:txBody>
      </p:sp>
      <p:graphicFrame>
        <p:nvGraphicFramePr>
          <p:cNvPr id="4" name="Table 3"/>
          <p:cNvGraphicFramePr>
            <a:graphicFrameLocks noGrp="1"/>
          </p:cNvGraphicFramePr>
          <p:nvPr>
            <p:extLst>
              <p:ext uri="{D42A27DB-BD31-4B8C-83A1-F6EECF244321}">
                <p14:modId xmlns:p14="http://schemas.microsoft.com/office/powerpoint/2010/main" val="3726891329"/>
              </p:ext>
            </p:extLst>
          </p:nvPr>
        </p:nvGraphicFramePr>
        <p:xfrm>
          <a:off x="3491882" y="3717033"/>
          <a:ext cx="5472606" cy="2561501"/>
        </p:xfrm>
        <a:graphic>
          <a:graphicData uri="http://schemas.openxmlformats.org/drawingml/2006/table">
            <a:tbl>
              <a:tblPr firstRow="1" firstCol="1" bandRow="1">
                <a:tableStyleId>{5C22544A-7EE6-4342-B048-85BDC9FD1C3A}</a:tableStyleId>
              </a:tblPr>
              <a:tblGrid>
                <a:gridCol w="1009074">
                  <a:extLst>
                    <a:ext uri="{9D8B030D-6E8A-4147-A177-3AD203B41FA5}">
                      <a16:colId xmlns:a16="http://schemas.microsoft.com/office/drawing/2014/main" xmlns="" val="3746124383"/>
                    </a:ext>
                  </a:extLst>
                </a:gridCol>
                <a:gridCol w="1556874">
                  <a:extLst>
                    <a:ext uri="{9D8B030D-6E8A-4147-A177-3AD203B41FA5}">
                      <a16:colId xmlns:a16="http://schemas.microsoft.com/office/drawing/2014/main" xmlns="" val="1143380701"/>
                    </a:ext>
                  </a:extLst>
                </a:gridCol>
                <a:gridCol w="1102844">
                  <a:extLst>
                    <a:ext uri="{9D8B030D-6E8A-4147-A177-3AD203B41FA5}">
                      <a16:colId xmlns:a16="http://schemas.microsoft.com/office/drawing/2014/main" xmlns="" val="3253529705"/>
                    </a:ext>
                  </a:extLst>
                </a:gridCol>
                <a:gridCol w="642139">
                  <a:extLst>
                    <a:ext uri="{9D8B030D-6E8A-4147-A177-3AD203B41FA5}">
                      <a16:colId xmlns:a16="http://schemas.microsoft.com/office/drawing/2014/main" xmlns="" val="2411270980"/>
                    </a:ext>
                  </a:extLst>
                </a:gridCol>
                <a:gridCol w="1161675">
                  <a:extLst>
                    <a:ext uri="{9D8B030D-6E8A-4147-A177-3AD203B41FA5}">
                      <a16:colId xmlns:a16="http://schemas.microsoft.com/office/drawing/2014/main" xmlns="" val="4192010887"/>
                    </a:ext>
                  </a:extLst>
                </a:gridCol>
              </a:tblGrid>
              <a:tr h="510959">
                <a:tc>
                  <a:txBody>
                    <a:bodyPr/>
                    <a:lstStyle/>
                    <a:p>
                      <a:pPr marL="0" marR="0" algn="just">
                        <a:lnSpc>
                          <a:spcPct val="115000"/>
                        </a:lnSpc>
                        <a:spcBef>
                          <a:spcPts val="0"/>
                        </a:spcBef>
                        <a:spcAft>
                          <a:spcPts val="0"/>
                        </a:spcAft>
                      </a:pPr>
                      <a:r>
                        <a:rPr lang="en-US" sz="900" dirty="0">
                          <a:effectLst/>
                        </a:rPr>
                        <a:t>Municipality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nchor="ctr"/>
                </a:tc>
                <a:tc>
                  <a:txBody>
                    <a:bodyPr/>
                    <a:lstStyle/>
                    <a:p>
                      <a:pPr marL="0" marR="0" algn="just">
                        <a:lnSpc>
                          <a:spcPct val="115000"/>
                        </a:lnSpc>
                        <a:spcBef>
                          <a:spcPts val="0"/>
                        </a:spcBef>
                        <a:spcAft>
                          <a:spcPts val="0"/>
                        </a:spcAft>
                      </a:pPr>
                      <a:r>
                        <a:rPr lang="en-US" sz="900">
                          <a:effectLst/>
                        </a:rPr>
                        <a:t>Training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nchor="ctr"/>
                </a:tc>
                <a:tc>
                  <a:txBody>
                    <a:bodyPr/>
                    <a:lstStyle/>
                    <a:p>
                      <a:pPr marL="0" marR="0" algn="just">
                        <a:lnSpc>
                          <a:spcPct val="115000"/>
                        </a:lnSpc>
                        <a:spcBef>
                          <a:spcPts val="0"/>
                        </a:spcBef>
                        <a:spcAft>
                          <a:spcPts val="0"/>
                        </a:spcAft>
                      </a:pPr>
                      <a:r>
                        <a:rPr lang="en-US" sz="900">
                          <a:effectLst/>
                        </a:rPr>
                        <a:t>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nchor="ctr"/>
                </a:tc>
                <a:tc>
                  <a:txBody>
                    <a:bodyPr/>
                    <a:lstStyle/>
                    <a:p>
                      <a:pPr marL="0" marR="0" algn="just">
                        <a:lnSpc>
                          <a:spcPct val="115000"/>
                        </a:lnSpc>
                        <a:spcBef>
                          <a:spcPts val="0"/>
                        </a:spcBef>
                        <a:spcAft>
                          <a:spcPts val="0"/>
                        </a:spcAft>
                      </a:pPr>
                      <a:r>
                        <a:rPr lang="en-US" sz="900">
                          <a:effectLst/>
                        </a:rPr>
                        <a:t>Number of attendees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nchor="ctr"/>
                </a:tc>
                <a:tc>
                  <a:txBody>
                    <a:bodyPr/>
                    <a:lstStyle/>
                    <a:p>
                      <a:pPr marL="0" marR="0" algn="just">
                        <a:lnSpc>
                          <a:spcPct val="115000"/>
                        </a:lnSpc>
                        <a:spcBef>
                          <a:spcPts val="0"/>
                        </a:spcBef>
                        <a:spcAft>
                          <a:spcPts val="0"/>
                        </a:spcAft>
                      </a:pPr>
                      <a:r>
                        <a:rPr lang="en-US" sz="900">
                          <a:effectLst/>
                        </a:rPr>
                        <a:t>Number of women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nchor="ctr"/>
                </a:tc>
                <a:extLst>
                  <a:ext uri="{0D108BD9-81ED-4DB2-BD59-A6C34878D82A}">
                    <a16:rowId xmlns:a16="http://schemas.microsoft.com/office/drawing/2014/main" xmlns="" val="200449785"/>
                  </a:ext>
                </a:extLst>
              </a:tr>
              <a:tr h="298048">
                <a:tc>
                  <a:txBody>
                    <a:bodyPr/>
                    <a:lstStyle/>
                    <a:p>
                      <a:pPr marL="0" marR="0" algn="just">
                        <a:lnSpc>
                          <a:spcPct val="115000"/>
                        </a:lnSpc>
                        <a:spcBef>
                          <a:spcPts val="0"/>
                        </a:spcBef>
                        <a:spcAft>
                          <a:spcPts val="0"/>
                        </a:spcAft>
                      </a:pPr>
                      <a:r>
                        <a:rPr lang="en-US" sz="900">
                          <a:effectLst/>
                        </a:rPr>
                        <a:t>Aspindza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Leadership and Civic Activism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June 15, 2016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extLst>
                  <a:ext uri="{0D108BD9-81ED-4DB2-BD59-A6C34878D82A}">
                    <a16:rowId xmlns:a16="http://schemas.microsoft.com/office/drawing/2014/main" xmlns="" val="520281525"/>
                  </a:ext>
                </a:extLst>
              </a:tr>
              <a:tr h="298048">
                <a:tc>
                  <a:txBody>
                    <a:bodyPr/>
                    <a:lstStyle/>
                    <a:p>
                      <a:pPr marL="0" marR="0" algn="just">
                        <a:lnSpc>
                          <a:spcPct val="115000"/>
                        </a:lnSpc>
                        <a:spcBef>
                          <a:spcPts val="0"/>
                        </a:spcBef>
                        <a:spcAft>
                          <a:spcPts val="0"/>
                        </a:spcAft>
                      </a:pPr>
                      <a:r>
                        <a:rPr lang="en-US" sz="900">
                          <a:effectLst/>
                        </a:rPr>
                        <a:t>Adigeni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Leadership and Civic Activism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June 14, 2016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extLst>
                  <a:ext uri="{0D108BD9-81ED-4DB2-BD59-A6C34878D82A}">
                    <a16:rowId xmlns:a16="http://schemas.microsoft.com/office/drawing/2014/main" xmlns="" val="151926668"/>
                  </a:ext>
                </a:extLst>
              </a:tr>
              <a:tr h="298048">
                <a:tc>
                  <a:txBody>
                    <a:bodyPr/>
                    <a:lstStyle/>
                    <a:p>
                      <a:pPr marL="0" marR="0" algn="just">
                        <a:lnSpc>
                          <a:spcPct val="115000"/>
                        </a:lnSpc>
                        <a:spcBef>
                          <a:spcPts val="0"/>
                        </a:spcBef>
                        <a:spcAft>
                          <a:spcPts val="0"/>
                        </a:spcAft>
                      </a:pPr>
                      <a:r>
                        <a:rPr lang="en-US" sz="900" dirty="0" err="1">
                          <a:effectLst/>
                        </a:rPr>
                        <a:t>Akhalkalaki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Leadership and Civic Activism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June 17, 2016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extLst>
                  <a:ext uri="{0D108BD9-81ED-4DB2-BD59-A6C34878D82A}">
                    <a16:rowId xmlns:a16="http://schemas.microsoft.com/office/drawing/2014/main" xmlns="" val="1810681414"/>
                  </a:ext>
                </a:extLst>
              </a:tr>
              <a:tr h="298048">
                <a:tc>
                  <a:txBody>
                    <a:bodyPr/>
                    <a:lstStyle/>
                    <a:p>
                      <a:pPr marL="0" marR="0" algn="just">
                        <a:lnSpc>
                          <a:spcPct val="115000"/>
                        </a:lnSpc>
                        <a:spcBef>
                          <a:spcPts val="0"/>
                        </a:spcBef>
                        <a:spcAft>
                          <a:spcPts val="0"/>
                        </a:spcAft>
                      </a:pPr>
                      <a:r>
                        <a:rPr lang="en-US" sz="900">
                          <a:effectLst/>
                        </a:rPr>
                        <a:t>Akhaltsikhe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Leadership and Civic Activism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June 18, 2016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extLst>
                  <a:ext uri="{0D108BD9-81ED-4DB2-BD59-A6C34878D82A}">
                    <a16:rowId xmlns:a16="http://schemas.microsoft.com/office/drawing/2014/main" xmlns="" val="2165621988"/>
                  </a:ext>
                </a:extLst>
              </a:tr>
              <a:tr h="298048">
                <a:tc>
                  <a:txBody>
                    <a:bodyPr/>
                    <a:lstStyle/>
                    <a:p>
                      <a:pPr marL="0" marR="0" algn="just">
                        <a:lnSpc>
                          <a:spcPct val="115000"/>
                        </a:lnSpc>
                        <a:spcBef>
                          <a:spcPts val="0"/>
                        </a:spcBef>
                        <a:spcAft>
                          <a:spcPts val="0"/>
                        </a:spcAft>
                      </a:pPr>
                      <a:r>
                        <a:rPr lang="en-US" sz="900">
                          <a:effectLst/>
                        </a:rPr>
                        <a:t>Ninotsminda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Leadership and Civic Activism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June 16, 2016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extLst>
                  <a:ext uri="{0D108BD9-81ED-4DB2-BD59-A6C34878D82A}">
                    <a16:rowId xmlns:a16="http://schemas.microsoft.com/office/drawing/2014/main" xmlns="" val="2664102988"/>
                  </a:ext>
                </a:extLst>
              </a:tr>
              <a:tr h="298048">
                <a:tc>
                  <a:txBody>
                    <a:bodyPr/>
                    <a:lstStyle/>
                    <a:p>
                      <a:pPr marL="0" marR="0" algn="just">
                        <a:lnSpc>
                          <a:spcPct val="115000"/>
                        </a:lnSpc>
                        <a:spcBef>
                          <a:spcPts val="0"/>
                        </a:spcBef>
                        <a:spcAft>
                          <a:spcPts val="0"/>
                        </a:spcAft>
                      </a:pPr>
                      <a:r>
                        <a:rPr lang="en-US" sz="900">
                          <a:effectLst/>
                        </a:rPr>
                        <a:t>Tsalka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Leadership and Civic Activism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June 24, 2016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extLst>
                  <a:ext uri="{0D108BD9-81ED-4DB2-BD59-A6C34878D82A}">
                    <a16:rowId xmlns:a16="http://schemas.microsoft.com/office/drawing/2014/main" xmlns="" val="663796177"/>
                  </a:ext>
                </a:extLst>
              </a:tr>
              <a:tr h="149024">
                <a:tc>
                  <a:txBody>
                    <a:bodyPr/>
                    <a:lstStyle/>
                    <a:p>
                      <a:pPr marL="0" marR="0" algn="just">
                        <a:lnSpc>
                          <a:spcPct val="115000"/>
                        </a:lnSpc>
                        <a:spcBef>
                          <a:spcPts val="0"/>
                        </a:spcBef>
                        <a:spcAft>
                          <a:spcPts val="0"/>
                        </a:spcAft>
                      </a:pPr>
                      <a:r>
                        <a:rPr lang="en-US" sz="900">
                          <a:effectLst/>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just">
                        <a:lnSpc>
                          <a:spcPct val="115000"/>
                        </a:lnSpc>
                        <a:spcBef>
                          <a:spcPts val="0"/>
                        </a:spcBef>
                        <a:spcAft>
                          <a:spcPts val="0"/>
                        </a:spcAft>
                      </a:pPr>
                      <a:r>
                        <a:rPr lang="en-US" sz="900">
                          <a:effectLst/>
                          <a:highlight>
                            <a:srgbClr val="FFFF00"/>
                          </a:highligh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86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tc>
                  <a:txBody>
                    <a:bodyPr/>
                    <a:lstStyle/>
                    <a:p>
                      <a:pPr marL="0" marR="0" algn="ctr">
                        <a:lnSpc>
                          <a:spcPct val="115000"/>
                        </a:lnSpc>
                        <a:spcBef>
                          <a:spcPts val="0"/>
                        </a:spcBef>
                        <a:spcAft>
                          <a:spcPts val="0"/>
                        </a:spcAft>
                      </a:pPr>
                      <a:r>
                        <a:rPr lang="en-US" sz="900" dirty="0">
                          <a:effectLst/>
                        </a:rPr>
                        <a:t>86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29" marR="54329" marT="0" marB="0"/>
                </a:tc>
                <a:extLst>
                  <a:ext uri="{0D108BD9-81ED-4DB2-BD59-A6C34878D82A}">
                    <a16:rowId xmlns:a16="http://schemas.microsoft.com/office/drawing/2014/main" xmlns="" val="743704365"/>
                  </a:ext>
                </a:extLst>
              </a:tr>
            </a:tbl>
          </a:graphicData>
        </a:graphic>
      </p:graphicFrame>
      <p:pic>
        <p:nvPicPr>
          <p:cNvPr id="2" name="Picture 2" descr="C:\Users\Admin\Desktop\USAID\Reports\pic Akhaltsikhe\inglisuri.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flipH="1">
            <a:off x="69085" y="978471"/>
            <a:ext cx="3088166" cy="2110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descr="C:\Users\Admin\AppData\Local\Microsoft\Windows\Temporary Internet Files\Content.Outlook\FBF2Z1I7\13055778_1440272782699478_3695205043562800830_o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915" y="3501008"/>
            <a:ext cx="3155949" cy="266429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5" name="Date Placeholder 4"/>
          <p:cNvSpPr>
            <a:spLocks noGrp="1"/>
          </p:cNvSpPr>
          <p:nvPr>
            <p:ph type="dt" sz="half" idx="10"/>
          </p:nvPr>
        </p:nvSpPr>
        <p:spPr/>
        <p:txBody>
          <a:bodyPr/>
          <a:lstStyle/>
          <a:p>
            <a:fld id="{32FF711E-E7F1-45D8-B56F-FDA0CFEF87AB}" type="datetime1">
              <a:rPr lang="en-US" smtClean="0"/>
              <a:t>10/2/2016</a:t>
            </a:fld>
            <a:endParaRPr lang="ru-RU"/>
          </a:p>
        </p:txBody>
      </p:sp>
    </p:spTree>
    <p:extLst>
      <p:ext uri="{BB962C8B-B14F-4D97-AF65-F5344CB8AC3E}">
        <p14:creationId xmlns:p14="http://schemas.microsoft.com/office/powerpoint/2010/main" val="9282139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96" y="476672"/>
            <a:ext cx="5328592" cy="6048672"/>
          </a:xfrm>
        </p:spPr>
        <p:txBody>
          <a:bodyPr anchor="t">
            <a:noAutofit/>
          </a:bodyPr>
          <a:lstStyle/>
          <a:p>
            <a:pPr marL="342900" marR="0" lvl="0" indent="-342900" algn="just">
              <a:lnSpc>
                <a:spcPct val="115000"/>
              </a:lnSpc>
              <a:spcBef>
                <a:spcPts val="0"/>
              </a:spcBef>
              <a:spcAft>
                <a:spcPts val="1200"/>
              </a:spcAft>
              <a:buFont typeface="Symbol" panose="05050102010706020507" pitchFamily="18" charset="2"/>
              <a:buChar char=""/>
            </a:pPr>
            <a:r>
              <a:rPr lang="en-US" sz="1100" dirty="0">
                <a:ea typeface="Calibri" panose="020F0502020204030204" pitchFamily="34" charset="0"/>
                <a:cs typeface="Times New Roman" panose="02020603050405020304" pitchFamily="18" charset="0"/>
              </a:rPr>
              <a:t>As a result of Cooperation with Sandra Willet in order to better address women needs that were revealed during the implementation of the program there was developed an </a:t>
            </a:r>
            <a:r>
              <a:rPr lang="en-US" sz="1100" dirty="0" smtClean="0">
                <a:ea typeface="Calibri" panose="020F0502020204030204" pitchFamily="34" charset="0"/>
                <a:cs typeface="Times New Roman" panose="02020603050405020304" pitchFamily="18" charset="0"/>
              </a:rPr>
              <a:t>agricultural </a:t>
            </a:r>
            <a:r>
              <a:rPr lang="en-US" sz="1100" dirty="0">
                <a:ea typeface="Calibri" panose="020F0502020204030204" pitchFamily="34" charset="0"/>
                <a:cs typeface="Times New Roman" panose="02020603050405020304" pitchFamily="18" charset="0"/>
              </a:rPr>
              <a:t>tourism strategy for all target municipalities of the Horizons program. The strategy is based on information from Focus Groups, meetings with different relevant organization representatives, farmers, governmental entities and desk research. The strategy was presented by Business Opportunities Coordinator of Horizons program to the program team and representatives of both target municipalities in </a:t>
            </a:r>
            <a:r>
              <a:rPr lang="en-US" sz="1100" dirty="0" err="1">
                <a:ea typeface="Calibri" panose="020F0502020204030204" pitchFamily="34" charset="0"/>
                <a:cs typeface="Times New Roman" panose="02020603050405020304" pitchFamily="18" charset="0"/>
              </a:rPr>
              <a:t>Borjomi</a:t>
            </a:r>
            <a:r>
              <a:rPr lang="en-US" sz="1100" dirty="0">
                <a:ea typeface="Calibri" panose="020F0502020204030204" pitchFamily="34" charset="0"/>
                <a:cs typeface="Times New Roman" panose="02020603050405020304" pitchFamily="18" charset="0"/>
              </a:rPr>
              <a:t> and Bolnisi during the previous reporting period. It was additionally presented to 17 stakeholders on April 8, 2016 in </a:t>
            </a:r>
            <a:r>
              <a:rPr lang="en-US" sz="1100" dirty="0" err="1">
                <a:ea typeface="Calibri" panose="020F0502020204030204" pitchFamily="34" charset="0"/>
                <a:cs typeface="Times New Roman" panose="02020603050405020304" pitchFamily="18" charset="0"/>
              </a:rPr>
              <a:t>Akhaltsikhe</a:t>
            </a:r>
            <a:r>
              <a:rPr lang="en-US" sz="1100" dirty="0">
                <a:ea typeface="Calibri" panose="020F0502020204030204" pitchFamily="34" charset="0"/>
                <a:cs typeface="Times New Roman" panose="02020603050405020304" pitchFamily="18" charset="0"/>
              </a:rPr>
              <a:t>.  </a:t>
            </a:r>
          </a:p>
          <a:p>
            <a:pPr marL="342900" marR="0" lvl="0" indent="-342900" algn="just">
              <a:lnSpc>
                <a:spcPct val="115000"/>
              </a:lnSpc>
              <a:spcBef>
                <a:spcPts val="0"/>
              </a:spcBef>
              <a:spcAft>
                <a:spcPts val="1200"/>
              </a:spcAft>
              <a:buFont typeface="Symbol" panose="05050102010706020507" pitchFamily="18" charset="2"/>
              <a:buChar char=""/>
            </a:pPr>
            <a:r>
              <a:rPr lang="en-US" sz="1100" dirty="0">
                <a:ea typeface="Calibri" panose="020F0502020204030204" pitchFamily="34" charset="0"/>
                <a:cs typeface="Times New Roman" panose="02020603050405020304" pitchFamily="18" charset="0"/>
              </a:rPr>
              <a:t>All the agreements and procurement procedures for small grants for women are finished. In total there are issued 13 grants, one to each target municipality. All of the grants are already in their active implementation stage.</a:t>
            </a:r>
          </a:p>
          <a:p>
            <a:pPr marL="342900" marR="0" lvl="0" indent="-342900" algn="just">
              <a:lnSpc>
                <a:spcPct val="115000"/>
              </a:lnSpc>
              <a:spcBef>
                <a:spcPts val="0"/>
              </a:spcBef>
              <a:spcAft>
                <a:spcPts val="1200"/>
              </a:spcAft>
              <a:buFont typeface="Symbol" panose="05050102010706020507" pitchFamily="18" charset="2"/>
              <a:buChar char=""/>
            </a:pPr>
            <a:r>
              <a:rPr lang="en-US" sz="1100" dirty="0">
                <a:ea typeface="Calibri" panose="020F0502020204030204" pitchFamily="34" charset="0"/>
                <a:cs typeface="Times New Roman" panose="02020603050405020304" pitchFamily="18" charset="0"/>
              </a:rPr>
              <a:t>The Program team was actively involved in the arrangements under each grant project. Intensive communication with the grant beneficiaries through number of site visits, telephone calls, emails and meetings allowed for better understanding of their responsibilities under the Grant. Program team is always available to provide any additional support in terms of information sharing on new technologies, new training opportunities under other similar programs, new government regulations offering favorable conditions for the population living in the high mountain area (1,500 meters and more above the sea level), including additional allowances and special terms for tax exempt rules.  </a:t>
            </a:r>
          </a:p>
          <a:p>
            <a:pPr marL="342900" marR="0" lvl="0" indent="-342900" algn="just">
              <a:lnSpc>
                <a:spcPct val="115000"/>
              </a:lnSpc>
              <a:spcBef>
                <a:spcPts val="0"/>
              </a:spcBef>
              <a:spcAft>
                <a:spcPts val="1200"/>
              </a:spcAft>
              <a:buFont typeface="Symbol" panose="05050102010706020507" pitchFamily="18" charset="2"/>
              <a:buChar char=""/>
            </a:pPr>
            <a:endParaRPr lang="en-US" sz="1100" dirty="0"/>
          </a:p>
          <a:p>
            <a:endParaRPr lang="ru-RU" sz="1100" dirty="0"/>
          </a:p>
        </p:txBody>
      </p:sp>
      <p:sp>
        <p:nvSpPr>
          <p:cNvPr id="6" name="Footer Placeholder 5"/>
          <p:cNvSpPr>
            <a:spLocks noGrp="1"/>
          </p:cNvSpPr>
          <p:nvPr>
            <p:ph type="ftr" sz="quarter" idx="11"/>
          </p:nvPr>
        </p:nvSpPr>
        <p:spPr>
          <a:xfrm>
            <a:off x="149491" y="6376243"/>
            <a:ext cx="3352801" cy="365125"/>
          </a:xfrm>
        </p:spPr>
        <p:txBody>
          <a:bodyPr/>
          <a:lstStyle/>
          <a:p>
            <a:r>
              <a:rPr lang="en-US" dirty="0" smtClean="0"/>
              <a:t>ICCN – Quarterly Report</a:t>
            </a:r>
            <a:endParaRPr lang="ru-RU" dirty="0"/>
          </a:p>
        </p:txBody>
      </p:sp>
      <p:sp>
        <p:nvSpPr>
          <p:cNvPr id="7" name="Rectangle 6"/>
          <p:cNvSpPr/>
          <p:nvPr/>
        </p:nvSpPr>
        <p:spPr>
          <a:xfrm>
            <a:off x="467544" y="0"/>
            <a:ext cx="8136904" cy="646331"/>
          </a:xfrm>
          <a:prstGeom prst="rect">
            <a:avLst/>
          </a:prstGeom>
        </p:spPr>
        <p:txBody>
          <a:bodyPr wrap="square">
            <a:spAutoFit/>
          </a:bodyPr>
          <a:lstStyle/>
          <a:p>
            <a:r>
              <a:rPr lang="en-US" b="1" dirty="0"/>
              <a:t>Component 2 – The Education, Career and Opportunities Fund (ECF)</a:t>
            </a:r>
            <a:br>
              <a:rPr lang="en-US" b="1" dirty="0"/>
            </a:br>
            <a:endParaRPr lang="ru-RU" b="1" dirty="0"/>
          </a:p>
        </p:txBody>
      </p:sp>
      <p:sp>
        <p:nvSpPr>
          <p:cNvPr id="2" name="Date Placeholder 1"/>
          <p:cNvSpPr>
            <a:spLocks noGrp="1"/>
          </p:cNvSpPr>
          <p:nvPr>
            <p:ph type="dt" sz="half" idx="10"/>
          </p:nvPr>
        </p:nvSpPr>
        <p:spPr/>
        <p:txBody>
          <a:bodyPr/>
          <a:lstStyle/>
          <a:p>
            <a:fld id="{081EB4B4-D25E-4D49-806A-F10916946EE9}" type="datetime1">
              <a:rPr lang="en-US" smtClean="0"/>
              <a:t>10/2/2016</a:t>
            </a:fld>
            <a:endParaRPr lang="ru-RU" dirty="0"/>
          </a:p>
        </p:txBody>
      </p:sp>
      <p:pic>
        <p:nvPicPr>
          <p:cNvPr id="9" name="Picture 2" descr="C:\Users\Admin\AppData\Local\Microsoft\Windows\Temporary Internet Files\Content.Outlook\FBF2Z1I7\13329792_1120245124716460_184084305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36" y="2564905"/>
            <a:ext cx="3520560" cy="1971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Admin\AppData\Local\Microsoft\Windows\Temporary Internet Files\Content.Outlook\FBF2Z1I7\13087102_1281418475205650_4150256459285441929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04665"/>
            <a:ext cx="3520559"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Admin\AppData\Local\Microsoft\Windows\Temporary Internet Files\Content.Outlook\FBF2Z1I7\DSCN04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5336" y="4608131"/>
            <a:ext cx="3520560" cy="177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495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258044" y="6381328"/>
            <a:ext cx="3352801" cy="365125"/>
          </a:xfrm>
        </p:spPr>
        <p:txBody>
          <a:bodyPr/>
          <a:lstStyle/>
          <a:p>
            <a:r>
              <a:rPr lang="en-US" dirty="0"/>
              <a:t>ICCN – Quarterly Report</a:t>
            </a:r>
            <a:endParaRPr lang="ru-RU" dirty="0"/>
          </a:p>
        </p:txBody>
      </p:sp>
      <p:sp>
        <p:nvSpPr>
          <p:cNvPr id="10" name="Rectangle 9"/>
          <p:cNvSpPr/>
          <p:nvPr/>
        </p:nvSpPr>
        <p:spPr>
          <a:xfrm>
            <a:off x="539552" y="260648"/>
            <a:ext cx="7535461" cy="646331"/>
          </a:xfrm>
          <a:prstGeom prst="rect">
            <a:avLst/>
          </a:prstGeom>
        </p:spPr>
        <p:txBody>
          <a:bodyPr wrap="none">
            <a:spAutoFit/>
          </a:bodyPr>
          <a:lstStyle/>
          <a:p>
            <a:r>
              <a:rPr lang="en-US" b="1" dirty="0"/>
              <a:t>Component </a:t>
            </a:r>
            <a:r>
              <a:rPr lang="en-US" b="1" dirty="0" smtClean="0"/>
              <a:t>2 – </a:t>
            </a:r>
            <a:r>
              <a:rPr lang="en-US" b="1" dirty="0"/>
              <a:t>The Education, Career and Opportunities Fund (ECF)</a:t>
            </a:r>
            <a:br>
              <a:rPr lang="en-US" b="1" dirty="0"/>
            </a:br>
            <a:endParaRPr lang="ru-RU" b="1" dirty="0"/>
          </a:p>
        </p:txBody>
      </p:sp>
      <p:sp>
        <p:nvSpPr>
          <p:cNvPr id="2" name="Content Placeholder 1"/>
          <p:cNvSpPr>
            <a:spLocks noGrp="1"/>
          </p:cNvSpPr>
          <p:nvPr>
            <p:ph sz="half" idx="2"/>
          </p:nvPr>
        </p:nvSpPr>
        <p:spPr>
          <a:xfrm>
            <a:off x="2627785" y="620687"/>
            <a:ext cx="6336704" cy="5904657"/>
          </a:xfrm>
        </p:spPr>
        <p:txBody>
          <a:bodyPr>
            <a:normAutofit fontScale="92500" lnSpcReduction="20000"/>
          </a:bodyPr>
          <a:lstStyle/>
          <a:p>
            <a:pPr marL="400050" marR="0" algn="just">
              <a:lnSpc>
                <a:spcPct val="115000"/>
              </a:lnSpc>
              <a:spcBef>
                <a:spcPts val="0"/>
              </a:spcBef>
              <a:spcAft>
                <a:spcPts val="1200"/>
              </a:spcAft>
            </a:pPr>
            <a:r>
              <a:rPr lang="en-US" sz="1200" dirty="0">
                <a:ea typeface="Calibri" panose="020F0502020204030204" pitchFamily="34" charset="0"/>
                <a:cs typeface="Times New Roman" panose="02020603050405020304" pitchFamily="18" charset="0"/>
              </a:rPr>
              <a:t>The grant beneficiaries were encouraged to expand their businesses by applying for other available grants which could also help ensure the sustainability of their businesses. In addition, with support of the program team the grantees went through different trainings according to their sphere of activity. The trainings were on business plan development, financial planning, management, marketing, taxation, agricultural marketing, value chain, pricing of agricultural production, research skills, product safety, cattle breeding, human and women rights, training in monitoring of elections, English language course, </a:t>
            </a:r>
            <a:r>
              <a:rPr lang="ka-GE" sz="1050" dirty="0">
                <a:ea typeface="Calibri" panose="020F0502020204030204" pitchFamily="34" charset="0"/>
                <a:cs typeface="Times New Roman" panose="02020603050405020304" pitchFamily="18" charset="0"/>
              </a:rPr>
              <a:t>HACCP</a:t>
            </a:r>
            <a:r>
              <a:rPr lang="en-US" sz="1050"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organizational management and communication, small business management, business creation and other. Almost all the beneficiaries are searching for new financial opportunities, therefore with help of the Business Opportunities Coordinator developing project proposals and applying for new grants. Several of them have already successfully gone through the first phase of selection.  Besides grantees participate in the fairs, workshops and even are invited to different TV Programs: </a:t>
            </a:r>
            <a:r>
              <a:rPr lang="ka-GE" sz="1050" u="sng" dirty="0">
                <a:solidFill>
                  <a:srgbClr val="0000FF"/>
                </a:solidFill>
                <a:ea typeface="Calibri" panose="020F0502020204030204" pitchFamily="34" charset="0"/>
                <a:cs typeface="Times New Roman" panose="02020603050405020304" pitchFamily="18" charset="0"/>
                <a:hlinkClick r:id="rId2"/>
              </a:rPr>
              <a:t>https://9arkhi.wordpress.com/%E1%83%93%E1%83%98%E1%83%90%E1%83%9A%E1%83%9D%E1%83%92%E1%83%98/</a:t>
            </a:r>
            <a:endParaRPr lang="en-US" sz="1200" dirty="0">
              <a:ea typeface="Calibri" panose="020F0502020204030204" pitchFamily="34" charset="0"/>
              <a:cs typeface="Times New Roman" panose="02020603050405020304" pitchFamily="18" charset="0"/>
            </a:endParaRPr>
          </a:p>
          <a:p>
            <a:pPr marL="400050" marR="0" algn="just">
              <a:lnSpc>
                <a:spcPct val="115000"/>
              </a:lnSpc>
              <a:spcBef>
                <a:spcPts val="0"/>
              </a:spcBef>
              <a:spcAft>
                <a:spcPts val="1200"/>
              </a:spcAft>
            </a:pPr>
            <a:r>
              <a:rPr lang="en-US" sz="1200" dirty="0">
                <a:ea typeface="Calibri" panose="020F0502020204030204" pitchFamily="34" charset="0"/>
                <a:cs typeface="Times New Roman" panose="02020603050405020304" pitchFamily="18" charset="0"/>
              </a:rPr>
              <a:t>The Business Opportunities Coordinator is constantly providing grantees with information on possible funding/donors, areas and organizations for cooperation, information on their businesses and their business improvement opportunities.</a:t>
            </a:r>
          </a:p>
          <a:p>
            <a:pPr marL="400050" marR="0" algn="just">
              <a:lnSpc>
                <a:spcPct val="115000"/>
              </a:lnSpc>
              <a:spcBef>
                <a:spcPts val="0"/>
              </a:spcBef>
              <a:spcAft>
                <a:spcPts val="1200"/>
              </a:spcAft>
            </a:pPr>
            <a:r>
              <a:rPr lang="en-US" sz="1200" dirty="0">
                <a:ea typeface="Calibri" panose="020F0502020204030204" pitchFamily="34" charset="0"/>
                <a:cs typeface="Times New Roman" panose="02020603050405020304" pitchFamily="18" charset="0"/>
              </a:rPr>
              <a:t>The business grants have created new job opportunities. As a result, there were in total employed 22 persons (8 seasonally and 3 for one-time employment) and 18 persons are going through the internship programs.</a:t>
            </a:r>
          </a:p>
          <a:p>
            <a:pPr marL="400050" marR="0" algn="just">
              <a:lnSpc>
                <a:spcPct val="115000"/>
              </a:lnSpc>
              <a:spcBef>
                <a:spcPts val="0"/>
              </a:spcBef>
              <a:spcAft>
                <a:spcPts val="1200"/>
              </a:spcAft>
            </a:pPr>
            <a:r>
              <a:rPr lang="en-US" sz="1200" dirty="0">
                <a:ea typeface="Calibri" panose="020F0502020204030204" pitchFamily="34" charset="0"/>
                <a:cs typeface="Times New Roman" panose="02020603050405020304" pitchFamily="18" charset="0"/>
              </a:rPr>
              <a:t>In the frame of the grant component aimed at support of rural women it was decided to transfer these grants into the English and Computer lessons. The ECF Fund Manager together with Business Opportunities Coordinator have selected English and Computer teachers for all the municipalities. During the reporting period the English course was complete in </a:t>
            </a:r>
            <a:r>
              <a:rPr lang="en-US" sz="1200" dirty="0" err="1">
                <a:ea typeface="Calibri" panose="020F0502020204030204" pitchFamily="34" charset="0"/>
                <a:cs typeface="Times New Roman" panose="02020603050405020304" pitchFamily="18" charset="0"/>
              </a:rPr>
              <a:t>Dmanisi</a:t>
            </a:r>
            <a:r>
              <a:rPr lang="en-US" sz="1200" dirty="0">
                <a:ea typeface="Calibri" panose="020F0502020204030204" pitchFamily="34" charset="0"/>
                <a:cs typeface="Times New Roman" panose="02020603050405020304" pitchFamily="18" charset="0"/>
              </a:rPr>
              <a:t> Municipality and counted 12 participants. Certificates on completion of the courses were already awarded to students from </a:t>
            </a:r>
            <a:r>
              <a:rPr lang="en-US" sz="1200" dirty="0" err="1">
                <a:ea typeface="Calibri" panose="020F0502020204030204" pitchFamily="34" charset="0"/>
                <a:cs typeface="Times New Roman" panose="02020603050405020304" pitchFamily="18" charset="0"/>
              </a:rPr>
              <a:t>Marneuli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Borjomi</a:t>
            </a:r>
            <a:r>
              <a:rPr lang="en-US" sz="1200" dirty="0">
                <a:ea typeface="Calibri" panose="020F0502020204030204" pitchFamily="34" charset="0"/>
                <a:cs typeface="Times New Roman" panose="02020603050405020304" pitchFamily="18" charset="0"/>
              </a:rPr>
              <a:t>, Rustavi, </a:t>
            </a:r>
            <a:r>
              <a:rPr lang="en-US" sz="1200" dirty="0" err="1">
                <a:ea typeface="Calibri" panose="020F0502020204030204" pitchFamily="34" charset="0"/>
                <a:cs typeface="Times New Roman" panose="02020603050405020304" pitchFamily="18" charset="0"/>
              </a:rPr>
              <a:t>Tetritskaro</a:t>
            </a:r>
            <a:r>
              <a:rPr lang="en-US" sz="1200" dirty="0">
                <a:ea typeface="Calibri" panose="020F0502020204030204" pitchFamily="34" charset="0"/>
                <a:cs typeface="Times New Roman" panose="02020603050405020304" pitchFamily="18" charset="0"/>
              </a:rPr>
              <a:t>, Bolnisi, </a:t>
            </a:r>
            <a:r>
              <a:rPr lang="en-US" sz="1200" dirty="0" err="1">
                <a:ea typeface="Calibri" panose="020F0502020204030204" pitchFamily="34" charset="0"/>
                <a:cs typeface="Times New Roman" panose="02020603050405020304" pitchFamily="18" charset="0"/>
              </a:rPr>
              <a:t>Dmanisi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Tsalka</a:t>
            </a:r>
            <a:r>
              <a:rPr lang="en-US" sz="1200" dirty="0">
                <a:ea typeface="Calibri" panose="020F0502020204030204" pitchFamily="34" charset="0"/>
                <a:cs typeface="Times New Roman" panose="02020603050405020304" pitchFamily="18" charset="0"/>
              </a:rPr>
              <a:t>. Recently the courses in English and IT in </a:t>
            </a:r>
            <a:r>
              <a:rPr lang="en-US" sz="1200" dirty="0" err="1">
                <a:ea typeface="Calibri" panose="020F0502020204030204" pitchFamily="34" charset="0"/>
                <a:cs typeface="Times New Roman" panose="02020603050405020304" pitchFamily="18" charset="0"/>
              </a:rPr>
              <a:t>Akhaltsikhe</a:t>
            </a:r>
            <a:r>
              <a:rPr lang="en-US" sz="1200" dirty="0">
                <a:ea typeface="Calibri" panose="020F0502020204030204" pitchFamily="34" charset="0"/>
                <a:cs typeface="Times New Roman" panose="02020603050405020304" pitchFamily="18" charset="0"/>
              </a:rPr>
              <a:t> and </a:t>
            </a:r>
            <a:r>
              <a:rPr lang="en-US" sz="1200" dirty="0" err="1">
                <a:ea typeface="Calibri" panose="020F0502020204030204" pitchFamily="34" charset="0"/>
                <a:cs typeface="Times New Roman" panose="02020603050405020304" pitchFamily="18" charset="0"/>
              </a:rPr>
              <a:t>Gardabani</a:t>
            </a:r>
            <a:r>
              <a:rPr lang="en-US" sz="1200" dirty="0">
                <a:ea typeface="Calibri" panose="020F0502020204030204" pitchFamily="34" charset="0"/>
                <a:cs typeface="Times New Roman" panose="02020603050405020304" pitchFamily="18" charset="0"/>
              </a:rPr>
              <a:t> Municipalities were completed.</a:t>
            </a:r>
          </a:p>
          <a:p>
            <a:r>
              <a:rPr lang="en-US" sz="1200" dirty="0">
                <a:ea typeface="Calibri" panose="020F0502020204030204" pitchFamily="34" charset="0"/>
                <a:cs typeface="Times New Roman" panose="02020603050405020304" pitchFamily="18" charset="0"/>
              </a:rPr>
              <a:t>    At present we are still in the process of collecting reports of the courses and the evaluation  of the courses and their results will be possible after the completion of the all courses and receipt of the reports from teachers. The conduction of these courses is considered as small grants.</a:t>
            </a:r>
          </a:p>
          <a:p>
            <a:pPr marL="365760" lvl="1" indent="0" algn="just">
              <a:buNone/>
            </a:pPr>
            <a:endParaRPr lang="en-US" sz="1050" b="1" dirty="0"/>
          </a:p>
          <a:p>
            <a:pPr marL="45720" indent="0" algn="just">
              <a:buNone/>
            </a:pPr>
            <a:endParaRPr lang="ru-RU" dirty="0"/>
          </a:p>
        </p:txBody>
      </p:sp>
      <p:pic>
        <p:nvPicPr>
          <p:cNvPr id="21" name="Picture 2" descr="C:\Users\Admin\Desktop\USAID\გარდაბანი გახსნა\Project Pics Folder New\Project Pics Folder New\Tetritskaro pics\12733987_697530050390049_4445131542868974422_n.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692696"/>
            <a:ext cx="2585279" cy="3137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C:\Users\Admin\Desktop\USAID\გარდაბანი გახსნა\Project Pics Folder New\Project Pics Folder New\Dmanisi Pics\20151204_1251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820223"/>
            <a:ext cx="2520280" cy="2633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4" descr="C:\Users\Admin\Desktop\USAID\გარდაბანი გახსნა\Project Pics Folder New\Project Pics Folder New\malina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416" y="5027697"/>
            <a:ext cx="1011222" cy="709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a:xfrm>
            <a:off x="6228184" y="6381328"/>
            <a:ext cx="2514600" cy="365125"/>
          </a:xfrm>
        </p:spPr>
        <p:txBody>
          <a:bodyPr/>
          <a:lstStyle/>
          <a:p>
            <a:fld id="{CBB08749-429D-4BA4-B8F3-77918C949F20}" type="datetime1">
              <a:rPr lang="en-US" smtClean="0"/>
              <a:t>10/2/2016</a:t>
            </a:fld>
            <a:endParaRPr lang="ru-RU" dirty="0"/>
          </a:p>
        </p:txBody>
      </p:sp>
    </p:spTree>
    <p:extLst>
      <p:ext uri="{BB962C8B-B14F-4D97-AF65-F5344CB8AC3E}">
        <p14:creationId xmlns:p14="http://schemas.microsoft.com/office/powerpoint/2010/main" val="75424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5976664"/>
          </a:xfrm>
        </p:spPr>
        <p:txBody>
          <a:bodyPr anchor="t">
            <a:noAutofit/>
          </a:bodyPr>
          <a:lstStyle/>
          <a:p>
            <a:pPr marL="0" indent="0" algn="l">
              <a:spcBef>
                <a:spcPts val="600"/>
              </a:spcBef>
              <a:buNone/>
            </a:pPr>
            <a:r>
              <a:rPr lang="en-US" sz="1400" i="1" u="sng" dirty="0"/>
              <a:t>Executive Summary</a:t>
            </a:r>
            <a:r>
              <a:rPr lang="en-US" sz="1100" dirty="0"/>
              <a:t/>
            </a:r>
            <a:br>
              <a:rPr lang="en-US" sz="1100" dirty="0"/>
            </a:br>
            <a:r>
              <a:rPr lang="en-US" sz="1100" b="0" dirty="0">
                <a:effectLst/>
              </a:rPr>
              <a:t>This quarterly report is the second quarterly report in 2016 prepared in the frames of the Annual Work Plan dated by Apr.1; 2016-June.30, 2016 in accordance with the Cooperative Agreement reference No. APS-114-A-13-00007 – “Broadening Horizons: Improved Choices for the Professional and Economic Development of Women and Girls” signed on September 24, 2013. This quarterly report analyzes the activities and results delivered during the period from 1 April, 2016 through 30 June, 2016. In addition to achieved results, it also summarizes the Program progress while moving to its extended end in October, 2016, as the initial timeframe of the Program was prolonged through a non-cost extension approved by Donor. </a:t>
            </a:r>
            <a:br>
              <a:rPr lang="en-US" sz="1100" b="0" dirty="0">
                <a:effectLst/>
              </a:rPr>
            </a:br>
            <a:r>
              <a:rPr lang="en-US" sz="1400" i="1" u="sng" dirty="0"/>
              <a:t>Program Objectives</a:t>
            </a:r>
            <a:r>
              <a:rPr lang="en-US" sz="1100" b="0" dirty="0">
                <a:effectLst/>
              </a:rPr>
              <a:t/>
            </a:r>
            <a:br>
              <a:rPr lang="en-US" sz="1100" b="0" dirty="0">
                <a:effectLst/>
              </a:rPr>
            </a:br>
            <a:r>
              <a:rPr lang="en-US" sz="1100" b="0" dirty="0">
                <a:effectLst/>
              </a:rPr>
              <a:t>The goal of the proposed program is to have increased involvement in and benefit from educational, professional and economic opportunities for women and girls. The main objectives are:- 2000 women and 1000 girls in municipalities have increased participation in decision making at community and municipal levels; - 3000 women and girls in 13 municipalities able to make more informed choices based on increased access to information and services in the areas of education, training, employment, and professional development. </a:t>
            </a:r>
            <a:r>
              <a:rPr lang="ru-RU" sz="1100" b="0" dirty="0">
                <a:effectLst/>
              </a:rPr>
              <a:t/>
            </a:r>
            <a:br>
              <a:rPr lang="ru-RU" sz="1100" b="0" dirty="0">
                <a:effectLst/>
              </a:rPr>
            </a:br>
            <a:r>
              <a:rPr lang="en-US" sz="1400" i="1" u="sng" dirty="0"/>
              <a:t>Component 1 – Women’s Rooms</a:t>
            </a:r>
            <a:r>
              <a:rPr lang="en-US" sz="1100" i="1" dirty="0">
                <a:effectLst/>
              </a:rPr>
              <a:t/>
            </a:r>
            <a:br>
              <a:rPr lang="en-US" sz="1100" i="1" dirty="0">
                <a:effectLst/>
              </a:rPr>
            </a:br>
            <a:r>
              <a:rPr lang="en-US" sz="1100" b="0" dirty="0">
                <a:effectLst/>
              </a:rPr>
              <a:t>As of 30th June, 2016, overall 13 Women’s Rooms are opened and functioning in the all targeted municipalities: </a:t>
            </a:r>
            <a:r>
              <a:rPr lang="en-US" sz="1100" b="0" dirty="0" err="1">
                <a:effectLst/>
              </a:rPr>
              <a:t>Ninotsminda</a:t>
            </a:r>
            <a:r>
              <a:rPr lang="en-US" sz="1100" b="0" dirty="0">
                <a:effectLst/>
              </a:rPr>
              <a:t>, </a:t>
            </a:r>
            <a:r>
              <a:rPr lang="en-US" sz="1100" b="0" dirty="0" err="1">
                <a:effectLst/>
              </a:rPr>
              <a:t>Adigeni</a:t>
            </a:r>
            <a:r>
              <a:rPr lang="en-US" sz="1100" b="0" dirty="0">
                <a:effectLst/>
              </a:rPr>
              <a:t>, </a:t>
            </a:r>
            <a:r>
              <a:rPr lang="en-US" sz="1100" b="0" dirty="0" err="1">
                <a:effectLst/>
              </a:rPr>
              <a:t>Akhalkalaki</a:t>
            </a:r>
            <a:r>
              <a:rPr lang="en-US" sz="1100" b="0" dirty="0">
                <a:effectLst/>
              </a:rPr>
              <a:t>, </a:t>
            </a:r>
            <a:r>
              <a:rPr lang="en-US" sz="1100" b="0" dirty="0" err="1">
                <a:effectLst/>
              </a:rPr>
              <a:t>Borjomi</a:t>
            </a:r>
            <a:r>
              <a:rPr lang="en-US" sz="1100" b="0" dirty="0">
                <a:effectLst/>
              </a:rPr>
              <a:t>, </a:t>
            </a:r>
            <a:r>
              <a:rPr lang="en-US" sz="1100" b="0" dirty="0" err="1">
                <a:effectLst/>
              </a:rPr>
              <a:t>Dmanisi</a:t>
            </a:r>
            <a:r>
              <a:rPr lang="en-US" sz="1100" b="0" dirty="0">
                <a:effectLst/>
              </a:rPr>
              <a:t>, Bolnisi, </a:t>
            </a:r>
            <a:r>
              <a:rPr lang="en-US" sz="1100" b="0" dirty="0" err="1">
                <a:effectLst/>
              </a:rPr>
              <a:t>Marneuli</a:t>
            </a:r>
            <a:r>
              <a:rPr lang="en-US" sz="1100" b="0" dirty="0">
                <a:effectLst/>
              </a:rPr>
              <a:t>, Rustavi, </a:t>
            </a:r>
            <a:r>
              <a:rPr lang="en-US" sz="1100" b="0" dirty="0" err="1">
                <a:effectLst/>
              </a:rPr>
              <a:t>Tetritskaro</a:t>
            </a:r>
            <a:r>
              <a:rPr lang="en-US" sz="1100" b="0" dirty="0">
                <a:effectLst/>
              </a:rPr>
              <a:t>, </a:t>
            </a:r>
            <a:r>
              <a:rPr lang="en-US" sz="1100" b="0" dirty="0" err="1">
                <a:effectLst/>
              </a:rPr>
              <a:t>Tsalka</a:t>
            </a:r>
            <a:r>
              <a:rPr lang="en-US" sz="1100" b="0" dirty="0">
                <a:effectLst/>
              </a:rPr>
              <a:t>, </a:t>
            </a:r>
            <a:r>
              <a:rPr lang="en-US" sz="1100" b="0" dirty="0" err="1">
                <a:effectLst/>
              </a:rPr>
              <a:t>Aspinda</a:t>
            </a:r>
            <a:r>
              <a:rPr lang="en-US" sz="1100" b="0" dirty="0">
                <a:effectLst/>
              </a:rPr>
              <a:t>, </a:t>
            </a:r>
            <a:r>
              <a:rPr lang="en-US" sz="1100" b="0" dirty="0" err="1">
                <a:effectLst/>
              </a:rPr>
              <a:t>Akhaltsikhe</a:t>
            </a:r>
            <a:r>
              <a:rPr lang="en-US" sz="1100" b="0" dirty="0">
                <a:effectLst/>
              </a:rPr>
              <a:t> and </a:t>
            </a:r>
            <a:r>
              <a:rPr lang="en-US" sz="1100" b="0" dirty="0" err="1">
                <a:effectLst/>
              </a:rPr>
              <a:t>Gardabani</a:t>
            </a:r>
            <a:r>
              <a:rPr lang="en-US" sz="1100" b="0" dirty="0">
                <a:effectLst/>
              </a:rPr>
              <a:t>. WR Managers in all 13 municipalities are equipped with relevant knowledge and skills to run the WRs and ensure proper functioning of this new municipal service created under the Program. The </a:t>
            </a:r>
            <a:r>
              <a:rPr lang="en-US" sz="1100" b="0" dirty="0" err="1">
                <a:effectLst/>
              </a:rPr>
              <a:t>Gardabani</a:t>
            </a:r>
            <a:r>
              <a:rPr lang="en-US" sz="1100" b="0" dirty="0">
                <a:effectLst/>
              </a:rPr>
              <a:t> WR Opening Ceremony was attended by the </a:t>
            </a:r>
            <a:r>
              <a:rPr lang="en-US" sz="1100" b="0" dirty="0" err="1">
                <a:effectLst/>
              </a:rPr>
              <a:t>Kvemo</a:t>
            </a:r>
            <a:r>
              <a:rPr lang="en-US" sz="1100" b="0" dirty="0">
                <a:effectLst/>
              </a:rPr>
              <a:t> </a:t>
            </a:r>
            <a:r>
              <a:rPr lang="en-US" sz="1100" b="0" dirty="0" err="1">
                <a:effectLst/>
              </a:rPr>
              <a:t>Kartli</a:t>
            </a:r>
            <a:r>
              <a:rPr lang="en-US" sz="1100" b="0" dirty="0">
                <a:effectLst/>
              </a:rPr>
              <a:t> Governor and local </a:t>
            </a:r>
            <a:r>
              <a:rPr lang="en-US" sz="1100" b="0" dirty="0" err="1">
                <a:effectLst/>
              </a:rPr>
              <a:t>Gamgebelis</a:t>
            </a:r>
            <a:r>
              <a:rPr lang="en-US" sz="1100" b="0" dirty="0">
                <a:effectLst/>
              </a:rPr>
              <a:t> and other invited guests, which is a good evidence of government's support and interest in development and promotion of such services for addressing Gender issues in the region.</a:t>
            </a:r>
            <a:r>
              <a:rPr lang="ka-GE" sz="1100" b="0" dirty="0">
                <a:effectLst/>
              </a:rPr>
              <a:t> </a:t>
            </a:r>
            <a:r>
              <a:rPr lang="en-US" sz="1100" b="0" dirty="0">
                <a:effectLst/>
              </a:rPr>
              <a:t>All 13 WRs are serving as a center for resources and information, where the program needs-based trainings, English and IT Learning Courses are being held</a:t>
            </a:r>
            <a:r>
              <a:rPr lang="ka-GE" sz="1100" b="0" dirty="0">
                <a:effectLst/>
              </a:rPr>
              <a:t>. </a:t>
            </a:r>
            <a:r>
              <a:rPr lang="en-US" sz="1100" b="0" dirty="0">
                <a:effectLst/>
              </a:rPr>
              <a:t>The Program seeks linkages with other organizations, programs, projects and private sector to tie up with the WRs and established businesses through grants to meet the priority needs of the women in the local area. </a:t>
            </a:r>
            <a:r>
              <a:rPr lang="ka-GE" sz="1100" b="0" dirty="0">
                <a:effectLst/>
              </a:rPr>
              <a:t/>
            </a:r>
            <a:br>
              <a:rPr lang="ka-GE" sz="1100" b="0" dirty="0">
                <a:effectLst/>
              </a:rPr>
            </a:br>
            <a:r>
              <a:rPr lang="en-US" sz="1400" i="1" u="sng" dirty="0"/>
              <a:t>Component 2 – The Education, Career and Opportunities Fund (ECF)</a:t>
            </a:r>
            <a:r>
              <a:rPr lang="en-US" sz="1100" i="1" dirty="0">
                <a:effectLst/>
              </a:rPr>
              <a:t/>
            </a:r>
            <a:br>
              <a:rPr lang="en-US" sz="1100" i="1" dirty="0">
                <a:effectLst/>
              </a:rPr>
            </a:br>
            <a:r>
              <a:rPr lang="en-US" sz="1100" b="0" dirty="0">
                <a:effectLst/>
              </a:rPr>
              <a:t>The Education, Career and Opportunities Fund (ECF) started its operations since October, 2014. It offers small scale grant programs to women and girls. ECF targets 3 groups, namely: (1) High school students - girls and boys (age of 15-18); (2) Rural Women; (3) Women. There has been several calls for applications announced during the program implementation and  all grants were disbursed and procured by the end of October, 2015. All 29 youth grants and 13 small business grants were already implemented;</a:t>
            </a:r>
            <a:r>
              <a:rPr lang="ka-GE" sz="1100" b="0" dirty="0">
                <a:effectLst/>
              </a:rPr>
              <a:t> </a:t>
            </a:r>
            <a:r>
              <a:rPr lang="en-US" sz="1100" b="0" dirty="0">
                <a:effectLst/>
              </a:rPr>
              <a:t>The English language and IT courses are over in the WRs and completion certificates are delivered to the participants. Series of trainings in Leadership for Women completed.</a:t>
            </a:r>
            <a:br>
              <a:rPr lang="en-US" sz="1100" b="0" dirty="0">
                <a:effectLst/>
              </a:rPr>
            </a:br>
            <a:r>
              <a:rPr lang="en-US" sz="1400" i="1" u="sng" dirty="0"/>
              <a:t>Component 3 – Education and School Component</a:t>
            </a:r>
            <a:r>
              <a:rPr lang="en-US" sz="1100" b="0" dirty="0">
                <a:effectLst/>
              </a:rPr>
              <a:t/>
            </a:r>
            <a:br>
              <a:rPr lang="en-US" sz="1100" b="0" dirty="0">
                <a:effectLst/>
              </a:rPr>
            </a:br>
            <a:r>
              <a:rPr lang="en-US" sz="1100" b="0" dirty="0">
                <a:effectLst/>
              </a:rPr>
              <a:t>In order to raise awareness of youth on higher education and career opportunities, majors there were conducted informational meetings in </a:t>
            </a:r>
            <a:r>
              <a:rPr lang="en-US" sz="1100" b="0" dirty="0" err="1">
                <a:effectLst/>
              </a:rPr>
              <a:t>Kvemo</a:t>
            </a:r>
            <a:r>
              <a:rPr lang="en-US" sz="1100" b="0" dirty="0">
                <a:effectLst/>
              </a:rPr>
              <a:t> </a:t>
            </a:r>
            <a:r>
              <a:rPr lang="en-US" sz="1100" b="0" dirty="0" err="1">
                <a:effectLst/>
              </a:rPr>
              <a:t>Kartli</a:t>
            </a:r>
            <a:r>
              <a:rPr lang="en-US" sz="1100" b="0" dirty="0">
                <a:effectLst/>
              </a:rPr>
              <a:t> and </a:t>
            </a:r>
            <a:r>
              <a:rPr lang="en-US" sz="1100" b="0" dirty="0" err="1">
                <a:effectLst/>
              </a:rPr>
              <a:t>Samtskhe-Javakheti</a:t>
            </a:r>
            <a:r>
              <a:rPr lang="en-US" sz="1100" b="0" dirty="0">
                <a:effectLst/>
              </a:rPr>
              <a:t> regions. In total During the reporting period there was provided information to 739 youth, among them 373 girls. </a:t>
            </a:r>
            <a:r>
              <a:rPr lang="ru-RU" sz="1100" b="0" dirty="0">
                <a:effectLst/>
              </a:rPr>
              <a:t/>
            </a:r>
            <a:br>
              <a:rPr lang="ru-RU" sz="1100" b="0" dirty="0">
                <a:effectLst/>
              </a:rPr>
            </a:br>
            <a:r>
              <a:rPr lang="ru-RU" sz="1100" b="0" dirty="0">
                <a:effectLst/>
              </a:rPr>
              <a:t/>
            </a:r>
            <a:br>
              <a:rPr lang="ru-RU" sz="1100" b="0" dirty="0">
                <a:effectLst/>
              </a:rPr>
            </a:br>
            <a:r>
              <a:rPr lang="en-US" sz="1100" b="0" dirty="0">
                <a:effectLst/>
              </a:rPr>
              <a:t/>
            </a:r>
            <a:br>
              <a:rPr lang="en-US" sz="1100" b="0" dirty="0">
                <a:effectLst/>
              </a:rPr>
            </a:br>
            <a:r>
              <a:rPr lang="en-US" sz="1100" b="0" dirty="0">
                <a:effectLst/>
              </a:rPr>
              <a:t/>
            </a:r>
            <a:br>
              <a:rPr lang="en-US" sz="1100" b="0" dirty="0">
                <a:effectLst/>
              </a:rPr>
            </a:br>
            <a:r>
              <a:rPr lang="ru-RU" sz="1100" b="0" cap="all" dirty="0">
                <a:effectLst/>
              </a:rPr>
              <a:t/>
            </a:r>
            <a:br>
              <a:rPr lang="ru-RU" sz="1100" b="0" cap="all" dirty="0">
                <a:effectLst/>
              </a:rPr>
            </a:br>
            <a:r>
              <a:rPr lang="ru-RU" sz="1100" b="0" dirty="0">
                <a:effectLst/>
              </a:rPr>
              <a:t/>
            </a:r>
            <a:br>
              <a:rPr lang="ru-RU" sz="1100" b="0" dirty="0">
                <a:effectLst/>
              </a:rPr>
            </a:br>
            <a:r>
              <a:rPr lang="en-US" sz="1100" b="0" i="1" dirty="0">
                <a:effectLst/>
              </a:rPr>
              <a:t/>
            </a:r>
            <a:br>
              <a:rPr lang="en-US" sz="1100" b="0" i="1" dirty="0">
                <a:effectLst/>
              </a:rPr>
            </a:br>
            <a:r>
              <a:rPr lang="en-US" sz="1100" b="0" dirty="0">
                <a:effectLst/>
              </a:rPr>
              <a:t/>
            </a:r>
            <a:br>
              <a:rPr lang="en-US" sz="1100" b="0" dirty="0">
                <a:effectLst/>
              </a:rPr>
            </a:br>
            <a:r>
              <a:rPr lang="ru-RU" sz="1100" b="0" dirty="0">
                <a:effectLst/>
              </a:rPr>
              <a:t/>
            </a:r>
            <a:br>
              <a:rPr lang="ru-RU" sz="1100" b="0" dirty="0">
                <a:effectLst/>
              </a:rPr>
            </a:br>
            <a:r>
              <a:rPr lang="en-US" sz="1100" b="0" dirty="0"/>
              <a:t/>
            </a:r>
            <a:br>
              <a:rPr lang="en-US" sz="1100" b="0" dirty="0"/>
            </a:br>
            <a:endParaRPr lang="ru-RU" sz="1100" b="0" dirty="0"/>
          </a:p>
        </p:txBody>
      </p:sp>
      <p:sp>
        <p:nvSpPr>
          <p:cNvPr id="5" name="Footer Placeholder 4"/>
          <p:cNvSpPr>
            <a:spLocks noGrp="1"/>
          </p:cNvSpPr>
          <p:nvPr>
            <p:ph type="ftr" sz="quarter" idx="11"/>
          </p:nvPr>
        </p:nvSpPr>
        <p:spPr>
          <a:xfrm>
            <a:off x="323528" y="6492875"/>
            <a:ext cx="3352801" cy="365125"/>
          </a:xfrm>
        </p:spPr>
        <p:txBody>
          <a:bodyPr/>
          <a:lstStyle/>
          <a:p>
            <a:r>
              <a:rPr lang="en-US" dirty="0"/>
              <a:t>ICCN – Quarterly Report</a:t>
            </a:r>
            <a:endParaRPr lang="ru-RU" dirty="0"/>
          </a:p>
        </p:txBody>
      </p:sp>
      <p:sp>
        <p:nvSpPr>
          <p:cNvPr id="3" name="Date Placeholder 2"/>
          <p:cNvSpPr>
            <a:spLocks noGrp="1"/>
          </p:cNvSpPr>
          <p:nvPr>
            <p:ph type="dt" sz="half" idx="10"/>
          </p:nvPr>
        </p:nvSpPr>
        <p:spPr/>
        <p:txBody>
          <a:bodyPr/>
          <a:lstStyle/>
          <a:p>
            <a:fld id="{E72FFDB6-51A4-4383-AC3B-28C209DC94D1}" type="datetime1">
              <a:rPr lang="en-US" smtClean="0"/>
              <a:t>10/2/2016</a:t>
            </a:fld>
            <a:endParaRPr lang="ru-RU"/>
          </a:p>
        </p:txBody>
      </p:sp>
    </p:spTree>
    <p:extLst>
      <p:ext uri="{BB962C8B-B14F-4D97-AF65-F5344CB8AC3E}">
        <p14:creationId xmlns:p14="http://schemas.microsoft.com/office/powerpoint/2010/main" val="3005364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CFA3D25-F8CE-42D1-B358-7707D285EC91}" type="datetime1">
              <a:rPr lang="en-US" smtClean="0"/>
              <a:t>10/2/2016</a:t>
            </a:fld>
            <a:endParaRPr lang="ru-RU" dirty="0"/>
          </a:p>
        </p:txBody>
      </p:sp>
      <p:sp>
        <p:nvSpPr>
          <p:cNvPr id="7" name="Footer Placeholder 6"/>
          <p:cNvSpPr>
            <a:spLocks noGrp="1"/>
          </p:cNvSpPr>
          <p:nvPr>
            <p:ph type="ftr" sz="quarter" idx="11"/>
          </p:nvPr>
        </p:nvSpPr>
        <p:spPr/>
        <p:txBody>
          <a:bodyPr/>
          <a:lstStyle/>
          <a:p>
            <a:r>
              <a:rPr lang="en-US" smtClean="0"/>
              <a:t>ICCN – Quarterly Report</a:t>
            </a:r>
            <a:endParaRPr lang="ru-RU"/>
          </a:p>
        </p:txBody>
      </p:sp>
      <p:pic>
        <p:nvPicPr>
          <p:cNvPr id="9" name="Содержимое 8" descr="_MG_7242.JPG"/>
          <p:cNvPicPr>
            <a:picLocks noGrp="1" noChangeAspect="1"/>
          </p:cNvPicPr>
          <p:nvPr/>
        </p:nvPicPr>
        <p:blipFill>
          <a:blip r:embed="rId2" cstate="print"/>
          <a:stretch>
            <a:fillRect/>
          </a:stretch>
        </p:blipFill>
        <p:spPr>
          <a:xfrm>
            <a:off x="369189" y="630867"/>
            <a:ext cx="2762651" cy="3683549"/>
          </a:xfrm>
          <a:prstGeom prst="rect">
            <a:avLst/>
          </a:prstGeom>
          <a:ln>
            <a:noFill/>
          </a:ln>
          <a:effectLst>
            <a:softEdge rad="112500"/>
          </a:effectLst>
        </p:spPr>
      </p:pic>
      <p:pic>
        <p:nvPicPr>
          <p:cNvPr id="10" name="Picture 2" descr="C:\Users\Admin\Desktop\USAID\გარდაბანი გახსნა\Project Pics Folder New\Project Pics Folder New\futka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67592" flipH="1">
            <a:off x="369189" y="3195116"/>
            <a:ext cx="1398052" cy="899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6" descr="C:\Users\Admin\Desktop\USAID\გარდაბანი გახსნა\Project Pics Folder New\Project Pics Folder New\tetreu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073" y="1052736"/>
            <a:ext cx="3312368" cy="2145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3" descr="Inline imag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769106"/>
            <a:ext cx="1504039" cy="220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Desktop\USAID\გარდაბანი გახსნა\Project Pics Folder New\Project Pics Folder New\Bolnisi Pics Folder\12799280_1206436679386244_6256633213035824723_n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6233" y="3330613"/>
            <a:ext cx="1872208" cy="24962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3" descr="C:\Users\Admin\Desktop\USAID\გარდაბანი გახსნა\Project Pics Folder New\Project Pics Folder New\Bolnisi Pics Folder\IMAG01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5476" y="3861046"/>
            <a:ext cx="2222084" cy="2006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5" descr="C:\Users\Admin\Desktop\USAID\გარდაბანი გახსნა\Project Pics Folder New\Project Pics Folder New\marck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3778" y="3764910"/>
            <a:ext cx="1429593" cy="9530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760112" y="175993"/>
            <a:ext cx="7484295" cy="369332"/>
          </a:xfrm>
          <a:prstGeom prst="rect">
            <a:avLst/>
          </a:prstGeom>
        </p:spPr>
        <p:txBody>
          <a:bodyPr wrap="square">
            <a:spAutoFit/>
          </a:bodyPr>
          <a:lstStyle/>
          <a:p>
            <a:pPr algn="ctr"/>
            <a:r>
              <a:rPr lang="en-US" b="1" dirty="0"/>
              <a:t>Component 2 – </a:t>
            </a:r>
            <a:r>
              <a:rPr lang="en-US" b="1" dirty="0" smtClean="0"/>
              <a:t>Career </a:t>
            </a:r>
            <a:r>
              <a:rPr lang="en-US" b="1" dirty="0"/>
              <a:t>and Opportunities Fund (ECF</a:t>
            </a:r>
            <a:r>
              <a:rPr lang="en-US" b="1" dirty="0" smtClean="0"/>
              <a:t>)</a:t>
            </a:r>
            <a:endParaRPr lang="ru-RU" b="1" dirty="0"/>
          </a:p>
        </p:txBody>
      </p:sp>
      <p:pic>
        <p:nvPicPr>
          <p:cNvPr id="17" name="Picture 3" descr="C:\Users\Admin\Desktop\USAID\გარდაბანი გახსნა\Project Pics Folder New\Project Pics Folder New\futkari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205304">
            <a:off x="422618" y="4052781"/>
            <a:ext cx="1148857" cy="861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4" descr="C:\Users\Admin\Desktop\USAID\გარდაბანი გახსნა\Project Pics Folder New\Project Pics Folder New\1462136962_121212-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42678">
            <a:off x="1406076" y="3863475"/>
            <a:ext cx="1430555" cy="14305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2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ICCN – Quarterly Report</a:t>
            </a:r>
            <a:endParaRPr lang="ru-RU" dirty="0"/>
          </a:p>
        </p:txBody>
      </p:sp>
      <p:sp>
        <p:nvSpPr>
          <p:cNvPr id="2" name="Content Placeholder 1"/>
          <p:cNvSpPr>
            <a:spLocks noGrp="1"/>
          </p:cNvSpPr>
          <p:nvPr>
            <p:ph sz="half" idx="2"/>
          </p:nvPr>
        </p:nvSpPr>
        <p:spPr>
          <a:xfrm>
            <a:off x="251520" y="44624"/>
            <a:ext cx="8784976" cy="5976664"/>
          </a:xfrm>
        </p:spPr>
        <p:txBody>
          <a:bodyPr>
            <a:normAutofit/>
          </a:bodyPr>
          <a:lstStyle/>
          <a:p>
            <a:pPr marL="45720" algn="ctr">
              <a:buNone/>
            </a:pPr>
            <a:r>
              <a:rPr lang="en-US" sz="4800" dirty="0"/>
              <a:t>	</a:t>
            </a:r>
            <a:r>
              <a:rPr lang="en-US" b="1" dirty="0" smtClean="0"/>
              <a:t>Component 3 -Education </a:t>
            </a:r>
            <a:r>
              <a:rPr lang="en-US" b="1" dirty="0"/>
              <a:t>and Schools Component </a:t>
            </a:r>
          </a:p>
          <a:p>
            <a:pPr marL="45720" algn="just">
              <a:buNone/>
            </a:pPr>
            <a:r>
              <a:rPr lang="en-US" sz="1050" dirty="0"/>
              <a:t>In order to raise awareness of youth on higher education and career opportunities, majors there were conducted informational meetings in </a:t>
            </a:r>
            <a:r>
              <a:rPr lang="en-US" sz="1050" dirty="0" err="1"/>
              <a:t>Kvemo</a:t>
            </a:r>
            <a:r>
              <a:rPr lang="en-US" sz="1050" dirty="0"/>
              <a:t> </a:t>
            </a:r>
            <a:r>
              <a:rPr lang="en-US" sz="1050" dirty="0" err="1"/>
              <a:t>Kartli</a:t>
            </a:r>
            <a:r>
              <a:rPr lang="en-US" sz="1050" dirty="0"/>
              <a:t> and </a:t>
            </a:r>
            <a:r>
              <a:rPr lang="en-US" sz="1050" dirty="0" err="1"/>
              <a:t>Samtskhe-Javakheti</a:t>
            </a:r>
            <a:r>
              <a:rPr lang="en-US" sz="1050" dirty="0"/>
              <a:t> regions. In total During the reporting period there was provided information to 739 youth, among them 373 girls.</a:t>
            </a:r>
          </a:p>
          <a:p>
            <a:pPr marL="45720" algn="just">
              <a:buNone/>
            </a:pPr>
            <a:endParaRPr lang="ru-RU" sz="4800" dirty="0"/>
          </a:p>
        </p:txBody>
      </p:sp>
      <p:graphicFrame>
        <p:nvGraphicFramePr>
          <p:cNvPr id="5" name="Table 4"/>
          <p:cNvGraphicFramePr>
            <a:graphicFrameLocks noGrp="1"/>
          </p:cNvGraphicFramePr>
          <p:nvPr>
            <p:extLst>
              <p:ext uri="{D42A27DB-BD31-4B8C-83A1-F6EECF244321}">
                <p14:modId xmlns:p14="http://schemas.microsoft.com/office/powerpoint/2010/main" val="1725829881"/>
              </p:ext>
            </p:extLst>
          </p:nvPr>
        </p:nvGraphicFramePr>
        <p:xfrm>
          <a:off x="539552" y="1700807"/>
          <a:ext cx="8424936" cy="4524351"/>
        </p:xfrm>
        <a:graphic>
          <a:graphicData uri="http://schemas.openxmlformats.org/drawingml/2006/table">
            <a:tbl>
              <a:tblPr firstRow="1" firstCol="1" bandRow="1">
                <a:tableStyleId>{5C22544A-7EE6-4342-B048-85BDC9FD1C3A}</a:tableStyleId>
              </a:tblPr>
              <a:tblGrid>
                <a:gridCol w="2646446">
                  <a:extLst>
                    <a:ext uri="{9D8B030D-6E8A-4147-A177-3AD203B41FA5}">
                      <a16:colId xmlns:a16="http://schemas.microsoft.com/office/drawing/2014/main" xmlns="" val="4161999721"/>
                    </a:ext>
                  </a:extLst>
                </a:gridCol>
                <a:gridCol w="2484220">
                  <a:extLst>
                    <a:ext uri="{9D8B030D-6E8A-4147-A177-3AD203B41FA5}">
                      <a16:colId xmlns:a16="http://schemas.microsoft.com/office/drawing/2014/main" xmlns="" val="2909257594"/>
                    </a:ext>
                  </a:extLst>
                </a:gridCol>
                <a:gridCol w="1647135">
                  <a:extLst>
                    <a:ext uri="{9D8B030D-6E8A-4147-A177-3AD203B41FA5}">
                      <a16:colId xmlns:a16="http://schemas.microsoft.com/office/drawing/2014/main" xmlns="" val="1591561508"/>
                    </a:ext>
                  </a:extLst>
                </a:gridCol>
                <a:gridCol w="1647135">
                  <a:extLst>
                    <a:ext uri="{9D8B030D-6E8A-4147-A177-3AD203B41FA5}">
                      <a16:colId xmlns:a16="http://schemas.microsoft.com/office/drawing/2014/main" xmlns="" val="3044999933"/>
                    </a:ext>
                  </a:extLst>
                </a:gridCol>
              </a:tblGrid>
              <a:tr h="440076">
                <a:tc>
                  <a:txBody>
                    <a:bodyPr/>
                    <a:lstStyle/>
                    <a:p>
                      <a:pPr marL="0" marR="0" algn="ctr">
                        <a:lnSpc>
                          <a:spcPct val="115000"/>
                        </a:lnSpc>
                        <a:spcBef>
                          <a:spcPts val="0"/>
                        </a:spcBef>
                        <a:spcAft>
                          <a:spcPts val="0"/>
                        </a:spcAft>
                      </a:pPr>
                      <a:r>
                        <a:rPr lang="en-US" sz="1000" dirty="0">
                          <a:effectLst/>
                        </a:rPr>
                        <a:t>Municipality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Number of attendees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Number of female attendees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extLst>
                  <a:ext uri="{0D108BD9-81ED-4DB2-BD59-A6C34878D82A}">
                    <a16:rowId xmlns:a16="http://schemas.microsoft.com/office/drawing/2014/main" xmlns="" val="4208241702"/>
                  </a:ext>
                </a:extLst>
              </a:tr>
              <a:tr h="266885">
                <a:tc gridSpan="4">
                  <a:txBody>
                    <a:bodyPr/>
                    <a:lstStyle/>
                    <a:p>
                      <a:pPr marL="0" marR="0" algn="ctr">
                        <a:lnSpc>
                          <a:spcPct val="115000"/>
                        </a:lnSpc>
                        <a:spcBef>
                          <a:spcPts val="0"/>
                        </a:spcBef>
                        <a:spcAft>
                          <a:spcPts val="0"/>
                        </a:spcAft>
                      </a:pPr>
                      <a:r>
                        <a:rPr lang="en-US" sz="1000" dirty="0">
                          <a:effectLst/>
                        </a:rPr>
                        <a:t>Provision of information about educational professional opportunities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86739717"/>
                  </a:ext>
                </a:extLst>
              </a:tr>
              <a:tr h="266885">
                <a:tc>
                  <a:txBody>
                    <a:bodyPr/>
                    <a:lstStyle/>
                    <a:p>
                      <a:pPr marL="0" marR="0" algn="ctr">
                        <a:lnSpc>
                          <a:spcPct val="115000"/>
                        </a:lnSpc>
                        <a:spcBef>
                          <a:spcPts val="0"/>
                        </a:spcBef>
                        <a:spcAft>
                          <a:spcPts val="0"/>
                        </a:spcAft>
                      </a:pPr>
                      <a:r>
                        <a:rPr lang="en-US" sz="1000" dirty="0" err="1">
                          <a:effectLst/>
                        </a:rPr>
                        <a:t>Ninotsminda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April 22-26,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tc>
                  <a:txBody>
                    <a:bodyPr/>
                    <a:lstStyle/>
                    <a:p>
                      <a:pPr marL="0" marR="0" algn="ctr">
                        <a:lnSpc>
                          <a:spcPct val="115000"/>
                        </a:lnSpc>
                        <a:spcBef>
                          <a:spcPts val="0"/>
                        </a:spcBef>
                        <a:spcAft>
                          <a:spcPts val="0"/>
                        </a:spcAft>
                      </a:pPr>
                      <a:r>
                        <a:rPr lang="en-US" sz="1000">
                          <a:effectLst/>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2169295869"/>
                  </a:ext>
                </a:extLst>
              </a:tr>
              <a:tr h="312843">
                <a:tc>
                  <a:txBody>
                    <a:bodyPr/>
                    <a:lstStyle/>
                    <a:p>
                      <a:pPr marL="0" marR="0" algn="ctr">
                        <a:lnSpc>
                          <a:spcPct val="115000"/>
                        </a:lnSpc>
                        <a:spcBef>
                          <a:spcPts val="0"/>
                        </a:spcBef>
                        <a:spcAft>
                          <a:spcPts val="0"/>
                        </a:spcAft>
                      </a:pPr>
                      <a:r>
                        <a:rPr lang="en-US" sz="1000" dirty="0" err="1">
                          <a:effectLst/>
                        </a:rPr>
                        <a:t>Ninotsminda</a:t>
                      </a:r>
                      <a:r>
                        <a:rPr lang="en-US" sz="1000" dirty="0">
                          <a:effectLst/>
                        </a:rPr>
                        <a:t>, Village </a:t>
                      </a:r>
                      <a:r>
                        <a:rPr lang="en-US" sz="1000" dirty="0" err="1">
                          <a:effectLst/>
                        </a:rPr>
                        <a:t>Satkha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April 22-26,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1976520745"/>
                  </a:ext>
                </a:extLst>
              </a:tr>
              <a:tr h="312843">
                <a:tc>
                  <a:txBody>
                    <a:bodyPr/>
                    <a:lstStyle/>
                    <a:p>
                      <a:pPr marL="0" marR="0" algn="ctr">
                        <a:lnSpc>
                          <a:spcPct val="115000"/>
                        </a:lnSpc>
                        <a:spcBef>
                          <a:spcPts val="0"/>
                        </a:spcBef>
                        <a:spcAft>
                          <a:spcPts val="0"/>
                        </a:spcAft>
                      </a:pPr>
                      <a:r>
                        <a:rPr lang="en-US" sz="1000" dirty="0" err="1">
                          <a:effectLst/>
                        </a:rPr>
                        <a:t>Ninotsminda</a:t>
                      </a:r>
                      <a:r>
                        <a:rPr lang="en-US" sz="1000" dirty="0">
                          <a:effectLst/>
                        </a:rPr>
                        <a:t>, Public </a:t>
                      </a:r>
                      <a:r>
                        <a:rPr lang="en-US" sz="1000" dirty="0" err="1">
                          <a:effectLst/>
                        </a:rPr>
                        <a:t>Shool</a:t>
                      </a:r>
                      <a:r>
                        <a:rPr lang="en-US" sz="1000" dirty="0">
                          <a:effectLst/>
                        </a:rPr>
                        <a:t> 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April 22-26,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434344943"/>
                  </a:ext>
                </a:extLst>
              </a:tr>
              <a:tr h="312843">
                <a:tc>
                  <a:txBody>
                    <a:bodyPr/>
                    <a:lstStyle/>
                    <a:p>
                      <a:pPr marL="0" marR="0" algn="ctr">
                        <a:lnSpc>
                          <a:spcPct val="115000"/>
                        </a:lnSpc>
                        <a:spcBef>
                          <a:spcPts val="0"/>
                        </a:spcBef>
                        <a:spcAft>
                          <a:spcPts val="0"/>
                        </a:spcAft>
                      </a:pPr>
                      <a:r>
                        <a:rPr lang="en-US" sz="1000">
                          <a:effectLst/>
                        </a:rPr>
                        <a:t>Gardabani, village Karajala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April 25-28,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3866719244"/>
                  </a:ext>
                </a:extLst>
              </a:tr>
              <a:tr h="312843">
                <a:tc>
                  <a:txBody>
                    <a:bodyPr/>
                    <a:lstStyle/>
                    <a:p>
                      <a:pPr marL="0" marR="0" algn="ctr">
                        <a:lnSpc>
                          <a:spcPct val="115000"/>
                        </a:lnSpc>
                        <a:spcBef>
                          <a:spcPts val="0"/>
                        </a:spcBef>
                        <a:spcAft>
                          <a:spcPts val="0"/>
                        </a:spcAft>
                      </a:pPr>
                      <a:r>
                        <a:rPr lang="en-US" sz="1000">
                          <a:effectLst/>
                        </a:rPr>
                        <a:t>Aspindza, village Rustavi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April 26,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2682760069"/>
                  </a:ext>
                </a:extLst>
              </a:tr>
              <a:tr h="312843">
                <a:tc>
                  <a:txBody>
                    <a:bodyPr/>
                    <a:lstStyle/>
                    <a:p>
                      <a:pPr marL="0" marR="0" algn="ctr">
                        <a:lnSpc>
                          <a:spcPct val="115000"/>
                        </a:lnSpc>
                        <a:spcBef>
                          <a:spcPts val="0"/>
                        </a:spcBef>
                        <a:spcAft>
                          <a:spcPts val="0"/>
                        </a:spcAft>
                      </a:pPr>
                      <a:r>
                        <a:rPr lang="en-US" sz="1000">
                          <a:effectLst/>
                        </a:rPr>
                        <a:t>Akhaltsikhe, village Skhvilisi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May 9-10,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2695380672"/>
                  </a:ext>
                </a:extLst>
              </a:tr>
              <a:tr h="290204">
                <a:tc>
                  <a:txBody>
                    <a:bodyPr/>
                    <a:lstStyle/>
                    <a:p>
                      <a:pPr marL="0" marR="0" algn="ctr">
                        <a:lnSpc>
                          <a:spcPct val="115000"/>
                        </a:lnSpc>
                        <a:spcBef>
                          <a:spcPts val="0"/>
                        </a:spcBef>
                        <a:spcAft>
                          <a:spcPts val="0"/>
                        </a:spcAft>
                      </a:pPr>
                      <a:r>
                        <a:rPr lang="en-US" sz="1000">
                          <a:effectLst/>
                        </a:rPr>
                        <a:t>Bolnisi, Village Kazreti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May 17-23,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625466024"/>
                  </a:ext>
                </a:extLst>
              </a:tr>
              <a:tr h="156423">
                <a:tc>
                  <a:txBody>
                    <a:bodyPr/>
                    <a:lstStyle/>
                    <a:p>
                      <a:pPr marL="0" marR="0" algn="ctr">
                        <a:lnSpc>
                          <a:spcPct val="115000"/>
                        </a:lnSpc>
                        <a:spcBef>
                          <a:spcPts val="0"/>
                        </a:spcBef>
                        <a:spcAft>
                          <a:spcPts val="0"/>
                        </a:spcAft>
                      </a:pPr>
                      <a:r>
                        <a:rPr lang="en-US" sz="1000">
                          <a:effectLst/>
                        </a:rPr>
                        <a:t>Bolnisi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May 17-23,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467420752"/>
                  </a:ext>
                </a:extLst>
              </a:tr>
              <a:tr h="156423">
                <a:tc>
                  <a:txBody>
                    <a:bodyPr/>
                    <a:lstStyle/>
                    <a:p>
                      <a:pPr marL="0" marR="0" algn="ctr">
                        <a:lnSpc>
                          <a:spcPct val="115000"/>
                        </a:lnSpc>
                        <a:spcBef>
                          <a:spcPts val="0"/>
                        </a:spcBef>
                        <a:spcAft>
                          <a:spcPts val="0"/>
                        </a:spcAft>
                      </a:pPr>
                      <a:r>
                        <a:rPr lang="en-US" sz="1000">
                          <a:effectLst/>
                        </a:rPr>
                        <a:t>Tsalka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May 20-27,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1917077948"/>
                  </a:ext>
                </a:extLst>
              </a:tr>
              <a:tr h="156423">
                <a:tc>
                  <a:txBody>
                    <a:bodyPr/>
                    <a:lstStyle/>
                    <a:p>
                      <a:pPr marL="0" marR="0" algn="ctr">
                        <a:lnSpc>
                          <a:spcPct val="115000"/>
                        </a:lnSpc>
                        <a:spcBef>
                          <a:spcPts val="0"/>
                        </a:spcBef>
                        <a:spcAft>
                          <a:spcPts val="0"/>
                        </a:spcAft>
                      </a:pPr>
                      <a:r>
                        <a:rPr lang="en-US" sz="1000">
                          <a:effectLst/>
                        </a:rPr>
                        <a:t>Akhalkalaki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May 20-27,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a:effectLst/>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2369604459"/>
                  </a:ext>
                </a:extLst>
              </a:tr>
              <a:tr h="312843">
                <a:tc>
                  <a:txBody>
                    <a:bodyPr/>
                    <a:lstStyle/>
                    <a:p>
                      <a:pPr marL="0" marR="0" algn="ctr">
                        <a:lnSpc>
                          <a:spcPct val="115000"/>
                        </a:lnSpc>
                        <a:spcBef>
                          <a:spcPts val="0"/>
                        </a:spcBef>
                        <a:spcAft>
                          <a:spcPts val="0"/>
                        </a:spcAft>
                      </a:pPr>
                      <a:r>
                        <a:rPr lang="en-US" sz="1000">
                          <a:effectLst/>
                        </a:rPr>
                        <a:t>Tetritskaro, village Koda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May 24-30,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dirty="0">
                          <a:effectLst/>
                        </a:rPr>
                        <a:t>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2518262537"/>
                  </a:ext>
                </a:extLst>
              </a:tr>
              <a:tr h="156423">
                <a:tc>
                  <a:txBody>
                    <a:bodyPr/>
                    <a:lstStyle/>
                    <a:p>
                      <a:pPr marL="0" marR="0" algn="ctr">
                        <a:lnSpc>
                          <a:spcPct val="115000"/>
                        </a:lnSpc>
                        <a:spcBef>
                          <a:spcPts val="0"/>
                        </a:spcBef>
                        <a:spcAft>
                          <a:spcPts val="0"/>
                        </a:spcAft>
                      </a:pPr>
                      <a:r>
                        <a:rPr lang="en-US" sz="1000">
                          <a:effectLst/>
                        </a:rPr>
                        <a:t>Village Khevasheni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May 10,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dirty="0">
                          <a:effectLst/>
                        </a:rPr>
                        <a:t>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2162567176"/>
                  </a:ext>
                </a:extLst>
              </a:tr>
              <a:tr h="156423">
                <a:tc>
                  <a:txBody>
                    <a:bodyPr/>
                    <a:lstStyle/>
                    <a:p>
                      <a:pPr marL="0" marR="0" algn="ctr">
                        <a:lnSpc>
                          <a:spcPct val="115000"/>
                        </a:lnSpc>
                        <a:spcBef>
                          <a:spcPts val="0"/>
                        </a:spcBef>
                        <a:spcAft>
                          <a:spcPts val="0"/>
                        </a:spcAft>
                      </a:pPr>
                      <a:r>
                        <a:rPr lang="en-US" sz="1000">
                          <a:effectLst/>
                        </a:rPr>
                        <a:t>Village Arali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May 9-11,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dirty="0">
                          <a:effectLst/>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781705278"/>
                  </a:ext>
                </a:extLst>
              </a:tr>
              <a:tr h="156423">
                <a:tc>
                  <a:txBody>
                    <a:bodyPr/>
                    <a:lstStyle/>
                    <a:p>
                      <a:pPr marL="0" marR="0" algn="ctr">
                        <a:lnSpc>
                          <a:spcPct val="115000"/>
                        </a:lnSpc>
                        <a:spcBef>
                          <a:spcPts val="0"/>
                        </a:spcBef>
                        <a:spcAft>
                          <a:spcPts val="0"/>
                        </a:spcAft>
                      </a:pPr>
                      <a:r>
                        <a:rPr lang="en-US" sz="1000">
                          <a:effectLst/>
                        </a:rPr>
                        <a:t>Village Arali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May 9-11,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dirty="0">
                          <a:effectLst/>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454750908"/>
                  </a:ext>
                </a:extLst>
              </a:tr>
              <a:tr h="156423">
                <a:tc>
                  <a:txBody>
                    <a:bodyPr/>
                    <a:lstStyle/>
                    <a:p>
                      <a:pPr marL="0" marR="0" algn="ctr">
                        <a:lnSpc>
                          <a:spcPct val="115000"/>
                        </a:lnSpc>
                        <a:spcBef>
                          <a:spcPts val="0"/>
                        </a:spcBef>
                        <a:spcAft>
                          <a:spcPts val="0"/>
                        </a:spcAft>
                      </a:pPr>
                      <a:r>
                        <a:rPr lang="en-US" sz="1000">
                          <a:effectLst/>
                        </a:rPr>
                        <a:t>Village Damala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April 27,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1000">
                          <a:effectLst/>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1000" dirty="0">
                          <a:effectLst/>
                        </a:rPr>
                        <a:t>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4219064651"/>
                  </a:ext>
                </a:extLst>
              </a:tr>
              <a:tr h="156423">
                <a:tc>
                  <a:txBody>
                    <a:bodyPr/>
                    <a:lstStyle/>
                    <a:p>
                      <a:pPr marL="0" marR="0" algn="ctr">
                        <a:lnSpc>
                          <a:spcPct val="115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ctr"/>
                </a:tc>
                <a:tc>
                  <a:txBody>
                    <a:bodyPr/>
                    <a:lstStyle/>
                    <a:p>
                      <a:pPr marL="0" marR="0" algn="ctr">
                        <a:lnSpc>
                          <a:spcPct val="115000"/>
                        </a:lnSpc>
                        <a:spcBef>
                          <a:spcPts val="0"/>
                        </a:spcBef>
                        <a:spcAft>
                          <a:spcPts val="0"/>
                        </a:spcAft>
                      </a:pPr>
                      <a:r>
                        <a:rPr lang="en-US" sz="800">
                          <a:effectLst/>
                        </a:rPr>
                        <a:t>739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nchor="b"/>
                </a:tc>
                <a:tc>
                  <a:txBody>
                    <a:bodyPr/>
                    <a:lstStyle/>
                    <a:p>
                      <a:pPr marL="0" marR="0" algn="ctr">
                        <a:lnSpc>
                          <a:spcPct val="115000"/>
                        </a:lnSpc>
                        <a:spcBef>
                          <a:spcPts val="0"/>
                        </a:spcBef>
                        <a:spcAft>
                          <a:spcPts val="0"/>
                        </a:spcAft>
                      </a:pPr>
                      <a:r>
                        <a:rPr lang="en-US" sz="800" dirty="0">
                          <a:effectLst/>
                        </a:rPr>
                        <a:t>373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5549" marR="45549" marT="0" marB="0"/>
                </a:tc>
                <a:extLst>
                  <a:ext uri="{0D108BD9-81ED-4DB2-BD59-A6C34878D82A}">
                    <a16:rowId xmlns:a16="http://schemas.microsoft.com/office/drawing/2014/main" xmlns="" val="48972919"/>
                  </a:ext>
                </a:extLst>
              </a:tr>
            </a:tbl>
          </a:graphicData>
        </a:graphic>
      </p:graphicFrame>
      <p:sp>
        <p:nvSpPr>
          <p:cNvPr id="3" name="Date Placeholder 2"/>
          <p:cNvSpPr>
            <a:spLocks noGrp="1"/>
          </p:cNvSpPr>
          <p:nvPr>
            <p:ph type="dt" sz="half" idx="10"/>
          </p:nvPr>
        </p:nvSpPr>
        <p:spPr/>
        <p:txBody>
          <a:bodyPr/>
          <a:lstStyle/>
          <a:p>
            <a:fld id="{1CB61B41-C0CD-4D93-8405-8514047922A2}" type="datetime1">
              <a:rPr lang="en-US" smtClean="0"/>
              <a:t>10/2/2016</a:t>
            </a:fld>
            <a:endParaRPr lang="ru-RU"/>
          </a:p>
        </p:txBody>
      </p:sp>
    </p:spTree>
    <p:extLst>
      <p:ext uri="{BB962C8B-B14F-4D97-AF65-F5344CB8AC3E}">
        <p14:creationId xmlns:p14="http://schemas.microsoft.com/office/powerpoint/2010/main" val="3869938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FBE47-7E93-4A74-951A-55EDA49FA128}" type="datetime1">
              <a:rPr lang="en-US" smtClean="0"/>
              <a:t>10/2/2016</a:t>
            </a:fld>
            <a:endParaRPr lang="ru-RU" dirty="0"/>
          </a:p>
        </p:txBody>
      </p:sp>
      <p:sp>
        <p:nvSpPr>
          <p:cNvPr id="3" name="Footer Placeholder 2"/>
          <p:cNvSpPr>
            <a:spLocks noGrp="1"/>
          </p:cNvSpPr>
          <p:nvPr>
            <p:ph type="ftr" sz="quarter" idx="11"/>
          </p:nvPr>
        </p:nvSpPr>
        <p:spPr/>
        <p:txBody>
          <a:bodyPr/>
          <a:lstStyle/>
          <a:p>
            <a:r>
              <a:rPr lang="en-US" smtClean="0"/>
              <a:t>ICCN – Quarterly Report</a:t>
            </a:r>
            <a:endParaRPr lang="ru-RU"/>
          </a:p>
        </p:txBody>
      </p:sp>
      <p:graphicFrame>
        <p:nvGraphicFramePr>
          <p:cNvPr id="7" name="Table 6"/>
          <p:cNvGraphicFramePr>
            <a:graphicFrameLocks noGrp="1"/>
          </p:cNvGraphicFramePr>
          <p:nvPr>
            <p:extLst>
              <p:ext uri="{D42A27DB-BD31-4B8C-83A1-F6EECF244321}">
                <p14:modId xmlns:p14="http://schemas.microsoft.com/office/powerpoint/2010/main" val="3113277765"/>
              </p:ext>
            </p:extLst>
          </p:nvPr>
        </p:nvGraphicFramePr>
        <p:xfrm>
          <a:off x="323528" y="620692"/>
          <a:ext cx="8280921" cy="5472608"/>
        </p:xfrm>
        <a:graphic>
          <a:graphicData uri="http://schemas.openxmlformats.org/drawingml/2006/table">
            <a:tbl>
              <a:tblPr firstRow="1" firstCol="1" bandRow="1">
                <a:tableStyleId>{5C22544A-7EE6-4342-B048-85BDC9FD1C3A}</a:tableStyleId>
              </a:tblPr>
              <a:tblGrid>
                <a:gridCol w="302088"/>
                <a:gridCol w="4520721"/>
                <a:gridCol w="1132830"/>
                <a:gridCol w="775094"/>
                <a:gridCol w="775094"/>
                <a:gridCol w="775094"/>
              </a:tblGrid>
              <a:tr h="134887">
                <a:tc gridSpan="3">
                  <a:txBody>
                    <a:bodyPr/>
                    <a:lstStyle/>
                    <a:p>
                      <a:pPr algn="ctr">
                        <a:lnSpc>
                          <a:spcPct val="115000"/>
                        </a:lnSpc>
                        <a:spcAft>
                          <a:spcPts val="1000"/>
                        </a:spcAft>
                      </a:pPr>
                      <a:r>
                        <a:rPr lang="en-US" sz="700" dirty="0">
                          <a:effectLst/>
                        </a:rPr>
                        <a:t>Targets’ Matrix</a:t>
                      </a:r>
                      <a:endParaRPr lang="en-US" sz="700" dirty="0">
                        <a:effectLst/>
                        <a:latin typeface="Calibri"/>
                        <a:ea typeface="Calibri"/>
                        <a:cs typeface="Times New Roman"/>
                      </a:endParaRPr>
                    </a:p>
                  </a:txBody>
                  <a:tcPr marL="41401" marR="41401" marT="0" marB="0"/>
                </a:tc>
                <a:tc hMerge="1">
                  <a:txBody>
                    <a:bodyPr/>
                    <a:lstStyle/>
                    <a:p>
                      <a:endParaRPr lang="en-US"/>
                    </a:p>
                  </a:txBody>
                  <a:tcPr/>
                </a:tc>
                <a:tc hMerge="1">
                  <a:txBody>
                    <a:bodyPr/>
                    <a:lstStyle/>
                    <a:p>
                      <a:endParaRPr lang="en-US"/>
                    </a:p>
                  </a:txBody>
                  <a:tcPr/>
                </a:tc>
                <a:tc>
                  <a:txBody>
                    <a:bodyPr/>
                    <a:lstStyle/>
                    <a:p>
                      <a:pPr algn="ctr">
                        <a:lnSpc>
                          <a:spcPct val="115000"/>
                        </a:lnSpc>
                        <a:spcAft>
                          <a:spcPts val="1000"/>
                        </a:spcAft>
                      </a:pPr>
                      <a:r>
                        <a:rPr lang="en-US" sz="700">
                          <a:effectLst/>
                        </a:rPr>
                        <a:t> </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 </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 </a:t>
                      </a:r>
                      <a:endParaRPr lang="en-US" sz="700">
                        <a:effectLst/>
                        <a:latin typeface="Calibri"/>
                        <a:ea typeface="Calibri"/>
                        <a:cs typeface="Times New Roman"/>
                      </a:endParaRPr>
                    </a:p>
                  </a:txBody>
                  <a:tcPr marL="41401" marR="41401" marT="0" marB="0"/>
                </a:tc>
              </a:tr>
              <a:tr h="659422">
                <a:tc>
                  <a:txBody>
                    <a:bodyPr/>
                    <a:lstStyle/>
                    <a:p>
                      <a:pPr algn="ctr">
                        <a:lnSpc>
                          <a:spcPct val="115000"/>
                        </a:lnSpc>
                        <a:spcAft>
                          <a:spcPts val="1000"/>
                        </a:spcAft>
                      </a:pPr>
                      <a:r>
                        <a:rPr lang="en-US" sz="700">
                          <a:effectLst/>
                        </a:rPr>
                        <a:t> </a:t>
                      </a:r>
                      <a:endParaRPr lang="en-US" sz="700">
                        <a:effectLst/>
                        <a:latin typeface="Calibri"/>
                        <a:ea typeface="Calibri"/>
                        <a:cs typeface="Times New Roman"/>
                      </a:endParaRPr>
                    </a:p>
                  </a:txBody>
                  <a:tcPr marL="41401" marR="41401" marT="0" marB="0" anchor="b"/>
                </a:tc>
                <a:tc>
                  <a:txBody>
                    <a:bodyPr/>
                    <a:lstStyle/>
                    <a:p>
                      <a:pPr algn="l">
                        <a:lnSpc>
                          <a:spcPct val="115000"/>
                        </a:lnSpc>
                        <a:spcAft>
                          <a:spcPts val="1000"/>
                        </a:spcAft>
                      </a:pPr>
                      <a:r>
                        <a:rPr lang="en-US" sz="700">
                          <a:effectLst/>
                        </a:rPr>
                        <a:t>Indicator</a:t>
                      </a:r>
                      <a:endParaRPr lang="en-US" sz="700">
                        <a:effectLst/>
                        <a:latin typeface="Calibri"/>
                        <a:ea typeface="Calibri"/>
                        <a:cs typeface="Times New Roman"/>
                      </a:endParaRPr>
                    </a:p>
                  </a:txBody>
                  <a:tcPr marL="41401" marR="41401" marT="0" marB="0" anchor="b"/>
                </a:tc>
                <a:tc>
                  <a:txBody>
                    <a:bodyPr/>
                    <a:lstStyle/>
                    <a:p>
                      <a:pPr algn="l">
                        <a:lnSpc>
                          <a:spcPct val="115000"/>
                        </a:lnSpc>
                        <a:spcAft>
                          <a:spcPts val="1000"/>
                        </a:spcAft>
                      </a:pPr>
                      <a:r>
                        <a:rPr lang="en-US" sz="700">
                          <a:effectLst/>
                        </a:rPr>
                        <a:t>Target by the program </a:t>
                      </a:r>
                      <a:endParaRPr lang="en-US" sz="700">
                        <a:effectLst/>
                        <a:latin typeface="Calibri"/>
                        <a:ea typeface="Calibri"/>
                        <a:cs typeface="Times New Roman"/>
                      </a:endParaRPr>
                    </a:p>
                  </a:txBody>
                  <a:tcPr marL="41401" marR="41401" marT="0" marB="0" anchor="b"/>
                </a:tc>
                <a:tc>
                  <a:txBody>
                    <a:bodyPr/>
                    <a:lstStyle/>
                    <a:p>
                      <a:pPr algn="l">
                        <a:lnSpc>
                          <a:spcPct val="115000"/>
                        </a:lnSpc>
                        <a:spcAft>
                          <a:spcPts val="1000"/>
                        </a:spcAft>
                      </a:pPr>
                      <a:r>
                        <a:rPr lang="en-US" sz="700">
                          <a:effectLst/>
                        </a:rPr>
                        <a:t>Current </a:t>
                      </a:r>
                    </a:p>
                    <a:p>
                      <a:pPr algn="l">
                        <a:lnSpc>
                          <a:spcPct val="115000"/>
                        </a:lnSpc>
                        <a:spcAft>
                          <a:spcPts val="1000"/>
                        </a:spcAft>
                      </a:pPr>
                      <a:r>
                        <a:rPr lang="en-US" sz="700">
                          <a:effectLst/>
                        </a:rPr>
                        <a:t>15 June, 2016</a:t>
                      </a:r>
                      <a:endParaRPr lang="en-US" sz="700">
                        <a:effectLst/>
                        <a:latin typeface="Calibri"/>
                        <a:ea typeface="Calibri"/>
                        <a:cs typeface="Times New Roman"/>
                      </a:endParaRPr>
                    </a:p>
                  </a:txBody>
                  <a:tcPr marL="41401" marR="41401" marT="0" marB="0"/>
                </a:tc>
                <a:tc>
                  <a:txBody>
                    <a:bodyPr/>
                    <a:lstStyle/>
                    <a:p>
                      <a:pPr algn="l">
                        <a:lnSpc>
                          <a:spcPct val="115000"/>
                        </a:lnSpc>
                        <a:spcAft>
                          <a:spcPts val="1000"/>
                        </a:spcAft>
                      </a:pPr>
                      <a:r>
                        <a:rPr lang="en-US" sz="700">
                          <a:effectLst/>
                        </a:rPr>
                        <a:t>Current for the whole program</a:t>
                      </a:r>
                      <a:endParaRPr lang="en-US" sz="700">
                        <a:effectLst/>
                        <a:latin typeface="Calibri"/>
                        <a:ea typeface="Calibri"/>
                        <a:cs typeface="Times New Roman"/>
                      </a:endParaRPr>
                    </a:p>
                  </a:txBody>
                  <a:tcPr marL="41401" marR="41401" marT="0" marB="0"/>
                </a:tc>
                <a:tc>
                  <a:txBody>
                    <a:bodyPr/>
                    <a:lstStyle/>
                    <a:p>
                      <a:pPr algn="l">
                        <a:lnSpc>
                          <a:spcPct val="115000"/>
                        </a:lnSpc>
                        <a:spcAft>
                          <a:spcPts val="1000"/>
                        </a:spcAft>
                      </a:pPr>
                      <a:r>
                        <a:rPr lang="en-US" sz="700">
                          <a:effectLst/>
                        </a:rPr>
                        <a:t>To be achieved by the whole program</a:t>
                      </a:r>
                      <a:endParaRPr lang="en-US" sz="700">
                        <a:effectLst/>
                        <a:latin typeface="Calibri"/>
                        <a:ea typeface="Calibri"/>
                        <a:cs typeface="Times New Roman"/>
                      </a:endParaRPr>
                    </a:p>
                  </a:txBody>
                  <a:tcPr marL="41401" marR="41401" marT="0" marB="0"/>
                </a:tc>
              </a:tr>
              <a:tr h="138582">
                <a:tc>
                  <a:txBody>
                    <a:bodyPr/>
                    <a:lstStyle/>
                    <a:p>
                      <a:pPr algn="l">
                        <a:lnSpc>
                          <a:spcPct val="115000"/>
                        </a:lnSpc>
                      </a:pPr>
                      <a:endParaRPr lang="en-US" sz="700">
                        <a:effectLst/>
                        <a:latin typeface="Calibri"/>
                        <a:cs typeface="Times New Roman"/>
                      </a:endParaRPr>
                    </a:p>
                  </a:txBody>
                  <a:tcPr marL="41401" marR="41401" marT="0" marB="0" anchor="b"/>
                </a:tc>
                <a:tc>
                  <a:txBody>
                    <a:bodyPr/>
                    <a:lstStyle/>
                    <a:p>
                      <a:pPr algn="l">
                        <a:lnSpc>
                          <a:spcPct val="115000"/>
                        </a:lnSpc>
                      </a:pPr>
                      <a:endParaRPr lang="en-US" sz="700">
                        <a:effectLst/>
                        <a:latin typeface="Calibri"/>
                        <a:cs typeface="Times New Roman"/>
                      </a:endParaRPr>
                    </a:p>
                  </a:txBody>
                  <a:tcPr marL="41401" marR="41401" marT="0" marB="0" anchor="b"/>
                </a:tc>
                <a:tc>
                  <a:txBody>
                    <a:bodyPr/>
                    <a:lstStyle/>
                    <a:p>
                      <a:pPr algn="l">
                        <a:lnSpc>
                          <a:spcPct val="115000"/>
                        </a:lnSpc>
                      </a:pPr>
                      <a:endParaRPr lang="en-US" sz="700">
                        <a:effectLst/>
                        <a:latin typeface="Calibri"/>
                        <a:cs typeface="Times New Roman"/>
                      </a:endParaRPr>
                    </a:p>
                  </a:txBody>
                  <a:tcPr marL="41401" marR="41401" marT="0" marB="0" anchor="b"/>
                </a:tc>
                <a:tc>
                  <a:txBody>
                    <a:bodyPr/>
                    <a:lstStyle/>
                    <a:p>
                      <a:pPr algn="l">
                        <a:lnSpc>
                          <a:spcPct val="115000"/>
                        </a:lnSpc>
                        <a:spcAft>
                          <a:spcPts val="1000"/>
                        </a:spcAft>
                      </a:pPr>
                      <a:r>
                        <a:rPr lang="en-US" sz="700">
                          <a:effectLst/>
                        </a:rPr>
                        <a:t> </a:t>
                      </a:r>
                      <a:endParaRPr lang="en-US" sz="700">
                        <a:effectLst/>
                        <a:latin typeface="Calibri"/>
                        <a:ea typeface="Calibri"/>
                        <a:cs typeface="Times New Roman"/>
                      </a:endParaRPr>
                    </a:p>
                  </a:txBody>
                  <a:tcPr marL="41401" marR="41401" marT="0" marB="0"/>
                </a:tc>
                <a:tc>
                  <a:txBody>
                    <a:bodyPr/>
                    <a:lstStyle/>
                    <a:p>
                      <a:pPr algn="l">
                        <a:lnSpc>
                          <a:spcPct val="115000"/>
                        </a:lnSpc>
                        <a:spcAft>
                          <a:spcPts val="1000"/>
                        </a:spcAft>
                      </a:pPr>
                      <a:r>
                        <a:rPr lang="en-US" sz="700">
                          <a:effectLst/>
                        </a:rPr>
                        <a:t> </a:t>
                      </a:r>
                      <a:endParaRPr lang="en-US" sz="700">
                        <a:effectLst/>
                        <a:latin typeface="Calibri"/>
                        <a:ea typeface="Calibri"/>
                        <a:cs typeface="Times New Roman"/>
                      </a:endParaRPr>
                    </a:p>
                  </a:txBody>
                  <a:tcPr marL="41401" marR="41401" marT="0" marB="0"/>
                </a:tc>
                <a:tc>
                  <a:txBody>
                    <a:bodyPr/>
                    <a:lstStyle/>
                    <a:p>
                      <a:pPr algn="l">
                        <a:lnSpc>
                          <a:spcPct val="115000"/>
                        </a:lnSpc>
                        <a:spcAft>
                          <a:spcPts val="1000"/>
                        </a:spcAft>
                      </a:pPr>
                      <a:r>
                        <a:rPr lang="en-US" sz="700">
                          <a:effectLst/>
                        </a:rPr>
                        <a:t> </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Unified Conference with participation of all counterparts organized</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r>
              <a:tr h="134887">
                <a:tc>
                  <a:txBody>
                    <a:bodyPr/>
                    <a:lstStyle/>
                    <a:p>
                      <a:pPr algn="r">
                        <a:lnSpc>
                          <a:spcPct val="115000"/>
                        </a:lnSpc>
                        <a:spcAft>
                          <a:spcPts val="1000"/>
                        </a:spcAft>
                      </a:pPr>
                      <a:r>
                        <a:rPr lang="en-US" sz="700">
                          <a:effectLst/>
                        </a:rPr>
                        <a:t>2</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Women’s Rooms staff trained</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26</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18</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ka-GE" sz="700">
                          <a:effectLst/>
                        </a:rPr>
                        <a:t>18</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8</a:t>
                      </a:r>
                      <a:endParaRPr lang="en-US" sz="700">
                        <a:effectLst/>
                        <a:latin typeface="Calibri"/>
                        <a:ea typeface="Calibri"/>
                        <a:cs typeface="Times New Roman"/>
                      </a:endParaRPr>
                    </a:p>
                  </a:txBody>
                  <a:tcPr marL="41401" marR="41401" marT="0" marB="0"/>
                </a:tc>
              </a:tr>
              <a:tr h="134887">
                <a:tc>
                  <a:txBody>
                    <a:bodyPr/>
                    <a:lstStyle/>
                    <a:p>
                      <a:pPr algn="r">
                        <a:lnSpc>
                          <a:spcPct val="115000"/>
                        </a:lnSpc>
                        <a:spcAft>
                          <a:spcPts val="1000"/>
                        </a:spcAft>
                      </a:pPr>
                      <a:r>
                        <a:rPr lang="en-US" sz="700">
                          <a:effectLst/>
                        </a:rPr>
                        <a:t>3</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Groups of volunteers created per municipality </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ka-GE"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r>
              <a:tr h="134887">
                <a:tc>
                  <a:txBody>
                    <a:bodyPr/>
                    <a:lstStyle/>
                    <a:p>
                      <a:pPr algn="r">
                        <a:lnSpc>
                          <a:spcPct val="115000"/>
                        </a:lnSpc>
                        <a:spcAft>
                          <a:spcPts val="1000"/>
                        </a:spcAft>
                      </a:pPr>
                      <a:r>
                        <a:rPr lang="en-US" sz="700">
                          <a:effectLst/>
                        </a:rPr>
                        <a:t>4</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Gender surveys/ researches conducted per municipality</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ka-GE"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5</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Database of 1000 local women created covering all 13 municipalities</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ka-GE"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r>
              <a:tr h="134887">
                <a:tc>
                  <a:txBody>
                    <a:bodyPr/>
                    <a:lstStyle/>
                    <a:p>
                      <a:pPr algn="r">
                        <a:lnSpc>
                          <a:spcPct val="115000"/>
                        </a:lnSpc>
                        <a:spcAft>
                          <a:spcPts val="1000"/>
                        </a:spcAft>
                      </a:pPr>
                      <a:r>
                        <a:rPr lang="en-US" sz="700">
                          <a:effectLst/>
                        </a:rPr>
                        <a:t>6</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Women focal points trained/ mentored</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39</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a:t>
                      </a:r>
                      <a:endParaRPr lang="en-US" sz="700">
                        <a:effectLst/>
                        <a:latin typeface="Calibri"/>
                        <a:ea typeface="Calibri"/>
                        <a:cs typeface="Times New Roman"/>
                      </a:endParaRPr>
                    </a:p>
                  </a:txBody>
                  <a:tcPr marL="41401" marR="41401" marT="0" marB="0"/>
                </a:tc>
              </a:tr>
              <a:tr h="134887">
                <a:tc>
                  <a:txBody>
                    <a:bodyPr/>
                    <a:lstStyle/>
                    <a:p>
                      <a:pPr algn="r">
                        <a:lnSpc>
                          <a:spcPct val="115000"/>
                        </a:lnSpc>
                        <a:spcAft>
                          <a:spcPts val="1000"/>
                        </a:spcAft>
                      </a:pPr>
                      <a:r>
                        <a:rPr lang="en-US" sz="700">
                          <a:effectLst/>
                        </a:rPr>
                        <a:t>7</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Training on leadership provided to 260 local women leaders</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6</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6</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7</a:t>
                      </a:r>
                      <a:endParaRPr lang="en-US" sz="700">
                        <a:effectLst/>
                        <a:latin typeface="Calibri"/>
                        <a:ea typeface="Calibri"/>
                        <a:cs typeface="Times New Roman"/>
                      </a:endParaRPr>
                    </a:p>
                  </a:txBody>
                  <a:tcPr marL="41401" marR="41401" marT="0" marB="0"/>
                </a:tc>
              </a:tr>
              <a:tr h="329814">
                <a:tc>
                  <a:txBody>
                    <a:bodyPr/>
                    <a:lstStyle/>
                    <a:p>
                      <a:pPr algn="r">
                        <a:lnSpc>
                          <a:spcPct val="115000"/>
                        </a:lnSpc>
                        <a:spcAft>
                          <a:spcPts val="1000"/>
                        </a:spcAft>
                      </a:pPr>
                      <a:r>
                        <a:rPr lang="en-US" sz="700">
                          <a:effectLst/>
                        </a:rPr>
                        <a:t>8</a:t>
                      </a:r>
                      <a:endParaRPr lang="en-US" sz="700">
                        <a:effectLst/>
                        <a:latin typeface="Calibri"/>
                        <a:ea typeface="Calibri"/>
                        <a:cs typeface="Times New Roman"/>
                      </a:endParaRPr>
                    </a:p>
                  </a:txBody>
                  <a:tcPr marL="41401" marR="41401" marT="0" marB="0" anchor="ctr"/>
                </a:tc>
                <a:tc>
                  <a:txBody>
                    <a:bodyPr/>
                    <a:lstStyle/>
                    <a:p>
                      <a:pPr algn="l">
                        <a:lnSpc>
                          <a:spcPct val="150000"/>
                        </a:lnSpc>
                        <a:spcBef>
                          <a:spcPts val="600"/>
                        </a:spcBef>
                        <a:spcAft>
                          <a:spcPts val="1000"/>
                        </a:spcAft>
                      </a:pPr>
                      <a:r>
                        <a:rPr lang="en-US" sz="700" dirty="0">
                          <a:effectLst/>
                        </a:rPr>
                        <a:t>Network of 39 trained local focal point-women created/strengthened</a:t>
                      </a:r>
                      <a:endParaRPr lang="en-US" sz="700" dirty="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ru-RU"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r>
              <a:tr h="172810">
                <a:tc>
                  <a:txBody>
                    <a:bodyPr/>
                    <a:lstStyle/>
                    <a:p>
                      <a:pPr algn="r">
                        <a:lnSpc>
                          <a:spcPct val="115000"/>
                        </a:lnSpc>
                        <a:spcAft>
                          <a:spcPts val="1000"/>
                        </a:spcAft>
                      </a:pPr>
                      <a:r>
                        <a:rPr lang="en-US" sz="700">
                          <a:effectLst/>
                        </a:rPr>
                        <a:t>9</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Village reps. trained and mentored on gender related issues</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300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78</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246</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54</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10</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Women present at community meetings</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20%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24%</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22.81%</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20-%</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11</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Percentage of HH’s supporting daughters to complete secondary education</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96.37%</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dirty="0">
                          <a:effectLst/>
                        </a:rPr>
                        <a:t>10</a:t>
                      </a:r>
                      <a:r>
                        <a:rPr lang="en-US" sz="700" dirty="0" smtClean="0">
                          <a:effectLst/>
                        </a:rPr>
                        <a:t>% </a:t>
                      </a:r>
                      <a:endParaRPr lang="en-US" sz="700" dirty="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12</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Second and third Parts of the Documentary produced</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Monitoring of ECF grants’ implementation</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104</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tabLst>
                          <a:tab pos="238125" algn="l"/>
                          <a:tab pos="315595" algn="ctr"/>
                        </a:tabLst>
                      </a:pPr>
                      <a:r>
                        <a:rPr lang="en-US" sz="700">
                          <a:effectLst/>
                        </a:rPr>
                        <a:t>48</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48</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56</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14</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Study visits of local girls to educational institutions</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4</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4</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15</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Information packages prepared and Leaflets printed/ distributed</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3500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739</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1500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1261</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16</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Practical workshops/ expert consultancy delivered to Rural women </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39</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14</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12</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17</a:t>
                      </a:r>
                      <a:endParaRPr lang="en-US" sz="700">
                        <a:effectLst/>
                        <a:latin typeface="Calibri"/>
                        <a:ea typeface="Calibri"/>
                        <a:cs typeface="Times New Roman"/>
                      </a:endParaRPr>
                    </a:p>
                  </a:txBody>
                  <a:tcPr marL="41401" marR="41401" marT="0" marB="0" anchor="ctr"/>
                </a:tc>
                <a:tc>
                  <a:txBody>
                    <a:bodyPr/>
                    <a:lstStyle/>
                    <a:p>
                      <a:pPr algn="just">
                        <a:lnSpc>
                          <a:spcPct val="115000"/>
                        </a:lnSpc>
                        <a:spcAft>
                          <a:spcPts val="1000"/>
                        </a:spcAft>
                      </a:pPr>
                      <a:r>
                        <a:rPr lang="en-US" sz="700">
                          <a:effectLst/>
                        </a:rPr>
                        <a:t>High school students benefit from internship/on the job training</a:t>
                      </a:r>
                      <a:endParaRPr lang="en-US" sz="70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a:effectLst/>
                        </a:rPr>
                        <a:t>26</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105</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105</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18</a:t>
                      </a:r>
                      <a:endParaRPr lang="en-US" sz="700">
                        <a:effectLst/>
                        <a:latin typeface="Calibri"/>
                        <a:ea typeface="Calibri"/>
                        <a:cs typeface="Times New Roman"/>
                      </a:endParaRPr>
                    </a:p>
                  </a:txBody>
                  <a:tcPr marL="41401" marR="41401" marT="0" marB="0" anchor="ctr"/>
                </a:tc>
                <a:tc>
                  <a:txBody>
                    <a:bodyPr/>
                    <a:lstStyle/>
                    <a:p>
                      <a:pPr algn="l">
                        <a:lnSpc>
                          <a:spcPct val="115000"/>
                        </a:lnSpc>
                        <a:spcAft>
                          <a:spcPts val="1000"/>
                        </a:spcAft>
                      </a:pPr>
                      <a:r>
                        <a:rPr lang="en-US" sz="700">
                          <a:effectLst/>
                        </a:rPr>
                        <a:t>Meeting/Training on how to build employment or income generation skills</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260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260</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19</a:t>
                      </a:r>
                      <a:endParaRPr lang="en-US" sz="700">
                        <a:effectLst/>
                        <a:latin typeface="Calibri"/>
                        <a:ea typeface="Calibri"/>
                        <a:cs typeface="Times New Roman"/>
                      </a:endParaRPr>
                    </a:p>
                  </a:txBody>
                  <a:tcPr marL="41401" marR="41401" marT="0" marB="0" anchor="ctr"/>
                </a:tc>
                <a:tc>
                  <a:txBody>
                    <a:bodyPr/>
                    <a:lstStyle/>
                    <a:p>
                      <a:pPr algn="l">
                        <a:lnSpc>
                          <a:spcPct val="115000"/>
                        </a:lnSpc>
                        <a:spcAft>
                          <a:spcPts val="1000"/>
                        </a:spcAft>
                      </a:pPr>
                      <a:r>
                        <a:rPr lang="en-US" sz="700">
                          <a:effectLst/>
                        </a:rPr>
                        <a:t>Women’s Rooms providing language courses</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13</a:t>
                      </a:r>
                      <a:endParaRPr lang="en-US" sz="70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a:effectLst/>
                        </a:rPr>
                        <a:t>0</a:t>
                      </a:r>
                      <a:endParaRPr lang="en-US" sz="700">
                        <a:effectLst/>
                        <a:latin typeface="Calibri"/>
                        <a:ea typeface="Calibri"/>
                        <a:cs typeface="Times New Roman"/>
                      </a:endParaRPr>
                    </a:p>
                  </a:txBody>
                  <a:tcPr marL="41401" marR="41401" marT="0" marB="0"/>
                </a:tc>
              </a:tr>
              <a:tr h="258666">
                <a:tc>
                  <a:txBody>
                    <a:bodyPr/>
                    <a:lstStyle/>
                    <a:p>
                      <a:pPr algn="r">
                        <a:lnSpc>
                          <a:spcPct val="115000"/>
                        </a:lnSpc>
                        <a:spcAft>
                          <a:spcPts val="1000"/>
                        </a:spcAft>
                      </a:pPr>
                      <a:r>
                        <a:rPr lang="en-US" sz="700">
                          <a:effectLst/>
                        </a:rPr>
                        <a:t>20</a:t>
                      </a:r>
                      <a:endParaRPr lang="en-US" sz="700">
                        <a:effectLst/>
                        <a:latin typeface="Calibri"/>
                        <a:ea typeface="Calibri"/>
                        <a:cs typeface="Times New Roman"/>
                      </a:endParaRPr>
                    </a:p>
                  </a:txBody>
                  <a:tcPr marL="41401" marR="41401" marT="0" marB="0" anchor="ctr"/>
                </a:tc>
                <a:tc>
                  <a:txBody>
                    <a:bodyPr/>
                    <a:lstStyle/>
                    <a:p>
                      <a:pPr algn="l">
                        <a:lnSpc>
                          <a:spcPct val="115000"/>
                        </a:lnSpc>
                        <a:spcAft>
                          <a:spcPts val="1000"/>
                        </a:spcAft>
                      </a:pPr>
                      <a:r>
                        <a:rPr lang="en-US" sz="700" dirty="0">
                          <a:effectLst/>
                        </a:rPr>
                        <a:t>Women’s Rooms opened</a:t>
                      </a:r>
                      <a:endParaRPr lang="en-US" sz="700" dirty="0">
                        <a:effectLst/>
                        <a:latin typeface="Calibri"/>
                        <a:ea typeface="Calibri"/>
                        <a:cs typeface="Times New Roman"/>
                      </a:endParaRPr>
                    </a:p>
                  </a:txBody>
                  <a:tcPr marL="41401" marR="41401" marT="0" marB="0" anchor="b"/>
                </a:tc>
                <a:tc>
                  <a:txBody>
                    <a:bodyPr/>
                    <a:lstStyle/>
                    <a:p>
                      <a:pPr algn="ctr">
                        <a:lnSpc>
                          <a:spcPct val="115000"/>
                        </a:lnSpc>
                        <a:spcAft>
                          <a:spcPts val="1000"/>
                        </a:spcAft>
                      </a:pPr>
                      <a:r>
                        <a:rPr lang="en-US" sz="700" dirty="0">
                          <a:effectLst/>
                        </a:rPr>
                        <a:t>13</a:t>
                      </a:r>
                      <a:endParaRPr lang="en-US" sz="700" dirty="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dirty="0" smtClean="0">
                          <a:effectLst/>
                        </a:rPr>
                        <a:t>12</a:t>
                      </a:r>
                      <a:endParaRPr lang="en-US" sz="700" dirty="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700" dirty="0">
                          <a:effectLst/>
                        </a:rPr>
                        <a:t>12</a:t>
                      </a:r>
                      <a:endParaRPr lang="en-US" sz="700" dirty="0">
                        <a:effectLst/>
                        <a:latin typeface="Calibri"/>
                        <a:ea typeface="Calibri"/>
                        <a:cs typeface="Times New Roman"/>
                      </a:endParaRPr>
                    </a:p>
                  </a:txBody>
                  <a:tcPr marL="41401" marR="41401" marT="0" marB="0"/>
                </a:tc>
                <a:tc>
                  <a:txBody>
                    <a:bodyPr/>
                    <a:lstStyle/>
                    <a:p>
                      <a:pPr algn="ctr">
                        <a:lnSpc>
                          <a:spcPct val="115000"/>
                        </a:lnSpc>
                        <a:spcAft>
                          <a:spcPts val="1000"/>
                        </a:spcAft>
                      </a:pPr>
                      <a:r>
                        <a:rPr lang="en-US" sz="500" dirty="0">
                          <a:effectLst/>
                        </a:rPr>
                        <a:t>1</a:t>
                      </a:r>
                      <a:endParaRPr lang="en-US" sz="700" dirty="0">
                        <a:effectLst/>
                        <a:latin typeface="Calibri"/>
                        <a:ea typeface="Calibri"/>
                        <a:cs typeface="Times New Roman"/>
                      </a:endParaRPr>
                    </a:p>
                  </a:txBody>
                  <a:tcPr marL="41401" marR="41401" marT="0" marB="0"/>
                </a:tc>
              </a:tr>
            </a:tbl>
          </a:graphicData>
        </a:graphic>
      </p:graphicFrame>
      <p:sp>
        <p:nvSpPr>
          <p:cNvPr id="8" name="TextBox 7"/>
          <p:cNvSpPr txBox="1"/>
          <p:nvPr/>
        </p:nvSpPr>
        <p:spPr>
          <a:xfrm>
            <a:off x="156667" y="75982"/>
            <a:ext cx="8712968" cy="369332"/>
          </a:xfrm>
          <a:prstGeom prst="rect">
            <a:avLst/>
          </a:prstGeom>
          <a:noFill/>
        </p:spPr>
        <p:txBody>
          <a:bodyPr wrap="square" rtlCol="0">
            <a:spAutoFit/>
          </a:bodyPr>
          <a:lstStyle/>
          <a:p>
            <a:pPr algn="ctr"/>
            <a:r>
              <a:rPr lang="en-US" b="1" dirty="0"/>
              <a:t>Program Monitoring according to 7 months Work plan and the M&amp;E </a:t>
            </a:r>
            <a:r>
              <a:rPr lang="en-US" b="1" dirty="0" smtClean="0"/>
              <a:t>indicators</a:t>
            </a:r>
            <a:endParaRPr lang="en-US" b="1" dirty="0"/>
          </a:p>
        </p:txBody>
      </p:sp>
    </p:spTree>
    <p:extLst>
      <p:ext uri="{BB962C8B-B14F-4D97-AF65-F5344CB8AC3E}">
        <p14:creationId xmlns:p14="http://schemas.microsoft.com/office/powerpoint/2010/main" val="354189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445315"/>
            <a:ext cx="6048672" cy="5719990"/>
          </a:xfrm>
        </p:spPr>
        <p:txBody>
          <a:bodyPr anchor="t">
            <a:normAutofit/>
          </a:bodyPr>
          <a:lstStyle/>
          <a:p>
            <a:pPr marL="45720" indent="0" algn="ctr">
              <a:buNone/>
            </a:pPr>
            <a:r>
              <a:rPr lang="en-US" sz="1600" b="1" u="sng" dirty="0" err="1"/>
              <a:t>Ninotsminda</a:t>
            </a:r>
            <a:r>
              <a:rPr lang="en-US" sz="1600" b="1" u="sng" dirty="0"/>
              <a:t> Women’s Room</a:t>
            </a:r>
          </a:p>
          <a:p>
            <a:pPr marL="45720" indent="0" algn="just">
              <a:buNone/>
            </a:pPr>
            <a:r>
              <a:rPr lang="en-US" sz="1050" dirty="0" err="1"/>
              <a:t>Ninotsminda</a:t>
            </a:r>
            <a:r>
              <a:rPr lang="en-US" sz="1050" dirty="0"/>
              <a:t> Women’s Room was fully operational for the reporting period. It hosted training programs in English Language and Information Technologies organized through the grants for rural women, information meetings with beneficiaries and grantees.</a:t>
            </a:r>
          </a:p>
          <a:p>
            <a:pPr marL="45720" indent="0" algn="just">
              <a:lnSpc>
                <a:spcPct val="150000"/>
              </a:lnSpc>
              <a:buNone/>
            </a:pPr>
            <a:r>
              <a:rPr lang="en-US" sz="1000" u="sng" dirty="0" err="1"/>
              <a:t>Ninotsminda</a:t>
            </a:r>
            <a:r>
              <a:rPr lang="en-US" sz="1000" u="sng" dirty="0"/>
              <a:t> needs</a:t>
            </a:r>
            <a:r>
              <a:rPr lang="en-US" sz="1000" dirty="0"/>
              <a:t>: courses in sewing, needlework, </a:t>
            </a:r>
            <a:r>
              <a:rPr lang="en-US" sz="1000" dirty="0" err="1"/>
              <a:t>agritourism</a:t>
            </a:r>
            <a:r>
              <a:rPr lang="en-US" sz="1000" dirty="0"/>
              <a:t>, management, vehicle driving lessons. Besides during the previous reporting period there were revealed the following needs: digital camera, information about employment opportunities, a mirror, more often trainings, speakers for computer, linkages regarding the gender issues, more meetings and trainings on small business, more books for the library and toys. In addition, it was needed to conduct more meetings on small business development, Gender issues, Trainings and meetings with specialists. It is very difficult for community members to cover transportation expenses to attend WR activities, therefore they need support. The most demanded services at </a:t>
            </a:r>
            <a:r>
              <a:rPr lang="en-US" sz="1000" dirty="0" err="1"/>
              <a:t>Ninotsminda</a:t>
            </a:r>
            <a:r>
              <a:rPr lang="en-US" sz="1000" dirty="0"/>
              <a:t> WR is attending the trainings. </a:t>
            </a:r>
            <a:r>
              <a:rPr lang="en-US" sz="1000" dirty="0" err="1"/>
              <a:t>Lusine</a:t>
            </a:r>
            <a:r>
              <a:rPr lang="en-US" sz="1000" dirty="0"/>
              <a:t> </a:t>
            </a:r>
            <a:r>
              <a:rPr lang="en-US" sz="1000" dirty="0" err="1"/>
              <a:t>Nazaryan</a:t>
            </a:r>
            <a:r>
              <a:rPr lang="en-US" sz="1000" dirty="0"/>
              <a:t> was employed by the WR during three months – internship. Additionally, after renewing of English knowledge through conducted courses at WR, two women Emma </a:t>
            </a:r>
            <a:r>
              <a:rPr lang="en-US" sz="1000" dirty="0" err="1"/>
              <a:t>Khanbekyan</a:t>
            </a:r>
            <a:r>
              <a:rPr lang="en-US" sz="1000" dirty="0"/>
              <a:t> and </a:t>
            </a:r>
            <a:r>
              <a:rPr lang="en-US" sz="1000" dirty="0" err="1"/>
              <a:t>Anush</a:t>
            </a:r>
            <a:r>
              <a:rPr lang="en-US" sz="1000" dirty="0"/>
              <a:t> </a:t>
            </a:r>
            <a:r>
              <a:rPr lang="en-US" sz="1000" dirty="0" err="1"/>
              <a:t>Tovmasyan</a:t>
            </a:r>
            <a:r>
              <a:rPr lang="en-US" sz="1000" dirty="0"/>
              <a:t> have started teaching English to elementary school children. The information about the WR mainly was received through friends and radio. After that </a:t>
            </a:r>
            <a:r>
              <a:rPr lang="en-US" sz="1000" dirty="0" err="1"/>
              <a:t>Anush</a:t>
            </a:r>
            <a:r>
              <a:rPr lang="en-US" sz="1000" dirty="0"/>
              <a:t> </a:t>
            </a:r>
            <a:r>
              <a:rPr lang="en-US" sz="1000" dirty="0" err="1"/>
              <a:t>Tovmasyan</a:t>
            </a:r>
            <a:r>
              <a:rPr lang="en-US" sz="1000" dirty="0"/>
              <a:t> has moved to the local radio. The information about the WR mainly was received through friends and radio. The most demanded service at the WR is Children’s corner and different services. The memorandum on cooperation was signed with the young lawyer association. </a:t>
            </a:r>
            <a:endParaRPr lang="en-US" sz="200" dirty="0"/>
          </a:p>
          <a:p>
            <a:pPr marL="45720" indent="0" algn="just">
              <a:buNone/>
            </a:pPr>
            <a:r>
              <a:rPr lang="en-US" sz="1000" b="1" dirty="0" smtClean="0"/>
              <a:t>Events </a:t>
            </a:r>
            <a:r>
              <a:rPr lang="en-US" sz="1000" b="1" dirty="0"/>
              <a:t>organized by </a:t>
            </a:r>
            <a:r>
              <a:rPr lang="en-US" sz="1000" b="1" dirty="0" err="1"/>
              <a:t>Ninotsminda</a:t>
            </a:r>
            <a:r>
              <a:rPr lang="en-US" sz="1000" b="1" dirty="0"/>
              <a:t> Women’s Room:</a:t>
            </a:r>
          </a:p>
          <a:p>
            <a:pPr marL="45720" indent="0" algn="just">
              <a:buNone/>
            </a:pPr>
            <a:endParaRPr lang="en-US" sz="1100" b="1" dirty="0"/>
          </a:p>
        </p:txBody>
      </p:sp>
      <p:sp>
        <p:nvSpPr>
          <p:cNvPr id="5" name="Date Placeholder 4"/>
          <p:cNvSpPr>
            <a:spLocks noGrp="1"/>
          </p:cNvSpPr>
          <p:nvPr>
            <p:ph type="dt" sz="half" idx="10"/>
          </p:nvPr>
        </p:nvSpPr>
        <p:spPr/>
        <p:txBody>
          <a:bodyPr/>
          <a:lstStyle/>
          <a:p>
            <a:fld id="{D09CF8B5-4C69-4BB3-921D-80557479AE51}" type="datetime1">
              <a:rPr lang="en-US" smtClean="0"/>
              <a:t>10/2/2016</a:t>
            </a:fld>
            <a:endParaRPr lang="ru-RU" dirty="0"/>
          </a:p>
        </p:txBody>
      </p:sp>
      <p:sp>
        <p:nvSpPr>
          <p:cNvPr id="6" name="Footer Placeholder 5"/>
          <p:cNvSpPr>
            <a:spLocks noGrp="1"/>
          </p:cNvSpPr>
          <p:nvPr>
            <p:ph type="ftr" sz="quarter" idx="11"/>
          </p:nvPr>
        </p:nvSpPr>
        <p:spPr>
          <a:xfrm>
            <a:off x="112637" y="6203234"/>
            <a:ext cx="3352801" cy="365125"/>
          </a:xfrm>
        </p:spPr>
        <p:txBody>
          <a:bodyPr/>
          <a:lstStyle/>
          <a:p>
            <a:r>
              <a:rPr lang="en-US" dirty="0"/>
              <a:t>ICCN – Quarterly Report</a:t>
            </a:r>
            <a:endParaRPr lang="ru-RU" dirty="0"/>
          </a:p>
        </p:txBody>
      </p:sp>
      <p:sp>
        <p:nvSpPr>
          <p:cNvPr id="7" name="TextBox 6"/>
          <p:cNvSpPr txBox="1"/>
          <p:nvPr/>
        </p:nvSpPr>
        <p:spPr>
          <a:xfrm>
            <a:off x="683568" y="260648"/>
            <a:ext cx="5688632" cy="369332"/>
          </a:xfrm>
          <a:prstGeom prst="rect">
            <a:avLst/>
          </a:prstGeom>
          <a:noFill/>
        </p:spPr>
        <p:txBody>
          <a:bodyPr wrap="square" rtlCol="0">
            <a:spAutoFit/>
          </a:bodyPr>
          <a:lstStyle/>
          <a:p>
            <a:r>
              <a:rPr lang="en-US" dirty="0"/>
              <a:t>Component 1 – Women’s Rooms</a:t>
            </a:r>
            <a:endParaRPr lang="ru-RU" dirty="0"/>
          </a:p>
        </p:txBody>
      </p:sp>
      <p:graphicFrame>
        <p:nvGraphicFramePr>
          <p:cNvPr id="2" name="Table 1"/>
          <p:cNvGraphicFramePr>
            <a:graphicFrameLocks noGrp="1"/>
          </p:cNvGraphicFramePr>
          <p:nvPr>
            <p:extLst>
              <p:ext uri="{D42A27DB-BD31-4B8C-83A1-F6EECF244321}">
                <p14:modId xmlns:p14="http://schemas.microsoft.com/office/powerpoint/2010/main" val="1157450605"/>
              </p:ext>
            </p:extLst>
          </p:nvPr>
        </p:nvGraphicFramePr>
        <p:xfrm>
          <a:off x="3059832" y="5085184"/>
          <a:ext cx="5616624" cy="1139190"/>
        </p:xfrm>
        <a:graphic>
          <a:graphicData uri="http://schemas.openxmlformats.org/drawingml/2006/table">
            <a:tbl>
              <a:tblPr firstRow="1" firstCol="1" bandRow="1">
                <a:tableStyleId>{5C22544A-7EE6-4342-B048-85BDC9FD1C3A}</a:tableStyleId>
              </a:tblPr>
              <a:tblGrid>
                <a:gridCol w="624070">
                  <a:extLst>
                    <a:ext uri="{9D8B030D-6E8A-4147-A177-3AD203B41FA5}">
                      <a16:colId xmlns:a16="http://schemas.microsoft.com/office/drawing/2014/main" xmlns="" val="20000"/>
                    </a:ext>
                  </a:extLst>
                </a:gridCol>
                <a:gridCol w="3217361">
                  <a:extLst>
                    <a:ext uri="{9D8B030D-6E8A-4147-A177-3AD203B41FA5}">
                      <a16:colId xmlns:a16="http://schemas.microsoft.com/office/drawing/2014/main" xmlns="" val="20001"/>
                    </a:ext>
                  </a:extLst>
                </a:gridCol>
                <a:gridCol w="1035528">
                  <a:extLst>
                    <a:ext uri="{9D8B030D-6E8A-4147-A177-3AD203B41FA5}">
                      <a16:colId xmlns:a16="http://schemas.microsoft.com/office/drawing/2014/main" xmlns="" val="20002"/>
                    </a:ext>
                  </a:extLst>
                </a:gridCol>
                <a:gridCol w="739665">
                  <a:extLst>
                    <a:ext uri="{9D8B030D-6E8A-4147-A177-3AD203B41FA5}">
                      <a16:colId xmlns:a16="http://schemas.microsoft.com/office/drawing/2014/main" xmlns="" val="20003"/>
                    </a:ext>
                  </a:extLst>
                </a:gridCol>
              </a:tblGrid>
              <a:tr h="122941">
                <a:tc>
                  <a:txBody>
                    <a:bodyPr/>
                    <a:lstStyle/>
                    <a:p>
                      <a:pPr>
                        <a:lnSpc>
                          <a:spcPct val="115000"/>
                        </a:lnSpc>
                        <a:spcAft>
                          <a:spcPts val="0"/>
                        </a:spcAft>
                      </a:pPr>
                      <a:r>
                        <a:rPr lang="en-US" sz="1100" dirty="0">
                          <a:effectLst/>
                          <a:latin typeface="Calibri"/>
                          <a:ea typeface="Calibri"/>
                          <a:cs typeface="Times New Roman"/>
                        </a:rPr>
                        <a:t>Month</a:t>
                      </a:r>
                      <a:endParaRPr lang="ru-RU" sz="1100" dirty="0">
                        <a:effectLst/>
                        <a:latin typeface="Calibri"/>
                        <a:ea typeface="Calibri"/>
                        <a:cs typeface="Times New Roman"/>
                      </a:endParaRPr>
                    </a:p>
                  </a:txBody>
                  <a:tcPr marL="66791" marR="66791" marT="0" marB="0"/>
                </a:tc>
                <a:tc>
                  <a:txBody>
                    <a:bodyPr/>
                    <a:lstStyle/>
                    <a:p>
                      <a:pPr>
                        <a:lnSpc>
                          <a:spcPct val="115000"/>
                        </a:lnSpc>
                        <a:spcAft>
                          <a:spcPts val="0"/>
                        </a:spcAft>
                      </a:pPr>
                      <a:r>
                        <a:rPr lang="en-US" sz="1100" dirty="0">
                          <a:effectLst/>
                          <a:latin typeface="Calibri"/>
                          <a:ea typeface="Calibri"/>
                          <a:cs typeface="Times New Roman"/>
                        </a:rPr>
                        <a:t>Even</a:t>
                      </a:r>
                      <a:endParaRPr lang="ru-RU" sz="1100" dirty="0">
                        <a:effectLst/>
                        <a:latin typeface="Calibri"/>
                        <a:ea typeface="Calibri"/>
                        <a:cs typeface="Times New Roman"/>
                      </a:endParaRPr>
                    </a:p>
                  </a:txBody>
                  <a:tcPr marL="66791" marR="66791" marT="0" marB="0"/>
                </a:tc>
                <a:tc>
                  <a:txBody>
                    <a:bodyPr/>
                    <a:lstStyle/>
                    <a:p>
                      <a:pPr>
                        <a:lnSpc>
                          <a:spcPct val="115000"/>
                        </a:lnSpc>
                        <a:spcAft>
                          <a:spcPts val="0"/>
                        </a:spcAft>
                      </a:pPr>
                      <a:r>
                        <a:rPr lang="en-US" sz="1100" dirty="0">
                          <a:effectLst/>
                          <a:latin typeface="Calibri"/>
                          <a:ea typeface="Calibri"/>
                          <a:cs typeface="Times New Roman"/>
                        </a:rPr>
                        <a:t>Women</a:t>
                      </a:r>
                      <a:endParaRPr lang="ru-RU" sz="1100" dirty="0">
                        <a:effectLst/>
                        <a:latin typeface="Calibri"/>
                        <a:ea typeface="Calibri"/>
                        <a:cs typeface="Times New Roman"/>
                      </a:endParaRPr>
                    </a:p>
                  </a:txBody>
                  <a:tcPr marL="66791" marR="66791" marT="0" marB="0"/>
                </a:tc>
                <a:tc>
                  <a:txBody>
                    <a:bodyPr/>
                    <a:lstStyle/>
                    <a:p>
                      <a:pPr algn="r">
                        <a:lnSpc>
                          <a:spcPct val="115000"/>
                        </a:lnSpc>
                        <a:spcAft>
                          <a:spcPts val="0"/>
                        </a:spcAft>
                      </a:pPr>
                      <a:r>
                        <a:rPr lang="en-US" sz="1100" dirty="0">
                          <a:effectLst/>
                          <a:latin typeface="Calibri"/>
                          <a:ea typeface="Calibri"/>
                          <a:cs typeface="Times New Roman"/>
                        </a:rPr>
                        <a:t>Total</a:t>
                      </a:r>
                      <a:endParaRPr lang="ru-RU" sz="1100" dirty="0">
                        <a:effectLst/>
                        <a:latin typeface="Calibri"/>
                        <a:ea typeface="Calibri"/>
                        <a:cs typeface="Times New Roman"/>
                      </a:endParaRPr>
                    </a:p>
                  </a:txBody>
                  <a:tcPr marL="66791" marR="66791" marT="0" marB="0"/>
                </a:tc>
                <a:extLst>
                  <a:ext uri="{0D108BD9-81ED-4DB2-BD59-A6C34878D82A}">
                    <a16:rowId xmlns:a16="http://schemas.microsoft.com/office/drawing/2014/main" xmlns="" val="10000"/>
                  </a:ext>
                </a:extLst>
              </a:tr>
              <a:tr h="241365">
                <a:tc>
                  <a:txBody>
                    <a:bodyPr/>
                    <a:lstStyle/>
                    <a:p>
                      <a:pPr>
                        <a:lnSpc>
                          <a:spcPct val="115000"/>
                        </a:lnSpc>
                        <a:spcAft>
                          <a:spcPts val="0"/>
                        </a:spcAft>
                      </a:pPr>
                      <a:r>
                        <a:rPr lang="en-US" sz="1100" dirty="0">
                          <a:effectLst/>
                        </a:rPr>
                        <a:t>May16</a:t>
                      </a:r>
                      <a:endParaRPr lang="ru-RU" sz="1100" dirty="0">
                        <a:effectLst/>
                        <a:latin typeface="Calibri"/>
                        <a:ea typeface="Calibri"/>
                        <a:cs typeface="Times New Roman"/>
                      </a:endParaRPr>
                    </a:p>
                  </a:txBody>
                  <a:tcPr marL="66791" marR="66791" marT="0" marB="0"/>
                </a:tc>
                <a:tc>
                  <a:txBody>
                    <a:bodyPr/>
                    <a:lstStyle/>
                    <a:p>
                      <a:pPr>
                        <a:lnSpc>
                          <a:spcPct val="115000"/>
                        </a:lnSpc>
                        <a:spcAft>
                          <a:spcPts val="0"/>
                        </a:spcAft>
                      </a:pPr>
                      <a:r>
                        <a:rPr lang="en-US" sz="1050" kern="1200" dirty="0">
                          <a:solidFill>
                            <a:schemeClr val="dk1"/>
                          </a:solidFill>
                          <a:effectLst/>
                          <a:latin typeface="+mn-lt"/>
                          <a:ea typeface="+mn-ea"/>
                          <a:cs typeface="+mn-cs"/>
                        </a:rPr>
                        <a:t>Working meeting with the colleagues from the cultural department of </a:t>
                      </a:r>
                      <a:r>
                        <a:rPr lang="en-US" sz="1050" kern="1200" dirty="0" err="1">
                          <a:solidFill>
                            <a:schemeClr val="dk1"/>
                          </a:solidFill>
                          <a:effectLst/>
                          <a:latin typeface="+mn-lt"/>
                          <a:ea typeface="+mn-ea"/>
                          <a:cs typeface="+mn-cs"/>
                        </a:rPr>
                        <a:t>Ninotsminda</a:t>
                      </a:r>
                      <a:r>
                        <a:rPr lang="en-US" sz="1050" kern="1200" dirty="0">
                          <a:solidFill>
                            <a:schemeClr val="dk1"/>
                          </a:solidFill>
                          <a:effectLst/>
                          <a:latin typeface="+mn-lt"/>
                          <a:ea typeface="+mn-ea"/>
                          <a:cs typeface="+mn-cs"/>
                        </a:rPr>
                        <a:t> Municipality </a:t>
                      </a:r>
                      <a:endParaRPr lang="ru-RU" sz="700" dirty="0">
                        <a:effectLst/>
                        <a:latin typeface="Calibri"/>
                        <a:ea typeface="Calibri"/>
                        <a:cs typeface="Times New Roman"/>
                      </a:endParaRPr>
                    </a:p>
                  </a:txBody>
                  <a:tcPr marL="66791" marR="66791" marT="0" marB="0"/>
                </a:tc>
                <a:tc>
                  <a:txBody>
                    <a:bodyPr/>
                    <a:lstStyle/>
                    <a:p>
                      <a:pPr>
                        <a:lnSpc>
                          <a:spcPct val="115000"/>
                        </a:lnSpc>
                        <a:spcAft>
                          <a:spcPts val="0"/>
                        </a:spcAft>
                      </a:pPr>
                      <a:r>
                        <a:rPr lang="en-US" sz="1100" dirty="0">
                          <a:effectLst/>
                          <a:latin typeface="Calibri"/>
                          <a:ea typeface="Calibri"/>
                          <a:cs typeface="Times New Roman"/>
                        </a:rPr>
                        <a:t>8</a:t>
                      </a:r>
                      <a:endParaRPr lang="ru-RU" sz="1100" dirty="0">
                        <a:effectLst/>
                        <a:latin typeface="Calibri"/>
                        <a:ea typeface="Calibri"/>
                        <a:cs typeface="Times New Roman"/>
                      </a:endParaRPr>
                    </a:p>
                  </a:txBody>
                  <a:tcPr marL="66791" marR="66791" marT="0" marB="0"/>
                </a:tc>
                <a:tc>
                  <a:txBody>
                    <a:bodyPr/>
                    <a:lstStyle/>
                    <a:p>
                      <a:pPr algn="r">
                        <a:lnSpc>
                          <a:spcPct val="115000"/>
                        </a:lnSpc>
                        <a:spcAft>
                          <a:spcPts val="0"/>
                        </a:spcAft>
                      </a:pPr>
                      <a:r>
                        <a:rPr lang="en-US" sz="1100" dirty="0">
                          <a:effectLst/>
                          <a:latin typeface="Calibri"/>
                          <a:ea typeface="Calibri"/>
                          <a:cs typeface="Times New Roman"/>
                        </a:rPr>
                        <a:t>9</a:t>
                      </a:r>
                      <a:endParaRPr lang="ru-RU" sz="1100" dirty="0">
                        <a:effectLst/>
                        <a:latin typeface="Calibri"/>
                        <a:ea typeface="Calibri"/>
                        <a:cs typeface="Times New Roman"/>
                      </a:endParaRPr>
                    </a:p>
                  </a:txBody>
                  <a:tcPr marL="66791" marR="66791" marT="0" marB="0"/>
                </a:tc>
                <a:extLst>
                  <a:ext uri="{0D108BD9-81ED-4DB2-BD59-A6C34878D82A}">
                    <a16:rowId xmlns:a16="http://schemas.microsoft.com/office/drawing/2014/main" xmlns="" val="10001"/>
                  </a:ext>
                </a:extLst>
              </a:tr>
              <a:tr h="130598">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marL="0" algn="r" defTabSz="914400" rtl="0" eaLnBrk="1" latinLnBrk="0" hangingPunct="1">
                        <a:lnSpc>
                          <a:spcPct val="115000"/>
                        </a:lnSpc>
                        <a:spcAft>
                          <a:spcPts val="0"/>
                        </a:spcAft>
                      </a:pPr>
                      <a:endParaRPr lang="ru-RU" sz="1100" kern="1200" dirty="0">
                        <a:solidFill>
                          <a:schemeClr val="dk1"/>
                        </a:solidFill>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2"/>
                  </a:ext>
                </a:extLst>
              </a:tr>
              <a:tr h="130598">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marL="0" algn="r" defTabSz="914400" rtl="0" eaLnBrk="1" latinLnBrk="0" hangingPunct="1">
                        <a:lnSpc>
                          <a:spcPct val="115000"/>
                        </a:lnSpc>
                        <a:spcAft>
                          <a:spcPts val="0"/>
                        </a:spcAft>
                      </a:pPr>
                      <a:r>
                        <a:rPr lang="en-US" sz="1100" kern="1200" dirty="0">
                          <a:solidFill>
                            <a:schemeClr val="dk1"/>
                          </a:solidFill>
                          <a:effectLst/>
                          <a:latin typeface="Calibri"/>
                          <a:ea typeface="Calibri"/>
                          <a:cs typeface="Times New Roman"/>
                        </a:rPr>
                        <a:t> </a:t>
                      </a:r>
                      <a:endParaRPr lang="ru-RU" sz="1100" kern="1200" dirty="0">
                        <a:solidFill>
                          <a:schemeClr val="dk1"/>
                        </a:solidFill>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3"/>
                  </a:ext>
                </a:extLst>
              </a:tr>
              <a:tr h="130598">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endParaRPr lang="ru-RU" sz="1100" dirty="0">
                        <a:effectLst/>
                        <a:latin typeface="Calibri"/>
                        <a:ea typeface="Calibri"/>
                        <a:cs typeface="Times New Roman"/>
                      </a:endParaRPr>
                    </a:p>
                  </a:txBody>
                  <a:tcPr marL="66791" marR="66791" marT="0" marB="0" anchor="b"/>
                </a:tc>
                <a:tc>
                  <a:txBody>
                    <a:bodyPr/>
                    <a:lstStyle/>
                    <a:p>
                      <a:pPr algn="r">
                        <a:lnSpc>
                          <a:spcPct val="115000"/>
                        </a:lnSpc>
                        <a:spcAft>
                          <a:spcPts val="0"/>
                        </a:spcAft>
                      </a:pPr>
                      <a:endParaRPr lang="ru-RU" sz="1100" dirty="0">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4"/>
                  </a:ext>
                </a:extLst>
              </a:tr>
            </a:tbl>
          </a:graphicData>
        </a:graphic>
      </p:graphicFrame>
      <p:graphicFrame>
        <p:nvGraphicFramePr>
          <p:cNvPr id="12" name="Chart 11"/>
          <p:cNvGraphicFramePr/>
          <p:nvPr>
            <p:extLst>
              <p:ext uri="{D42A27DB-BD31-4B8C-83A1-F6EECF244321}">
                <p14:modId xmlns:p14="http://schemas.microsoft.com/office/powerpoint/2010/main" val="2683295949"/>
              </p:ext>
            </p:extLst>
          </p:nvPr>
        </p:nvGraphicFramePr>
        <p:xfrm>
          <a:off x="107504" y="908720"/>
          <a:ext cx="2808312"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742471551"/>
              </p:ext>
            </p:extLst>
          </p:nvPr>
        </p:nvGraphicFramePr>
        <p:xfrm>
          <a:off x="179512" y="3356992"/>
          <a:ext cx="2808312" cy="2520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178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872" y="629980"/>
            <a:ext cx="5616623" cy="5679340"/>
          </a:xfrm>
        </p:spPr>
        <p:txBody>
          <a:bodyPr anchor="t">
            <a:normAutofit/>
          </a:bodyPr>
          <a:lstStyle/>
          <a:p>
            <a:pPr marL="45720" indent="0" algn="ctr">
              <a:buNone/>
            </a:pPr>
            <a:r>
              <a:rPr lang="en-US" sz="1600" b="1" u="sng" dirty="0" err="1"/>
              <a:t>Marneuli</a:t>
            </a:r>
            <a:r>
              <a:rPr lang="en-US" sz="1600" b="1" u="sng" dirty="0"/>
              <a:t> Women’s Room</a:t>
            </a:r>
          </a:p>
          <a:p>
            <a:pPr marL="45720" indent="0" algn="just">
              <a:buNone/>
            </a:pPr>
            <a:r>
              <a:rPr lang="en-US" sz="1000" dirty="0" err="1"/>
              <a:t>Marneuli</a:t>
            </a:r>
            <a:r>
              <a:rPr lang="en-US" sz="1000" dirty="0"/>
              <a:t> Women’s Room was fully operational up today. It hosted different training programs in English Language and Information Technologies organized through the grants for rural women, information meetings with beneficiaries and grantees. </a:t>
            </a:r>
            <a:r>
              <a:rPr lang="en-US" sz="1000" dirty="0" err="1"/>
              <a:t>Marneuli</a:t>
            </a:r>
            <a:r>
              <a:rPr lang="en-US" sz="1000" dirty="0"/>
              <a:t> WR is quite active  not only in taking part in village meetings for local budget planning, but also initiating and organizing them. Due to such active WR engagement, women’s participation in local budget planning has been increased. </a:t>
            </a:r>
          </a:p>
          <a:p>
            <a:pPr marL="45720" indent="0" algn="just">
              <a:buNone/>
            </a:pPr>
            <a:r>
              <a:rPr lang="en-US" sz="1000" b="1" u="sng" dirty="0" err="1"/>
              <a:t>Marneuli</a:t>
            </a:r>
            <a:r>
              <a:rPr lang="en-US" sz="1000" b="1" u="sng" dirty="0"/>
              <a:t> WR needs: </a:t>
            </a:r>
            <a:r>
              <a:rPr lang="en-US" sz="1050" dirty="0"/>
              <a:t>During the current reporting period there were not revealed additional needs. Besides during the previous reporting there were revealed the following needs: information about the trainings conducted through internet, need in training conduction, exchange information between the town and villages, network with youth. At </a:t>
            </a:r>
            <a:r>
              <a:rPr lang="en-US" sz="1050" dirty="0" err="1"/>
              <a:t>Marneuli</a:t>
            </a:r>
            <a:r>
              <a:rPr lang="en-US" sz="1050" dirty="0"/>
              <a:t> WR the most demanded services are the use of computer and consultations. The information about the Women’s Room was mainly received through the municipality</a:t>
            </a:r>
            <a:r>
              <a:rPr lang="en-US" sz="300" dirty="0"/>
              <a:t>.</a:t>
            </a:r>
          </a:p>
          <a:p>
            <a:pPr marL="45720" indent="0" algn="just">
              <a:buNone/>
            </a:pPr>
            <a:endParaRPr lang="en-US" sz="1100" b="1" dirty="0"/>
          </a:p>
          <a:p>
            <a:pPr marL="45720" indent="0" algn="just">
              <a:buNone/>
            </a:pPr>
            <a:r>
              <a:rPr lang="en-US" sz="1100" b="1" dirty="0"/>
              <a:t>Events organized by </a:t>
            </a:r>
            <a:r>
              <a:rPr lang="en-US" sz="1100" b="1" dirty="0" err="1"/>
              <a:t>Marneuli</a:t>
            </a:r>
            <a:r>
              <a:rPr lang="en-US" sz="1100" b="1" dirty="0"/>
              <a:t> Women’s Room:</a:t>
            </a:r>
          </a:p>
          <a:p>
            <a:pPr marL="45720" indent="0">
              <a:buNone/>
            </a:pPr>
            <a:endParaRPr lang="ru-RU" dirty="0"/>
          </a:p>
        </p:txBody>
      </p:sp>
      <p:sp>
        <p:nvSpPr>
          <p:cNvPr id="5" name="Date Placeholder 4"/>
          <p:cNvSpPr>
            <a:spLocks noGrp="1"/>
          </p:cNvSpPr>
          <p:nvPr>
            <p:ph type="dt" sz="half" idx="10"/>
          </p:nvPr>
        </p:nvSpPr>
        <p:spPr/>
        <p:txBody>
          <a:bodyPr/>
          <a:lstStyle/>
          <a:p>
            <a:fld id="{047F949C-B6E8-4648-87F0-09F6E7CBC64A}" type="datetime1">
              <a:rPr lang="en-US" smtClean="0"/>
              <a:t>10/2/2016</a:t>
            </a:fld>
            <a:endParaRPr lang="ru-RU" dirty="0"/>
          </a:p>
        </p:txBody>
      </p:sp>
      <p:sp>
        <p:nvSpPr>
          <p:cNvPr id="9" name="TextBox 8"/>
          <p:cNvSpPr txBox="1"/>
          <p:nvPr/>
        </p:nvSpPr>
        <p:spPr>
          <a:xfrm>
            <a:off x="683568" y="260648"/>
            <a:ext cx="5688632" cy="369332"/>
          </a:xfrm>
          <a:prstGeom prst="rect">
            <a:avLst/>
          </a:prstGeom>
          <a:noFill/>
        </p:spPr>
        <p:txBody>
          <a:bodyPr wrap="square" rtlCol="0">
            <a:spAutoFit/>
          </a:bodyPr>
          <a:lstStyle/>
          <a:p>
            <a:r>
              <a:rPr lang="en-US" dirty="0"/>
              <a:t>Component 1 – Women’s Rooms</a:t>
            </a:r>
            <a:endParaRPr lang="ru-RU" dirty="0"/>
          </a:p>
        </p:txBody>
      </p:sp>
      <p:graphicFrame>
        <p:nvGraphicFramePr>
          <p:cNvPr id="2" name="Table 1"/>
          <p:cNvGraphicFramePr>
            <a:graphicFrameLocks noGrp="1"/>
          </p:cNvGraphicFramePr>
          <p:nvPr>
            <p:extLst>
              <p:ext uri="{D42A27DB-BD31-4B8C-83A1-F6EECF244321}">
                <p14:modId xmlns:p14="http://schemas.microsoft.com/office/powerpoint/2010/main" val="4161652979"/>
              </p:ext>
            </p:extLst>
          </p:nvPr>
        </p:nvGraphicFramePr>
        <p:xfrm>
          <a:off x="3419871" y="3428999"/>
          <a:ext cx="5544617" cy="2450567"/>
        </p:xfrm>
        <a:graphic>
          <a:graphicData uri="http://schemas.openxmlformats.org/drawingml/2006/table">
            <a:tbl>
              <a:tblPr firstRow="1" firstCol="1" bandRow="1">
                <a:tableStyleId>{5C22544A-7EE6-4342-B048-85BDC9FD1C3A}</a:tableStyleId>
              </a:tblPr>
              <a:tblGrid>
                <a:gridCol w="720081">
                  <a:extLst>
                    <a:ext uri="{9D8B030D-6E8A-4147-A177-3AD203B41FA5}">
                      <a16:colId xmlns:a16="http://schemas.microsoft.com/office/drawing/2014/main" xmlns="" val="20000"/>
                    </a:ext>
                  </a:extLst>
                </a:gridCol>
                <a:gridCol w="3722956">
                  <a:extLst>
                    <a:ext uri="{9D8B030D-6E8A-4147-A177-3AD203B41FA5}">
                      <a16:colId xmlns:a16="http://schemas.microsoft.com/office/drawing/2014/main" xmlns="" val="20001"/>
                    </a:ext>
                  </a:extLst>
                </a:gridCol>
                <a:gridCol w="660948">
                  <a:extLst>
                    <a:ext uri="{9D8B030D-6E8A-4147-A177-3AD203B41FA5}">
                      <a16:colId xmlns:a16="http://schemas.microsoft.com/office/drawing/2014/main" xmlns="" val="20002"/>
                    </a:ext>
                  </a:extLst>
                </a:gridCol>
                <a:gridCol w="440632">
                  <a:extLst>
                    <a:ext uri="{9D8B030D-6E8A-4147-A177-3AD203B41FA5}">
                      <a16:colId xmlns:a16="http://schemas.microsoft.com/office/drawing/2014/main" xmlns="" val="20003"/>
                    </a:ext>
                  </a:extLst>
                </a:gridCol>
              </a:tblGrid>
              <a:tr h="352737">
                <a:tc>
                  <a:txBody>
                    <a:bodyPr/>
                    <a:lstStyle/>
                    <a:p>
                      <a:pPr>
                        <a:lnSpc>
                          <a:spcPct val="115000"/>
                        </a:lnSpc>
                        <a:spcAft>
                          <a:spcPts val="0"/>
                        </a:spcAft>
                      </a:pPr>
                      <a:r>
                        <a:rPr lang="en-US" sz="1100" dirty="0">
                          <a:effectLst/>
                          <a:latin typeface="Calibri"/>
                          <a:ea typeface="Calibri"/>
                          <a:cs typeface="Times New Roman"/>
                        </a:rPr>
                        <a:t>Month</a:t>
                      </a:r>
                      <a:endParaRPr lang="ru-RU" sz="1100" dirty="0">
                        <a:effectLst/>
                        <a:latin typeface="Calibri"/>
                        <a:ea typeface="Calibri"/>
                        <a:cs typeface="Times New Roman"/>
                      </a:endParaRPr>
                    </a:p>
                  </a:txBody>
                  <a:tcPr marL="67024" marR="67024" marT="0" marB="0" anchor="ctr"/>
                </a:tc>
                <a:tc>
                  <a:txBody>
                    <a:bodyPr/>
                    <a:lstStyle/>
                    <a:p>
                      <a:pPr>
                        <a:lnSpc>
                          <a:spcPct val="115000"/>
                        </a:lnSpc>
                        <a:spcAft>
                          <a:spcPts val="0"/>
                        </a:spcAft>
                      </a:pPr>
                      <a:r>
                        <a:rPr lang="en-US" sz="1100" dirty="0">
                          <a:effectLst/>
                          <a:latin typeface="Calibri"/>
                          <a:ea typeface="Calibri"/>
                          <a:cs typeface="Times New Roman"/>
                        </a:rPr>
                        <a:t>Event</a:t>
                      </a:r>
                      <a:endParaRPr lang="ru-RU" sz="1100" dirty="0">
                        <a:effectLst/>
                        <a:latin typeface="Calibri"/>
                        <a:ea typeface="Calibri"/>
                        <a:cs typeface="Times New Roman"/>
                      </a:endParaRPr>
                    </a:p>
                  </a:txBody>
                  <a:tcPr marL="67024" marR="67024" marT="0" marB="0" anchor="ctr"/>
                </a:tc>
                <a:tc>
                  <a:txBody>
                    <a:bodyPr/>
                    <a:lstStyle/>
                    <a:p>
                      <a:pPr algn="r">
                        <a:lnSpc>
                          <a:spcPct val="115000"/>
                        </a:lnSpc>
                        <a:spcAft>
                          <a:spcPts val="0"/>
                        </a:spcAft>
                      </a:pPr>
                      <a:r>
                        <a:rPr lang="en-US" sz="1100" dirty="0">
                          <a:effectLst/>
                          <a:latin typeface="Calibri"/>
                          <a:ea typeface="Calibri"/>
                          <a:cs typeface="Times New Roman"/>
                        </a:rPr>
                        <a:t>Women</a:t>
                      </a:r>
                      <a:endParaRPr lang="ru-RU" sz="1100" dirty="0">
                        <a:effectLst/>
                        <a:latin typeface="Calibri"/>
                        <a:ea typeface="Calibri"/>
                        <a:cs typeface="Times New Roman"/>
                      </a:endParaRPr>
                    </a:p>
                  </a:txBody>
                  <a:tcPr marL="67024" marR="67024" marT="0" marB="0" anchor="b"/>
                </a:tc>
                <a:tc>
                  <a:txBody>
                    <a:bodyPr/>
                    <a:lstStyle/>
                    <a:p>
                      <a:pPr algn="r">
                        <a:lnSpc>
                          <a:spcPct val="115000"/>
                        </a:lnSpc>
                        <a:spcAft>
                          <a:spcPts val="0"/>
                        </a:spcAft>
                      </a:pPr>
                      <a:r>
                        <a:rPr lang="en-US" sz="1100" dirty="0">
                          <a:effectLst/>
                          <a:latin typeface="Calibri"/>
                          <a:ea typeface="Calibri"/>
                          <a:cs typeface="Times New Roman"/>
                        </a:rPr>
                        <a:t>Total</a:t>
                      </a:r>
                      <a:endParaRPr lang="ru-RU" sz="1100" dirty="0">
                        <a:effectLst/>
                        <a:latin typeface="Calibri"/>
                        <a:ea typeface="Calibri"/>
                        <a:cs typeface="Times New Roman"/>
                      </a:endParaRPr>
                    </a:p>
                  </a:txBody>
                  <a:tcPr marL="67024" marR="67024" marT="0" marB="0" anchor="b"/>
                </a:tc>
                <a:extLst>
                  <a:ext uri="{0D108BD9-81ED-4DB2-BD59-A6C34878D82A}">
                    <a16:rowId xmlns:a16="http://schemas.microsoft.com/office/drawing/2014/main" xmlns="" val="10000"/>
                  </a:ext>
                </a:extLst>
              </a:tr>
              <a:tr h="529105">
                <a:tc>
                  <a:txBody>
                    <a:bodyPr/>
                    <a:lstStyle/>
                    <a:p>
                      <a:pPr>
                        <a:lnSpc>
                          <a:spcPct val="115000"/>
                        </a:lnSpc>
                        <a:spcAft>
                          <a:spcPts val="0"/>
                        </a:spcAft>
                      </a:pPr>
                      <a:r>
                        <a:rPr lang="en-US" sz="1100" dirty="0">
                          <a:effectLst/>
                        </a:rPr>
                        <a:t>May16</a:t>
                      </a:r>
                      <a:endParaRPr lang="ru-RU" sz="1100" dirty="0">
                        <a:effectLst/>
                        <a:latin typeface="Calibri"/>
                        <a:ea typeface="Calibri"/>
                        <a:cs typeface="Times New Roman"/>
                      </a:endParaRPr>
                    </a:p>
                  </a:txBody>
                  <a:tcPr marL="67024" marR="67024" marT="0" marB="0" anchor="ctr"/>
                </a:tc>
                <a:tc>
                  <a:txBody>
                    <a:bodyPr/>
                    <a:lstStyle/>
                    <a:p>
                      <a:pPr>
                        <a:lnSpc>
                          <a:spcPct val="115000"/>
                        </a:lnSpc>
                        <a:spcAft>
                          <a:spcPts val="0"/>
                        </a:spcAft>
                      </a:pPr>
                      <a:r>
                        <a:rPr lang="en-US" sz="1100" kern="1200" dirty="0">
                          <a:solidFill>
                            <a:schemeClr val="dk1"/>
                          </a:solidFill>
                          <a:effectLst/>
                          <a:latin typeface="+mn-lt"/>
                          <a:ea typeface="+mn-ea"/>
                          <a:cs typeface="+mn-cs"/>
                        </a:rPr>
                        <a:t>Information meeting on early marriage, violence against women and women rights in </a:t>
                      </a:r>
                      <a:r>
                        <a:rPr lang="en-US" sz="1100" kern="1200" dirty="0" err="1">
                          <a:solidFill>
                            <a:schemeClr val="dk1"/>
                          </a:solidFill>
                          <a:effectLst/>
                          <a:latin typeface="+mn-lt"/>
                          <a:ea typeface="+mn-ea"/>
                          <a:cs typeface="+mn-cs"/>
                        </a:rPr>
                        <a:t>Algeti</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Administraive</a:t>
                      </a:r>
                      <a:r>
                        <a:rPr lang="en-US" sz="1100" kern="1200" dirty="0">
                          <a:solidFill>
                            <a:schemeClr val="dk1"/>
                          </a:solidFill>
                          <a:effectLst/>
                          <a:latin typeface="+mn-lt"/>
                          <a:ea typeface="+mn-ea"/>
                          <a:cs typeface="+mn-cs"/>
                        </a:rPr>
                        <a:t> Unit</a:t>
                      </a:r>
                      <a:endParaRPr lang="ru-RU" sz="800" dirty="0">
                        <a:effectLst/>
                        <a:latin typeface="Calibri"/>
                        <a:ea typeface="Calibri"/>
                        <a:cs typeface="Times New Roman"/>
                      </a:endParaRPr>
                    </a:p>
                  </a:txBody>
                  <a:tcPr marL="67024" marR="67024" marT="0" marB="0" anchor="ctr"/>
                </a:tc>
                <a:tc>
                  <a:txBody>
                    <a:bodyPr/>
                    <a:lstStyle/>
                    <a:p>
                      <a:pPr algn="r">
                        <a:lnSpc>
                          <a:spcPct val="115000"/>
                        </a:lnSpc>
                        <a:spcAft>
                          <a:spcPts val="0"/>
                        </a:spcAft>
                      </a:pPr>
                      <a:r>
                        <a:rPr lang="en-US" sz="1100" dirty="0">
                          <a:effectLst/>
                          <a:latin typeface="Calibri"/>
                          <a:ea typeface="Calibri"/>
                          <a:cs typeface="Times New Roman"/>
                        </a:rPr>
                        <a:t>3</a:t>
                      </a:r>
                      <a:endParaRPr lang="ru-RU" sz="1100" dirty="0">
                        <a:effectLst/>
                        <a:latin typeface="Calibri"/>
                        <a:ea typeface="Calibri"/>
                        <a:cs typeface="Times New Roman"/>
                      </a:endParaRPr>
                    </a:p>
                  </a:txBody>
                  <a:tcPr marL="67024" marR="67024" marT="0" marB="0" anchor="b"/>
                </a:tc>
                <a:tc>
                  <a:txBody>
                    <a:bodyPr/>
                    <a:lstStyle/>
                    <a:p>
                      <a:pPr algn="r">
                        <a:lnSpc>
                          <a:spcPct val="115000"/>
                        </a:lnSpc>
                        <a:spcAft>
                          <a:spcPts val="0"/>
                        </a:spcAft>
                      </a:pPr>
                      <a:r>
                        <a:rPr lang="en-US" sz="1100" dirty="0">
                          <a:effectLst/>
                          <a:latin typeface="Calibri"/>
                          <a:ea typeface="Calibri"/>
                          <a:cs typeface="Times New Roman"/>
                        </a:rPr>
                        <a:t>18</a:t>
                      </a:r>
                      <a:endParaRPr lang="ru-RU" sz="1100" dirty="0">
                        <a:effectLst/>
                        <a:latin typeface="Calibri"/>
                        <a:ea typeface="Calibri"/>
                        <a:cs typeface="Times New Roman"/>
                      </a:endParaRPr>
                    </a:p>
                  </a:txBody>
                  <a:tcPr marL="67024" marR="67024" marT="0" marB="0" anchor="b"/>
                </a:tc>
                <a:extLst>
                  <a:ext uri="{0D108BD9-81ED-4DB2-BD59-A6C34878D82A}">
                    <a16:rowId xmlns:a16="http://schemas.microsoft.com/office/drawing/2014/main" xmlns="" val="10001"/>
                  </a:ext>
                </a:extLst>
              </a:tr>
              <a:tr h="546939">
                <a:tc>
                  <a:txBody>
                    <a:bodyPr/>
                    <a:lstStyle/>
                    <a:p>
                      <a:pPr>
                        <a:lnSpc>
                          <a:spcPct val="115000"/>
                        </a:lnSpc>
                        <a:spcAft>
                          <a:spcPts val="0"/>
                        </a:spcAft>
                      </a:pPr>
                      <a:r>
                        <a:rPr lang="en-US" sz="1100" dirty="0">
                          <a:effectLst/>
                        </a:rPr>
                        <a:t>May 16</a:t>
                      </a:r>
                      <a:endParaRPr lang="ru-RU" sz="1100" dirty="0">
                        <a:effectLst/>
                        <a:latin typeface="Calibri"/>
                        <a:ea typeface="Calibri"/>
                        <a:cs typeface="Times New Roman"/>
                      </a:endParaRPr>
                    </a:p>
                  </a:txBody>
                  <a:tcPr marL="67024" marR="67024" marT="0" marB="0" anchor="ctr"/>
                </a:tc>
                <a:tc>
                  <a:txBody>
                    <a:bodyPr/>
                    <a:lstStyle/>
                    <a:p>
                      <a:pPr>
                        <a:lnSpc>
                          <a:spcPct val="115000"/>
                        </a:lnSpc>
                        <a:spcAft>
                          <a:spcPts val="0"/>
                        </a:spcAft>
                      </a:pPr>
                      <a:r>
                        <a:rPr lang="en-US" sz="1100" kern="1200" dirty="0">
                          <a:solidFill>
                            <a:schemeClr val="dk1"/>
                          </a:solidFill>
                          <a:effectLst/>
                          <a:latin typeface="+mn-lt"/>
                          <a:ea typeface="+mn-ea"/>
                          <a:cs typeface="+mn-cs"/>
                        </a:rPr>
                        <a:t>Information meeting on early marriage, violence against women and women rights in </a:t>
                      </a:r>
                      <a:r>
                        <a:rPr lang="en-US" sz="1100" kern="1200" dirty="0" err="1">
                          <a:solidFill>
                            <a:schemeClr val="dk1"/>
                          </a:solidFill>
                          <a:effectLst/>
                          <a:latin typeface="+mn-lt"/>
                          <a:ea typeface="+mn-ea"/>
                          <a:cs typeface="+mn-cs"/>
                        </a:rPr>
                        <a:t>Sadakhlo</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Administraive</a:t>
                      </a:r>
                      <a:r>
                        <a:rPr lang="en-US" sz="1100" kern="1200" dirty="0">
                          <a:solidFill>
                            <a:schemeClr val="dk1"/>
                          </a:solidFill>
                          <a:effectLst/>
                          <a:latin typeface="+mn-lt"/>
                          <a:ea typeface="+mn-ea"/>
                          <a:cs typeface="+mn-cs"/>
                        </a:rPr>
                        <a:t> Unit</a:t>
                      </a:r>
                      <a:endParaRPr lang="ru-RU" sz="800" dirty="0">
                        <a:effectLst/>
                        <a:latin typeface="Calibri"/>
                        <a:ea typeface="Calibri"/>
                        <a:cs typeface="Times New Roman"/>
                      </a:endParaRPr>
                    </a:p>
                  </a:txBody>
                  <a:tcPr marL="67024" marR="67024" marT="0" marB="0" anchor="ctr"/>
                </a:tc>
                <a:tc>
                  <a:txBody>
                    <a:bodyPr/>
                    <a:lstStyle/>
                    <a:p>
                      <a:pPr algn="r">
                        <a:lnSpc>
                          <a:spcPct val="115000"/>
                        </a:lnSpc>
                        <a:spcAft>
                          <a:spcPts val="0"/>
                        </a:spcAft>
                      </a:pPr>
                      <a:r>
                        <a:rPr lang="en-US" sz="1100" dirty="0">
                          <a:effectLst/>
                        </a:rPr>
                        <a:t>                      250</a:t>
                      </a:r>
                      <a:endParaRPr lang="ru-RU" sz="1100" dirty="0">
                        <a:effectLst/>
                        <a:latin typeface="Calibri"/>
                        <a:ea typeface="Calibri"/>
                        <a:cs typeface="Times New Roman"/>
                      </a:endParaRPr>
                    </a:p>
                  </a:txBody>
                  <a:tcPr marL="67024" marR="67024" marT="0" marB="0" anchor="b"/>
                </a:tc>
                <a:tc>
                  <a:txBody>
                    <a:bodyPr/>
                    <a:lstStyle/>
                    <a:p>
                      <a:pPr algn="r">
                        <a:lnSpc>
                          <a:spcPct val="115000"/>
                        </a:lnSpc>
                        <a:spcAft>
                          <a:spcPts val="0"/>
                        </a:spcAft>
                      </a:pPr>
                      <a:r>
                        <a:rPr lang="en-US" sz="1100" dirty="0">
                          <a:effectLst/>
                        </a:rPr>
                        <a:t>443</a:t>
                      </a:r>
                      <a:endParaRPr lang="ru-RU" sz="1100" dirty="0">
                        <a:effectLst/>
                        <a:latin typeface="Calibri"/>
                        <a:ea typeface="Calibri"/>
                        <a:cs typeface="Times New Roman"/>
                      </a:endParaRPr>
                    </a:p>
                  </a:txBody>
                  <a:tcPr marL="67024" marR="67024" marT="0" marB="0" anchor="b"/>
                </a:tc>
                <a:extLst>
                  <a:ext uri="{0D108BD9-81ED-4DB2-BD59-A6C34878D82A}">
                    <a16:rowId xmlns:a16="http://schemas.microsoft.com/office/drawing/2014/main" xmlns="" val="10002"/>
                  </a:ext>
                </a:extLst>
              </a:tr>
              <a:tr h="443428">
                <a:tc>
                  <a:txBody>
                    <a:bodyPr/>
                    <a:lstStyle/>
                    <a:p>
                      <a:pPr>
                        <a:lnSpc>
                          <a:spcPct val="115000"/>
                        </a:lnSpc>
                        <a:spcAft>
                          <a:spcPts val="0"/>
                        </a:spcAft>
                      </a:pPr>
                      <a:r>
                        <a:rPr lang="en-US" sz="1100" dirty="0">
                          <a:effectLst/>
                        </a:rPr>
                        <a:t>June16 </a:t>
                      </a:r>
                      <a:endParaRPr lang="ru-RU" sz="1100" dirty="0">
                        <a:effectLst/>
                        <a:latin typeface="Calibri"/>
                        <a:ea typeface="Calibri"/>
                        <a:cs typeface="Times New Roman"/>
                      </a:endParaRPr>
                    </a:p>
                  </a:txBody>
                  <a:tcPr marL="67024" marR="67024" marT="0" marB="0" anchor="b"/>
                </a:tc>
                <a:tc>
                  <a:txBody>
                    <a:bodyPr/>
                    <a:lstStyle/>
                    <a:p>
                      <a:pPr>
                        <a:lnSpc>
                          <a:spcPct val="115000"/>
                        </a:lnSpc>
                        <a:spcAft>
                          <a:spcPts val="0"/>
                        </a:spcAft>
                      </a:pPr>
                      <a:r>
                        <a:rPr lang="en-US" sz="1050" kern="1200" dirty="0">
                          <a:solidFill>
                            <a:schemeClr val="dk1"/>
                          </a:solidFill>
                          <a:effectLst/>
                          <a:latin typeface="+mn-lt"/>
                          <a:ea typeface="+mn-ea"/>
                          <a:cs typeface="+mn-cs"/>
                        </a:rPr>
                        <a:t>Meeting with the Ethnical Minority students on the issue of language barrier</a:t>
                      </a:r>
                      <a:endParaRPr lang="ru-RU" sz="700" dirty="0">
                        <a:effectLst/>
                        <a:latin typeface="Calibri"/>
                        <a:ea typeface="Calibri"/>
                        <a:cs typeface="Times New Roman"/>
                      </a:endParaRPr>
                    </a:p>
                  </a:txBody>
                  <a:tcPr marL="67024" marR="67024" marT="0" marB="0" anchor="b"/>
                </a:tc>
                <a:tc>
                  <a:txBody>
                    <a:bodyPr/>
                    <a:lstStyle/>
                    <a:p>
                      <a:pPr algn="r">
                        <a:lnSpc>
                          <a:spcPct val="115000"/>
                        </a:lnSpc>
                        <a:spcAft>
                          <a:spcPts val="0"/>
                        </a:spcAft>
                      </a:pPr>
                      <a:r>
                        <a:rPr lang="en-US" sz="1100" dirty="0">
                          <a:effectLst/>
                        </a:rPr>
                        <a:t>3 </a:t>
                      </a:r>
                      <a:endParaRPr lang="ru-RU" sz="1100" dirty="0">
                        <a:effectLst/>
                        <a:latin typeface="Calibri"/>
                        <a:ea typeface="Calibri"/>
                        <a:cs typeface="Times New Roman"/>
                      </a:endParaRPr>
                    </a:p>
                  </a:txBody>
                  <a:tcPr marL="67024" marR="67024" marT="0" marB="0" anchor="b"/>
                </a:tc>
                <a:tc>
                  <a:txBody>
                    <a:bodyPr/>
                    <a:lstStyle/>
                    <a:p>
                      <a:pPr algn="r">
                        <a:lnSpc>
                          <a:spcPct val="115000"/>
                        </a:lnSpc>
                        <a:spcAft>
                          <a:spcPts val="0"/>
                        </a:spcAft>
                      </a:pPr>
                      <a:r>
                        <a:rPr lang="en-US" sz="1100" dirty="0">
                          <a:effectLst/>
                        </a:rPr>
                        <a:t>5 </a:t>
                      </a:r>
                      <a:endParaRPr lang="ru-RU" sz="1100" dirty="0">
                        <a:effectLst/>
                        <a:latin typeface="Calibri"/>
                        <a:ea typeface="Calibri"/>
                        <a:cs typeface="Times New Roman"/>
                      </a:endParaRPr>
                    </a:p>
                  </a:txBody>
                  <a:tcPr marL="67024" marR="67024" marT="0" marB="0" anchor="b"/>
                </a:tc>
                <a:extLst>
                  <a:ext uri="{0D108BD9-81ED-4DB2-BD59-A6C34878D82A}">
                    <a16:rowId xmlns:a16="http://schemas.microsoft.com/office/drawing/2014/main" xmlns="" val="10003"/>
                  </a:ext>
                </a:extLst>
              </a:tr>
              <a:tr h="546939">
                <a:tc>
                  <a:txBody>
                    <a:bodyPr/>
                    <a:lstStyle/>
                    <a:p>
                      <a:pPr>
                        <a:lnSpc>
                          <a:spcPct val="115000"/>
                        </a:lnSpc>
                        <a:spcAft>
                          <a:spcPts val="0"/>
                        </a:spcAft>
                      </a:pPr>
                      <a:r>
                        <a:rPr lang="en-US" sz="1100" dirty="0">
                          <a:effectLst/>
                        </a:rPr>
                        <a:t>June16</a:t>
                      </a:r>
                    </a:p>
                    <a:p>
                      <a:pPr>
                        <a:lnSpc>
                          <a:spcPct val="115000"/>
                        </a:lnSpc>
                        <a:spcAft>
                          <a:spcPts val="0"/>
                        </a:spcAft>
                      </a:pPr>
                      <a:endParaRPr lang="en-US" sz="1100" dirty="0">
                        <a:effectLst/>
                        <a:latin typeface="Calibri"/>
                        <a:ea typeface="Calibri"/>
                        <a:cs typeface="Times New Roman"/>
                      </a:endParaRPr>
                    </a:p>
                    <a:p>
                      <a:pPr>
                        <a:lnSpc>
                          <a:spcPct val="115000"/>
                        </a:lnSpc>
                        <a:spcAft>
                          <a:spcPts val="0"/>
                        </a:spcAft>
                      </a:pPr>
                      <a:r>
                        <a:rPr lang="en-US" sz="1100" dirty="0">
                          <a:effectLst/>
                          <a:latin typeface="Calibri"/>
                          <a:ea typeface="Calibri"/>
                          <a:cs typeface="Times New Roman"/>
                        </a:rPr>
                        <a:t>June 16</a:t>
                      </a:r>
                      <a:endParaRPr lang="ru-RU" sz="1100" dirty="0">
                        <a:effectLst/>
                        <a:latin typeface="Calibri"/>
                        <a:ea typeface="Calibri"/>
                        <a:cs typeface="Times New Roman"/>
                      </a:endParaRPr>
                    </a:p>
                  </a:txBody>
                  <a:tcPr marL="67024" marR="67024" marT="0" marB="0" anchor="b"/>
                </a:tc>
                <a:tc>
                  <a:txBody>
                    <a:bodyPr/>
                    <a:lstStyle/>
                    <a:p>
                      <a:pPr>
                        <a:lnSpc>
                          <a:spcPct val="115000"/>
                        </a:lnSpc>
                        <a:spcAft>
                          <a:spcPts val="0"/>
                        </a:spcAft>
                      </a:pPr>
                      <a:r>
                        <a:rPr lang="en-US" sz="1050" kern="1200" dirty="0">
                          <a:solidFill>
                            <a:schemeClr val="dk1"/>
                          </a:solidFill>
                          <a:effectLst/>
                          <a:latin typeface="+mn-lt"/>
                          <a:ea typeface="+mn-ea"/>
                          <a:cs typeface="+mn-cs"/>
                        </a:rPr>
                        <a:t>Information meeting on WR with students from </a:t>
                      </a:r>
                      <a:r>
                        <a:rPr lang="en-US" sz="1050" kern="1200" dirty="0" err="1">
                          <a:solidFill>
                            <a:schemeClr val="dk1"/>
                          </a:solidFill>
                          <a:effectLst/>
                          <a:latin typeface="+mn-lt"/>
                          <a:ea typeface="+mn-ea"/>
                          <a:cs typeface="+mn-cs"/>
                        </a:rPr>
                        <a:t>Marneuli</a:t>
                      </a:r>
                      <a:endParaRPr lang="en-US" sz="1050" kern="1200" dirty="0">
                        <a:solidFill>
                          <a:schemeClr val="dk1"/>
                        </a:solidFill>
                        <a:effectLst/>
                        <a:latin typeface="+mn-lt"/>
                        <a:ea typeface="+mn-ea"/>
                        <a:cs typeface="+mn-cs"/>
                      </a:endParaRPr>
                    </a:p>
                    <a:p>
                      <a:pPr>
                        <a:lnSpc>
                          <a:spcPct val="115000"/>
                        </a:lnSpc>
                        <a:spcAft>
                          <a:spcPts val="0"/>
                        </a:spcAft>
                      </a:pPr>
                      <a:r>
                        <a:rPr lang="en-US" sz="1050" kern="1200" dirty="0">
                          <a:solidFill>
                            <a:schemeClr val="dk1"/>
                          </a:solidFill>
                          <a:effectLst/>
                          <a:latin typeface="+mn-lt"/>
                          <a:ea typeface="+mn-ea"/>
                          <a:cs typeface="+mn-cs"/>
                        </a:rPr>
                        <a:t>Information meeting Civil budget with Municipality employees, the guest from Poland and other stakeholders </a:t>
                      </a:r>
                      <a:endParaRPr lang="ru-RU" sz="200" dirty="0">
                        <a:effectLst/>
                        <a:latin typeface="Calibri"/>
                        <a:ea typeface="Calibri"/>
                        <a:cs typeface="Times New Roman"/>
                      </a:endParaRPr>
                    </a:p>
                  </a:txBody>
                  <a:tcPr marL="67024" marR="67024" marT="0" marB="0" anchor="b"/>
                </a:tc>
                <a:tc>
                  <a:txBody>
                    <a:bodyPr/>
                    <a:lstStyle/>
                    <a:p>
                      <a:pPr algn="r">
                        <a:lnSpc>
                          <a:spcPct val="115000"/>
                        </a:lnSpc>
                        <a:spcAft>
                          <a:spcPts val="0"/>
                        </a:spcAft>
                      </a:pPr>
                      <a:r>
                        <a:rPr lang="en-US" sz="1100" dirty="0">
                          <a:effectLst/>
                        </a:rPr>
                        <a:t>9</a:t>
                      </a:r>
                    </a:p>
                    <a:p>
                      <a:pPr algn="r">
                        <a:lnSpc>
                          <a:spcPct val="115000"/>
                        </a:lnSpc>
                        <a:spcAft>
                          <a:spcPts val="0"/>
                        </a:spcAft>
                      </a:pPr>
                      <a:endParaRPr lang="en-US" sz="1100" dirty="0">
                        <a:effectLst/>
                      </a:endParaRPr>
                    </a:p>
                    <a:p>
                      <a:pPr algn="r">
                        <a:lnSpc>
                          <a:spcPct val="115000"/>
                        </a:lnSpc>
                        <a:spcAft>
                          <a:spcPts val="0"/>
                        </a:spcAft>
                      </a:pPr>
                      <a:r>
                        <a:rPr lang="en-US" sz="1100" dirty="0">
                          <a:effectLst/>
                        </a:rPr>
                        <a:t>2 </a:t>
                      </a:r>
                      <a:endParaRPr lang="ru-RU" sz="1100" dirty="0">
                        <a:effectLst/>
                        <a:latin typeface="Calibri"/>
                        <a:ea typeface="Calibri"/>
                        <a:cs typeface="Times New Roman"/>
                      </a:endParaRPr>
                    </a:p>
                  </a:txBody>
                  <a:tcPr marL="67024" marR="67024" marT="0" marB="0" anchor="b"/>
                </a:tc>
                <a:tc>
                  <a:txBody>
                    <a:bodyPr/>
                    <a:lstStyle/>
                    <a:p>
                      <a:pPr algn="r">
                        <a:lnSpc>
                          <a:spcPct val="115000"/>
                        </a:lnSpc>
                        <a:spcAft>
                          <a:spcPts val="0"/>
                        </a:spcAft>
                      </a:pPr>
                      <a:r>
                        <a:rPr lang="en-US" sz="1100" dirty="0">
                          <a:effectLst/>
                        </a:rPr>
                        <a:t>9</a:t>
                      </a:r>
                    </a:p>
                    <a:p>
                      <a:pPr algn="r">
                        <a:lnSpc>
                          <a:spcPct val="115000"/>
                        </a:lnSpc>
                        <a:spcAft>
                          <a:spcPts val="0"/>
                        </a:spcAft>
                      </a:pPr>
                      <a:endParaRPr lang="en-US" sz="1100" dirty="0">
                        <a:effectLst/>
                      </a:endParaRPr>
                    </a:p>
                    <a:p>
                      <a:pPr algn="r">
                        <a:lnSpc>
                          <a:spcPct val="115000"/>
                        </a:lnSpc>
                        <a:spcAft>
                          <a:spcPts val="0"/>
                        </a:spcAft>
                      </a:pPr>
                      <a:r>
                        <a:rPr lang="en-US" sz="1100" dirty="0">
                          <a:effectLst/>
                        </a:rPr>
                        <a:t>26 </a:t>
                      </a:r>
                      <a:endParaRPr lang="ru-RU" sz="1100" dirty="0">
                        <a:effectLst/>
                        <a:latin typeface="Calibri"/>
                        <a:ea typeface="Calibri"/>
                        <a:cs typeface="Times New Roman"/>
                      </a:endParaRPr>
                    </a:p>
                  </a:txBody>
                  <a:tcPr marL="67024" marR="67024" marT="0" marB="0" anchor="b"/>
                </a:tc>
                <a:extLst>
                  <a:ext uri="{0D108BD9-81ED-4DB2-BD59-A6C34878D82A}">
                    <a16:rowId xmlns:a16="http://schemas.microsoft.com/office/drawing/2014/main" xmlns="" val="10004"/>
                  </a:ext>
                </a:extLst>
              </a:tr>
            </a:tbl>
          </a:graphicData>
        </a:graphic>
      </p:graphicFrame>
      <p:graphicFrame>
        <p:nvGraphicFramePr>
          <p:cNvPr id="13" name="Chart 12"/>
          <p:cNvGraphicFramePr/>
          <p:nvPr>
            <p:extLst>
              <p:ext uri="{D42A27DB-BD31-4B8C-83A1-F6EECF244321}">
                <p14:modId xmlns:p14="http://schemas.microsoft.com/office/powerpoint/2010/main" val="2834449344"/>
              </p:ext>
            </p:extLst>
          </p:nvPr>
        </p:nvGraphicFramePr>
        <p:xfrm>
          <a:off x="251520" y="1124744"/>
          <a:ext cx="3024337" cy="1768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499012232"/>
              </p:ext>
            </p:extLst>
          </p:nvPr>
        </p:nvGraphicFramePr>
        <p:xfrm>
          <a:off x="179512" y="3068960"/>
          <a:ext cx="3024336" cy="2362914"/>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5"/>
          <p:cNvSpPr>
            <a:spLocks noGrp="1"/>
          </p:cNvSpPr>
          <p:nvPr>
            <p:ph type="ftr" sz="quarter" idx="11"/>
          </p:nvPr>
        </p:nvSpPr>
        <p:spPr>
          <a:xfrm>
            <a:off x="112637" y="6203234"/>
            <a:ext cx="3352801" cy="365125"/>
          </a:xfrm>
        </p:spPr>
        <p:txBody>
          <a:bodyPr/>
          <a:lstStyle/>
          <a:p>
            <a:r>
              <a:rPr lang="en-US" dirty="0"/>
              <a:t>ICCN – Quarterly Report</a:t>
            </a:r>
            <a:endParaRPr lang="ru-RU" dirty="0"/>
          </a:p>
        </p:txBody>
      </p:sp>
    </p:spTree>
    <p:extLst>
      <p:ext uri="{BB962C8B-B14F-4D97-AF65-F5344CB8AC3E}">
        <p14:creationId xmlns:p14="http://schemas.microsoft.com/office/powerpoint/2010/main" val="1609272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375831"/>
            <a:ext cx="5472608" cy="6372036"/>
          </a:xfrm>
        </p:spPr>
        <p:txBody>
          <a:bodyPr anchor="t">
            <a:normAutofit/>
          </a:bodyPr>
          <a:lstStyle/>
          <a:p>
            <a:pPr marL="45720" indent="0" algn="ctr">
              <a:buNone/>
            </a:pPr>
            <a:r>
              <a:rPr lang="en-US" sz="1600" b="1" u="sng" dirty="0"/>
              <a:t>Rustavi Women’s Room</a:t>
            </a:r>
          </a:p>
          <a:p>
            <a:pPr marL="45720" indent="0" algn="just">
              <a:buNone/>
            </a:pPr>
            <a:r>
              <a:rPr lang="en-US" sz="1100" dirty="0"/>
              <a:t>Rustavi Women’ s Room was fully operational since its opening and it hosted different training programs, inter alia, courses in English Language and Information Technologies organized through the grants for rural women, information meetings were also organized through WR support with beneficiaries and grantees of other programs</a:t>
            </a:r>
          </a:p>
          <a:p>
            <a:pPr marL="45720" lvl="0" indent="0" algn="just">
              <a:buNone/>
            </a:pPr>
            <a:r>
              <a:rPr lang="en-US" sz="1100" u="sng" dirty="0"/>
              <a:t>Rustavi needs</a:t>
            </a:r>
            <a:r>
              <a:rPr lang="en-US" sz="1100" dirty="0"/>
              <a:t>: consultancies on psychological issues-“relationship between youth and parents” and consultancies on the land and property registration issues. Beside during the previous reporting there was revealed need in information on existing vacancies, employment of young mothers, registration of children at the kindergartens, more information about media, social networks, and meetings with youth girls on different themes, linkages and trainings regarding gender issues, with lawyer and women’s rights, and English language courses and Georgian language. The WR has helped </a:t>
            </a:r>
            <a:r>
              <a:rPr lang="en-US" sz="1100" dirty="0" err="1"/>
              <a:t>Elnara</a:t>
            </a:r>
            <a:r>
              <a:rPr lang="en-US" sz="1100" dirty="0"/>
              <a:t> </a:t>
            </a:r>
            <a:r>
              <a:rPr lang="en-US" sz="1100" dirty="0" err="1"/>
              <a:t>Isaeva</a:t>
            </a:r>
            <a:r>
              <a:rPr lang="en-US" sz="1100" dirty="0"/>
              <a:t> to resolve the problem with natural gas delivery to her flat. The most demanded services are consultancies on different issues. Visitors find out about the Women’s Room mainly from TV and social networks..</a:t>
            </a:r>
          </a:p>
          <a:p>
            <a:pPr marL="45720" lvl="0" indent="0" algn="ctr">
              <a:buNone/>
            </a:pPr>
            <a:r>
              <a:rPr lang="en-US" sz="1100" b="1" dirty="0" smtClean="0"/>
              <a:t>Events </a:t>
            </a:r>
            <a:r>
              <a:rPr lang="en-US" sz="1100" b="1" dirty="0"/>
              <a:t>organized by Rustavi Women’s Room:</a:t>
            </a:r>
          </a:p>
          <a:p>
            <a:endParaRPr lang="ru-RU" sz="1100" dirty="0"/>
          </a:p>
        </p:txBody>
      </p:sp>
      <p:sp>
        <p:nvSpPr>
          <p:cNvPr id="7" name="Rectangle 6"/>
          <p:cNvSpPr/>
          <p:nvPr/>
        </p:nvSpPr>
        <p:spPr>
          <a:xfrm>
            <a:off x="439470" y="0"/>
            <a:ext cx="3418949" cy="369332"/>
          </a:xfrm>
          <a:prstGeom prst="rect">
            <a:avLst/>
          </a:prstGeom>
        </p:spPr>
        <p:txBody>
          <a:bodyPr wrap="none">
            <a:spAutoFit/>
          </a:bodyPr>
          <a:lstStyle/>
          <a:p>
            <a:r>
              <a:rPr lang="en-US" dirty="0"/>
              <a:t>Component 1 – Women’s Rooms</a:t>
            </a:r>
            <a:endParaRPr lang="ru-RU" dirty="0"/>
          </a:p>
        </p:txBody>
      </p:sp>
      <p:graphicFrame>
        <p:nvGraphicFramePr>
          <p:cNvPr id="2" name="Table 1"/>
          <p:cNvGraphicFramePr>
            <a:graphicFrameLocks noGrp="1"/>
          </p:cNvGraphicFramePr>
          <p:nvPr>
            <p:extLst>
              <p:ext uri="{D42A27DB-BD31-4B8C-83A1-F6EECF244321}">
                <p14:modId xmlns:p14="http://schemas.microsoft.com/office/powerpoint/2010/main" val="2626073519"/>
              </p:ext>
            </p:extLst>
          </p:nvPr>
        </p:nvGraphicFramePr>
        <p:xfrm>
          <a:off x="3995936" y="3759599"/>
          <a:ext cx="4896544" cy="2360303"/>
        </p:xfrm>
        <a:graphic>
          <a:graphicData uri="http://schemas.openxmlformats.org/drawingml/2006/table">
            <a:tbl>
              <a:tblPr firstRow="1" firstCol="1" bandRow="1">
                <a:tableStyleId>{5C22544A-7EE6-4342-B048-85BDC9FD1C3A}</a:tableStyleId>
              </a:tblPr>
              <a:tblGrid>
                <a:gridCol w="546106">
                  <a:extLst>
                    <a:ext uri="{9D8B030D-6E8A-4147-A177-3AD203B41FA5}">
                      <a16:colId xmlns:a16="http://schemas.microsoft.com/office/drawing/2014/main" xmlns="" val="20000"/>
                    </a:ext>
                  </a:extLst>
                </a:gridCol>
                <a:gridCol w="3470237">
                  <a:extLst>
                    <a:ext uri="{9D8B030D-6E8A-4147-A177-3AD203B41FA5}">
                      <a16:colId xmlns:a16="http://schemas.microsoft.com/office/drawing/2014/main" xmlns="" val="20001"/>
                    </a:ext>
                  </a:extLst>
                </a:gridCol>
                <a:gridCol w="516387">
                  <a:extLst>
                    <a:ext uri="{9D8B030D-6E8A-4147-A177-3AD203B41FA5}">
                      <a16:colId xmlns:a16="http://schemas.microsoft.com/office/drawing/2014/main" xmlns="" val="20002"/>
                    </a:ext>
                  </a:extLst>
                </a:gridCol>
                <a:gridCol w="363814">
                  <a:extLst>
                    <a:ext uri="{9D8B030D-6E8A-4147-A177-3AD203B41FA5}">
                      <a16:colId xmlns:a16="http://schemas.microsoft.com/office/drawing/2014/main" xmlns="" val="20003"/>
                    </a:ext>
                  </a:extLst>
                </a:gridCol>
              </a:tblGrid>
              <a:tr h="374269">
                <a:tc>
                  <a:txBody>
                    <a:bodyPr/>
                    <a:lstStyle/>
                    <a:p>
                      <a:pPr>
                        <a:lnSpc>
                          <a:spcPct val="115000"/>
                        </a:lnSpc>
                        <a:spcAft>
                          <a:spcPts val="0"/>
                        </a:spcAft>
                      </a:pPr>
                      <a:r>
                        <a:rPr lang="en-US" sz="1100" dirty="0">
                          <a:effectLst/>
                          <a:latin typeface="Calibri"/>
                          <a:ea typeface="Calibri"/>
                          <a:cs typeface="Times New Roman"/>
                        </a:rPr>
                        <a:t>Month</a:t>
                      </a:r>
                      <a:endParaRPr lang="ru-RU" sz="1100" dirty="0">
                        <a:effectLst/>
                        <a:latin typeface="Calibri"/>
                        <a:ea typeface="Calibri"/>
                        <a:cs typeface="Times New Roman"/>
                      </a:endParaRPr>
                    </a:p>
                  </a:txBody>
                  <a:tcPr marL="66791" marR="66791" marT="0" marB="0" anchor="b"/>
                </a:tc>
                <a:tc>
                  <a:txBody>
                    <a:bodyPr/>
                    <a:lstStyle/>
                    <a:p>
                      <a:pPr>
                        <a:lnSpc>
                          <a:spcPct val="115000"/>
                        </a:lnSpc>
                        <a:spcAft>
                          <a:spcPts val="0"/>
                        </a:spcAft>
                      </a:pPr>
                      <a:r>
                        <a:rPr lang="en-US" sz="1100" dirty="0">
                          <a:effectLst/>
                          <a:latin typeface="Calibri"/>
                          <a:ea typeface="Calibri"/>
                          <a:cs typeface="Times New Roman"/>
                        </a:rPr>
                        <a:t>Event</a:t>
                      </a:r>
                      <a:endParaRPr lang="ru-RU" sz="1100" dirty="0">
                        <a:effectLst/>
                        <a:latin typeface="Calibri"/>
                        <a:ea typeface="Calibri"/>
                        <a:cs typeface="Times New Roman"/>
                      </a:endParaRPr>
                    </a:p>
                  </a:txBody>
                  <a:tcPr marL="66791" marR="66791" marT="0" marB="0" anchor="b"/>
                </a:tc>
                <a:tc>
                  <a:txBody>
                    <a:bodyPr/>
                    <a:lstStyle/>
                    <a:p>
                      <a:pPr algn="r">
                        <a:lnSpc>
                          <a:spcPct val="115000"/>
                        </a:lnSpc>
                        <a:spcAft>
                          <a:spcPts val="0"/>
                        </a:spcAft>
                      </a:pPr>
                      <a:r>
                        <a:rPr lang="en-US" sz="1100" dirty="0">
                          <a:effectLst/>
                          <a:latin typeface="Calibri"/>
                          <a:ea typeface="Calibri"/>
                          <a:cs typeface="Times New Roman"/>
                        </a:rPr>
                        <a:t>Women</a:t>
                      </a:r>
                      <a:endParaRPr lang="ru-RU" sz="1100" dirty="0">
                        <a:effectLst/>
                        <a:latin typeface="Calibri"/>
                        <a:ea typeface="Calibri"/>
                        <a:cs typeface="Times New Roman"/>
                      </a:endParaRPr>
                    </a:p>
                  </a:txBody>
                  <a:tcPr marL="66791" marR="66791" marT="0" marB="0" anchor="b"/>
                </a:tc>
                <a:tc>
                  <a:txBody>
                    <a:bodyPr/>
                    <a:lstStyle/>
                    <a:p>
                      <a:pPr algn="r">
                        <a:lnSpc>
                          <a:spcPct val="115000"/>
                        </a:lnSpc>
                        <a:spcAft>
                          <a:spcPts val="0"/>
                        </a:spcAft>
                      </a:pPr>
                      <a:r>
                        <a:rPr lang="en-US" sz="1100" dirty="0">
                          <a:effectLst/>
                          <a:latin typeface="Calibri"/>
                          <a:ea typeface="Calibri"/>
                          <a:cs typeface="Times New Roman"/>
                        </a:rPr>
                        <a:t>Total</a:t>
                      </a:r>
                      <a:endParaRPr lang="ru-RU" sz="1100" dirty="0">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0"/>
                  </a:ext>
                </a:extLst>
              </a:tr>
              <a:tr h="720789">
                <a:tc>
                  <a:txBody>
                    <a:bodyPr/>
                    <a:lstStyle/>
                    <a:p>
                      <a:pPr>
                        <a:lnSpc>
                          <a:spcPct val="115000"/>
                        </a:lnSpc>
                        <a:spcAft>
                          <a:spcPts val="0"/>
                        </a:spcAft>
                      </a:pPr>
                      <a:r>
                        <a:rPr lang="en-US" sz="1100" b="1" kern="1200" dirty="0">
                          <a:solidFill>
                            <a:schemeClr val="lt1"/>
                          </a:solidFill>
                          <a:effectLst/>
                          <a:latin typeface="Calibri"/>
                          <a:ea typeface="Calibri"/>
                          <a:cs typeface="Times New Roman"/>
                        </a:rPr>
                        <a:t>Apr 16</a:t>
                      </a:r>
                    </a:p>
                    <a:p>
                      <a:pPr>
                        <a:lnSpc>
                          <a:spcPct val="115000"/>
                        </a:lnSpc>
                        <a:spcAft>
                          <a:spcPts val="0"/>
                        </a:spcAft>
                      </a:pPr>
                      <a:endParaRPr lang="ru-RU" sz="1100" b="1" kern="1200" dirty="0">
                        <a:solidFill>
                          <a:schemeClr val="lt1"/>
                        </a:solidFill>
                        <a:effectLst/>
                        <a:latin typeface="Calibri"/>
                        <a:ea typeface="Calibri"/>
                        <a:cs typeface="Times New Roman"/>
                      </a:endParaRPr>
                    </a:p>
                  </a:txBody>
                  <a:tcPr marL="66791" marR="66791" marT="0" marB="0" anchor="b"/>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mn-lt"/>
                          <a:ea typeface="+mn-ea"/>
                          <a:cs typeface="+mn-cs"/>
                        </a:rPr>
                        <a:t>Informational meeting on the mortgage loan issue </a:t>
                      </a:r>
                    </a:p>
                    <a:p>
                      <a:pPr marL="0" algn="l" defTabSz="914400" rtl="0" eaLnBrk="1" latinLnBrk="0" hangingPunct="1">
                        <a:lnSpc>
                          <a:spcPct val="115000"/>
                        </a:lnSpc>
                        <a:spcAft>
                          <a:spcPts val="0"/>
                        </a:spcAft>
                      </a:pPr>
                      <a:endParaRPr lang="en-US" sz="1050" kern="1200" dirty="0">
                        <a:solidFill>
                          <a:schemeClr val="dk1"/>
                        </a:solidFill>
                        <a:effectLst/>
                        <a:latin typeface="+mn-lt"/>
                        <a:ea typeface="+mn-ea"/>
                        <a:cs typeface="+mn-cs"/>
                      </a:endParaRPr>
                    </a:p>
                    <a:p>
                      <a:pPr marL="0" algn="l" defTabSz="914400" rtl="0" eaLnBrk="1" latinLnBrk="0" hangingPunct="1">
                        <a:lnSpc>
                          <a:spcPct val="115000"/>
                        </a:lnSpc>
                        <a:spcAft>
                          <a:spcPts val="0"/>
                        </a:spcAft>
                      </a:pPr>
                      <a:r>
                        <a:rPr lang="en-US" sz="1050" kern="1200" dirty="0">
                          <a:solidFill>
                            <a:schemeClr val="dk1"/>
                          </a:solidFill>
                          <a:effectLst/>
                          <a:latin typeface="+mn-lt"/>
                          <a:ea typeface="+mn-ea"/>
                          <a:cs typeface="+mn-cs"/>
                        </a:rPr>
                        <a:t>Informational meeting on the marriage, divorce and the relevant procedures and rights of the parties</a:t>
                      </a:r>
                      <a:endParaRPr lang="ru-RU" sz="200" kern="1200" dirty="0">
                        <a:solidFill>
                          <a:schemeClr val="dk1"/>
                        </a:solidFill>
                        <a:effectLst/>
                        <a:latin typeface="+mn-lt"/>
                        <a:ea typeface="+mn-ea"/>
                        <a:cs typeface="+mn-cs"/>
                      </a:endParaRPr>
                    </a:p>
                  </a:txBody>
                  <a:tcPr marL="66791" marR="66791" marT="0" marB="0" anchor="b"/>
                </a:tc>
                <a:tc>
                  <a:txBody>
                    <a:bodyPr/>
                    <a:lstStyle/>
                    <a:p>
                      <a:pPr algn="r">
                        <a:lnSpc>
                          <a:spcPct val="115000"/>
                        </a:lnSpc>
                        <a:spcAft>
                          <a:spcPts val="0"/>
                        </a:spcAft>
                      </a:pPr>
                      <a:r>
                        <a:rPr lang="en-US" sz="1100" dirty="0">
                          <a:effectLst/>
                          <a:latin typeface="Calibri"/>
                          <a:ea typeface="Calibri"/>
                          <a:cs typeface="Times New Roman"/>
                        </a:rPr>
                        <a:t>14</a:t>
                      </a: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r>
                        <a:rPr lang="en-US" sz="1100" dirty="0">
                          <a:effectLst/>
                          <a:latin typeface="Calibri"/>
                          <a:ea typeface="Calibri"/>
                          <a:cs typeface="Times New Roman"/>
                        </a:rPr>
                        <a:t>6</a:t>
                      </a:r>
                      <a:endParaRPr lang="ru-RU" sz="1100" dirty="0">
                        <a:effectLst/>
                        <a:latin typeface="Calibri"/>
                        <a:ea typeface="Calibri"/>
                        <a:cs typeface="Times New Roman"/>
                      </a:endParaRPr>
                    </a:p>
                  </a:txBody>
                  <a:tcPr marL="66791" marR="66791" marT="0" marB="0" anchor="b"/>
                </a:tc>
                <a:tc>
                  <a:txBody>
                    <a:bodyPr/>
                    <a:lstStyle/>
                    <a:p>
                      <a:pPr algn="r">
                        <a:lnSpc>
                          <a:spcPct val="115000"/>
                        </a:lnSpc>
                        <a:spcAft>
                          <a:spcPts val="0"/>
                        </a:spcAft>
                      </a:pPr>
                      <a:r>
                        <a:rPr lang="en-US" sz="1100" dirty="0">
                          <a:effectLst/>
                          <a:latin typeface="Calibri"/>
                          <a:ea typeface="Calibri"/>
                          <a:cs typeface="Times New Roman"/>
                        </a:rPr>
                        <a:t>14</a:t>
                      </a: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r>
                        <a:rPr lang="en-US" sz="1100" dirty="0">
                          <a:effectLst/>
                          <a:latin typeface="Calibri"/>
                          <a:ea typeface="Calibri"/>
                          <a:cs typeface="Times New Roman"/>
                        </a:rPr>
                        <a:t>6</a:t>
                      </a:r>
                      <a:endParaRPr lang="ru-RU" sz="1100" dirty="0">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1"/>
                  </a:ext>
                </a:extLst>
              </a:tr>
              <a:tr h="123863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lt1"/>
                          </a:solidFill>
                          <a:effectLst/>
                          <a:latin typeface="Calibri"/>
                          <a:ea typeface="Calibri"/>
                          <a:cs typeface="Times New Roman"/>
                        </a:rPr>
                        <a:t>May 16</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1" kern="1200" dirty="0">
                        <a:solidFill>
                          <a:schemeClr val="lt1"/>
                        </a:solidFill>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1" kern="1200" dirty="0">
                        <a:solidFill>
                          <a:schemeClr val="lt1"/>
                        </a:solidFill>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ru-RU" sz="1100" b="1" kern="1200" dirty="0">
                        <a:solidFill>
                          <a:schemeClr val="lt1"/>
                        </a:solidFill>
                        <a:effectLst/>
                        <a:latin typeface="Calibri"/>
                        <a:ea typeface="Calibri"/>
                        <a:cs typeface="Times New Roman"/>
                      </a:endParaRPr>
                    </a:p>
                    <a:p>
                      <a:pPr>
                        <a:lnSpc>
                          <a:spcPct val="115000"/>
                        </a:lnSpc>
                        <a:spcAft>
                          <a:spcPts val="0"/>
                        </a:spcAft>
                      </a:pPr>
                      <a:endParaRPr lang="ru-RU" sz="1100" b="1" kern="1200" dirty="0">
                        <a:solidFill>
                          <a:schemeClr val="lt1"/>
                        </a:solidFill>
                        <a:effectLst/>
                        <a:latin typeface="Calibri"/>
                        <a:ea typeface="Calibri"/>
                        <a:cs typeface="Times New Roman"/>
                      </a:endParaRPr>
                    </a:p>
                  </a:txBody>
                  <a:tcPr marL="66791" marR="66791" marT="0" marB="0" anchor="b"/>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mn-lt"/>
                          <a:ea typeface="+mn-ea"/>
                          <a:cs typeface="+mn-cs"/>
                        </a:rPr>
                        <a:t>Informational meeting with the ethnical minorities on the marriage, divorce and the relevant procedures and rights of the parties</a:t>
                      </a:r>
                    </a:p>
                    <a:p>
                      <a:pPr marL="0" algn="l" defTabSz="914400" rtl="0" eaLnBrk="1" latinLnBrk="0" hangingPunct="1">
                        <a:lnSpc>
                          <a:spcPct val="115000"/>
                        </a:lnSpc>
                        <a:spcAft>
                          <a:spcPts val="0"/>
                        </a:spcAft>
                      </a:pPr>
                      <a:endParaRPr lang="en-US" sz="1050" kern="1200" dirty="0">
                        <a:solidFill>
                          <a:schemeClr val="dk1"/>
                        </a:solidFill>
                        <a:effectLst/>
                        <a:latin typeface="+mn-lt"/>
                        <a:ea typeface="+mn-ea"/>
                        <a:cs typeface="+mn-cs"/>
                      </a:endParaRPr>
                    </a:p>
                    <a:p>
                      <a:pPr marL="0" algn="l" defTabSz="914400" rtl="0" eaLnBrk="1" latinLnBrk="0" hangingPunct="1">
                        <a:lnSpc>
                          <a:spcPct val="115000"/>
                        </a:lnSpc>
                        <a:spcAft>
                          <a:spcPts val="0"/>
                        </a:spcAft>
                      </a:pPr>
                      <a:r>
                        <a:rPr lang="en-US" sz="1050" kern="1200" dirty="0">
                          <a:solidFill>
                            <a:schemeClr val="dk1"/>
                          </a:solidFill>
                          <a:effectLst/>
                          <a:latin typeface="+mn-lt"/>
                          <a:ea typeface="+mn-ea"/>
                          <a:cs typeface="+mn-cs"/>
                        </a:rPr>
                        <a:t>Informational meeting with the housewives on the land registration procedures</a:t>
                      </a:r>
                      <a:endParaRPr lang="ru-RU" sz="200" kern="1200" dirty="0">
                        <a:solidFill>
                          <a:schemeClr val="dk1"/>
                        </a:solidFill>
                        <a:effectLst/>
                        <a:latin typeface="+mn-lt"/>
                        <a:ea typeface="+mn-ea"/>
                        <a:cs typeface="+mn-cs"/>
                      </a:endParaRPr>
                    </a:p>
                  </a:txBody>
                  <a:tcPr marL="66791" marR="66791" marT="0" marB="0" anchor="b"/>
                </a:tc>
                <a:tc>
                  <a:txBody>
                    <a:bodyPr/>
                    <a:lstStyle/>
                    <a:p>
                      <a:pPr algn="r">
                        <a:lnSpc>
                          <a:spcPct val="115000"/>
                        </a:lnSpc>
                        <a:spcAft>
                          <a:spcPts val="0"/>
                        </a:spcAft>
                      </a:pPr>
                      <a:r>
                        <a:rPr lang="en-US" sz="1100" dirty="0">
                          <a:effectLst/>
                          <a:latin typeface="Calibri"/>
                          <a:ea typeface="Calibri"/>
                          <a:cs typeface="Times New Roman"/>
                        </a:rPr>
                        <a:t>15</a:t>
                      </a: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r>
                        <a:rPr lang="en-US" sz="1100" dirty="0">
                          <a:effectLst/>
                          <a:latin typeface="Calibri"/>
                          <a:ea typeface="Calibri"/>
                          <a:cs typeface="Times New Roman"/>
                        </a:rPr>
                        <a:t>14</a:t>
                      </a:r>
                      <a:endParaRPr lang="ru-RU" sz="1100" dirty="0">
                        <a:effectLst/>
                        <a:latin typeface="Calibri"/>
                        <a:ea typeface="Calibri"/>
                        <a:cs typeface="Times New Roman"/>
                      </a:endParaRPr>
                    </a:p>
                  </a:txBody>
                  <a:tcPr marL="66791" marR="66791" marT="0" marB="0" anchor="b"/>
                </a:tc>
                <a:tc>
                  <a:txBody>
                    <a:bodyPr/>
                    <a:lstStyle/>
                    <a:p>
                      <a:pPr algn="r">
                        <a:lnSpc>
                          <a:spcPct val="115000"/>
                        </a:lnSpc>
                        <a:spcAft>
                          <a:spcPts val="0"/>
                        </a:spcAft>
                      </a:pPr>
                      <a:r>
                        <a:rPr lang="en-US" sz="1100" dirty="0">
                          <a:effectLst/>
                          <a:latin typeface="Calibri"/>
                          <a:ea typeface="Calibri"/>
                          <a:cs typeface="Times New Roman"/>
                        </a:rPr>
                        <a:t>15</a:t>
                      </a: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endParaRPr lang="en-US" sz="1100" dirty="0">
                        <a:effectLst/>
                        <a:latin typeface="Calibri"/>
                        <a:ea typeface="Calibri"/>
                        <a:cs typeface="Times New Roman"/>
                      </a:endParaRPr>
                    </a:p>
                    <a:p>
                      <a:pPr algn="r">
                        <a:lnSpc>
                          <a:spcPct val="115000"/>
                        </a:lnSpc>
                        <a:spcAft>
                          <a:spcPts val="0"/>
                        </a:spcAft>
                      </a:pPr>
                      <a:r>
                        <a:rPr lang="en-US" sz="1100" dirty="0">
                          <a:effectLst/>
                          <a:latin typeface="Calibri"/>
                          <a:ea typeface="Calibri"/>
                          <a:cs typeface="Times New Roman"/>
                        </a:rPr>
                        <a:t>14</a:t>
                      </a:r>
                      <a:endParaRPr lang="ru-RU" sz="1100" dirty="0">
                        <a:effectLst/>
                        <a:latin typeface="Calibri"/>
                        <a:ea typeface="Calibri"/>
                        <a:cs typeface="Times New Roman"/>
                      </a:endParaRPr>
                    </a:p>
                  </a:txBody>
                  <a:tcPr marL="66791" marR="66791" marT="0" marB="0" anchor="b"/>
                </a:tc>
                <a:extLst>
                  <a:ext uri="{0D108BD9-81ED-4DB2-BD59-A6C34878D82A}">
                    <a16:rowId xmlns:a16="http://schemas.microsoft.com/office/drawing/2014/main" xmlns="" val="10002"/>
                  </a:ext>
                </a:extLst>
              </a:tr>
            </a:tbl>
          </a:graphicData>
        </a:graphic>
      </p:graphicFrame>
      <p:graphicFrame>
        <p:nvGraphicFramePr>
          <p:cNvPr id="9" name="Chart 8"/>
          <p:cNvGraphicFramePr/>
          <p:nvPr>
            <p:extLst>
              <p:ext uri="{D42A27DB-BD31-4B8C-83A1-F6EECF244321}">
                <p14:modId xmlns:p14="http://schemas.microsoft.com/office/powerpoint/2010/main" val="4027185776"/>
              </p:ext>
            </p:extLst>
          </p:nvPr>
        </p:nvGraphicFramePr>
        <p:xfrm>
          <a:off x="251520" y="548680"/>
          <a:ext cx="3312368" cy="2608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1289545593"/>
              </p:ext>
            </p:extLst>
          </p:nvPr>
        </p:nvGraphicFramePr>
        <p:xfrm>
          <a:off x="179512" y="3429000"/>
          <a:ext cx="3563887"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5"/>
          <p:cNvSpPr>
            <a:spLocks noGrp="1"/>
          </p:cNvSpPr>
          <p:nvPr>
            <p:ph type="ftr" sz="quarter" idx="11"/>
          </p:nvPr>
        </p:nvSpPr>
        <p:spPr>
          <a:xfrm>
            <a:off x="112637" y="6203234"/>
            <a:ext cx="3352801" cy="365125"/>
          </a:xfrm>
        </p:spPr>
        <p:txBody>
          <a:bodyPr/>
          <a:lstStyle/>
          <a:p>
            <a:r>
              <a:rPr lang="en-US" dirty="0"/>
              <a:t>ICCN – Quarterly Report</a:t>
            </a:r>
            <a:endParaRPr lang="ru-RU" dirty="0"/>
          </a:p>
        </p:txBody>
      </p:sp>
      <p:sp>
        <p:nvSpPr>
          <p:cNvPr id="4" name="Date Placeholder 3"/>
          <p:cNvSpPr>
            <a:spLocks noGrp="1"/>
          </p:cNvSpPr>
          <p:nvPr>
            <p:ph type="dt" sz="half" idx="10"/>
          </p:nvPr>
        </p:nvSpPr>
        <p:spPr/>
        <p:txBody>
          <a:bodyPr/>
          <a:lstStyle/>
          <a:p>
            <a:fld id="{C31620C0-6CDE-4B15-952C-92EC8A0D6EED}" type="datetime1">
              <a:rPr lang="en-US" smtClean="0"/>
              <a:t>10/2/2016</a:t>
            </a:fld>
            <a:endParaRPr lang="ru-RU"/>
          </a:p>
        </p:txBody>
      </p:sp>
    </p:spTree>
    <p:extLst>
      <p:ext uri="{BB962C8B-B14F-4D97-AF65-F5344CB8AC3E}">
        <p14:creationId xmlns:p14="http://schemas.microsoft.com/office/powerpoint/2010/main" val="198107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9952" y="329251"/>
            <a:ext cx="4863616" cy="5404006"/>
          </a:xfrm>
        </p:spPr>
        <p:txBody>
          <a:bodyPr anchor="t">
            <a:normAutofit/>
          </a:bodyPr>
          <a:lstStyle/>
          <a:p>
            <a:pPr marL="45720" indent="0" algn="ctr">
              <a:buNone/>
            </a:pPr>
            <a:r>
              <a:rPr lang="en-US" sz="1600" b="1" u="sng" dirty="0" err="1"/>
              <a:t>Adigeni</a:t>
            </a:r>
            <a:r>
              <a:rPr lang="en-US" sz="1600" b="1" u="sng" dirty="0"/>
              <a:t> Women’s Room</a:t>
            </a:r>
          </a:p>
          <a:p>
            <a:pPr marL="45720" indent="0" algn="just">
              <a:buNone/>
            </a:pPr>
            <a:r>
              <a:rPr lang="en-US" sz="1000" dirty="0" err="1"/>
              <a:t>Adigeni</a:t>
            </a:r>
            <a:r>
              <a:rPr lang="en-US" sz="1000" dirty="0"/>
              <a:t> Women’s Room was fully operational as of today. It hosted different training programs, inter alia, courses in English Language and Information Technologies organized through the grants for rural women, information meetings with beneficiaries and grantees.</a:t>
            </a:r>
          </a:p>
          <a:p>
            <a:pPr marL="45720" lvl="0" indent="0" algn="just">
              <a:buNone/>
            </a:pPr>
            <a:r>
              <a:rPr lang="en-US" sz="1000" u="sng" dirty="0" err="1"/>
              <a:t>Adigeni</a:t>
            </a:r>
            <a:r>
              <a:rPr lang="en-US" sz="1000" u="sng" dirty="0"/>
              <a:t> needs: </a:t>
            </a:r>
            <a:r>
              <a:rPr lang="en-US" sz="1100" dirty="0"/>
              <a:t>trainings on different themes, vehicle driving courses and business development trainings. During the previous reporting period there were also needed courses for certification of teachers, accounting, computer, English, craft courses, delivery of information more broadly to the villages, advices to young mothers, information on business planning, teachers’ trainings, connection with businesses, connection with cultural department of other municipality, information on women employment and exchange of information on agricultural issues, stylist, makeup artist and designer courses, information of ecological issues, driving lessons, cooking lessons, computer classes and trainings. Besides there were needed connections with beekeepers, gardeners, florists. The WR is in need of photo camera, projector and the board.  The WR has signed the Memorandum on cooperation with the Young Lawyers Association. At </a:t>
            </a:r>
            <a:r>
              <a:rPr lang="en-US" sz="1100" dirty="0" err="1"/>
              <a:t>Adigeni</a:t>
            </a:r>
            <a:r>
              <a:rPr lang="en-US" sz="1100" dirty="0"/>
              <a:t> WR the most demanded services are computers. Visitors find out about the Women Room mainly from WR Manager and information sources</a:t>
            </a:r>
            <a:r>
              <a:rPr lang="en-US" sz="200" dirty="0"/>
              <a:t>. .</a:t>
            </a:r>
            <a:endParaRPr lang="en-US" sz="1000" b="1" dirty="0"/>
          </a:p>
          <a:p>
            <a:pPr marL="45720" lvl="0" indent="0" algn="just">
              <a:buNone/>
            </a:pPr>
            <a:r>
              <a:rPr lang="en-US" sz="1000" b="1" dirty="0"/>
              <a:t>Events organized by </a:t>
            </a:r>
            <a:r>
              <a:rPr lang="en-US" sz="1000" b="1" dirty="0" err="1"/>
              <a:t>Adigeni</a:t>
            </a:r>
            <a:r>
              <a:rPr lang="en-US" sz="1000" b="1" dirty="0"/>
              <a:t> Women’s Room:</a:t>
            </a:r>
          </a:p>
          <a:p>
            <a:pPr marL="45720" indent="0">
              <a:buNone/>
            </a:pPr>
            <a:endParaRPr lang="ru-RU" sz="1050" dirty="0"/>
          </a:p>
        </p:txBody>
      </p:sp>
      <p:sp>
        <p:nvSpPr>
          <p:cNvPr id="6" name="Footer Placeholder 5"/>
          <p:cNvSpPr>
            <a:spLocks noGrp="1"/>
          </p:cNvSpPr>
          <p:nvPr>
            <p:ph type="ftr" sz="quarter" idx="11"/>
          </p:nvPr>
        </p:nvSpPr>
        <p:spPr>
          <a:xfrm>
            <a:off x="202442" y="6387363"/>
            <a:ext cx="3352801" cy="365125"/>
          </a:xfrm>
        </p:spPr>
        <p:txBody>
          <a:bodyPr/>
          <a:lstStyle/>
          <a:p>
            <a:r>
              <a:rPr lang="en-US" dirty="0"/>
              <a:t>ICCN – Quarterly Report</a:t>
            </a:r>
            <a:endParaRPr lang="ru-RU" dirty="0"/>
          </a:p>
        </p:txBody>
      </p:sp>
      <p:sp>
        <p:nvSpPr>
          <p:cNvPr id="7" name="Rectangle 6"/>
          <p:cNvSpPr/>
          <p:nvPr/>
        </p:nvSpPr>
        <p:spPr>
          <a:xfrm>
            <a:off x="611559" y="6085"/>
            <a:ext cx="3418949" cy="646331"/>
          </a:xfrm>
          <a:prstGeom prst="rect">
            <a:avLst/>
          </a:prstGeom>
        </p:spPr>
        <p:txBody>
          <a:bodyPr wrap="none">
            <a:spAutoFit/>
          </a:bodyPr>
          <a:lstStyle/>
          <a:p>
            <a:r>
              <a:rPr lang="en-US" dirty="0"/>
              <a:t>Component 1 – Women’s Rooms</a:t>
            </a:r>
          </a:p>
          <a:p>
            <a:endParaRPr lang="ru-RU" dirty="0"/>
          </a:p>
        </p:txBody>
      </p:sp>
      <p:graphicFrame>
        <p:nvGraphicFramePr>
          <p:cNvPr id="4" name="Table 3"/>
          <p:cNvGraphicFramePr>
            <a:graphicFrameLocks noGrp="1"/>
          </p:cNvGraphicFramePr>
          <p:nvPr>
            <p:extLst>
              <p:ext uri="{D42A27DB-BD31-4B8C-83A1-F6EECF244321}">
                <p14:modId xmlns:p14="http://schemas.microsoft.com/office/powerpoint/2010/main" val="1580746657"/>
              </p:ext>
            </p:extLst>
          </p:nvPr>
        </p:nvGraphicFramePr>
        <p:xfrm>
          <a:off x="4211960" y="4551008"/>
          <a:ext cx="4608509" cy="1542288"/>
        </p:xfrm>
        <a:graphic>
          <a:graphicData uri="http://schemas.openxmlformats.org/drawingml/2006/table">
            <a:tbl>
              <a:tblPr firstRow="1" firstCol="1" bandRow="1">
                <a:tableStyleId>{5C22544A-7EE6-4342-B048-85BDC9FD1C3A}</a:tableStyleId>
              </a:tblPr>
              <a:tblGrid>
                <a:gridCol w="562013">
                  <a:extLst>
                    <a:ext uri="{9D8B030D-6E8A-4147-A177-3AD203B41FA5}">
                      <a16:colId xmlns:a16="http://schemas.microsoft.com/office/drawing/2014/main" xmlns="" val="20000"/>
                    </a:ext>
                  </a:extLst>
                </a:gridCol>
                <a:gridCol w="2978669">
                  <a:extLst>
                    <a:ext uri="{9D8B030D-6E8A-4147-A177-3AD203B41FA5}">
                      <a16:colId xmlns:a16="http://schemas.microsoft.com/office/drawing/2014/main" xmlns="" val="20001"/>
                    </a:ext>
                  </a:extLst>
                </a:gridCol>
                <a:gridCol w="505814">
                  <a:extLst>
                    <a:ext uri="{9D8B030D-6E8A-4147-A177-3AD203B41FA5}">
                      <a16:colId xmlns:a16="http://schemas.microsoft.com/office/drawing/2014/main" xmlns="" val="20002"/>
                    </a:ext>
                  </a:extLst>
                </a:gridCol>
                <a:gridCol w="562013">
                  <a:extLst>
                    <a:ext uri="{9D8B030D-6E8A-4147-A177-3AD203B41FA5}">
                      <a16:colId xmlns:a16="http://schemas.microsoft.com/office/drawing/2014/main" xmlns="" val="20003"/>
                    </a:ext>
                  </a:extLst>
                </a:gridCol>
              </a:tblGrid>
              <a:tr h="387338">
                <a:tc>
                  <a:txBody>
                    <a:bodyPr/>
                    <a:lstStyle/>
                    <a:p>
                      <a:pPr>
                        <a:lnSpc>
                          <a:spcPct val="115000"/>
                        </a:lnSpc>
                        <a:spcAft>
                          <a:spcPts val="0"/>
                        </a:spcAft>
                      </a:pPr>
                      <a:r>
                        <a:rPr lang="en-US" sz="1100" dirty="0" err="1">
                          <a:effectLst/>
                        </a:rPr>
                        <a:t>Mnth</a:t>
                      </a:r>
                      <a:endParaRPr lang="ru-RU" sz="1100" dirty="0">
                        <a:effectLst/>
                        <a:latin typeface="Calibri"/>
                        <a:ea typeface="Calibri"/>
                        <a:cs typeface="Times New Roman"/>
                      </a:endParaRPr>
                    </a:p>
                  </a:txBody>
                  <a:tcPr marL="67548" marR="67548" marT="0" marB="0" anchor="b"/>
                </a:tc>
                <a:tc>
                  <a:txBody>
                    <a:bodyPr/>
                    <a:lstStyle/>
                    <a:p>
                      <a:pPr>
                        <a:lnSpc>
                          <a:spcPct val="115000"/>
                        </a:lnSpc>
                        <a:spcAft>
                          <a:spcPts val="0"/>
                        </a:spcAft>
                      </a:pPr>
                      <a:r>
                        <a:rPr lang="en-US" sz="1100" dirty="0">
                          <a:effectLst/>
                        </a:rPr>
                        <a:t>Event</a:t>
                      </a:r>
                      <a:endParaRPr lang="ru-RU" sz="1100" dirty="0">
                        <a:effectLst/>
                        <a:latin typeface="Calibri"/>
                        <a:ea typeface="Calibri"/>
                        <a:cs typeface="Times New Roman"/>
                      </a:endParaRPr>
                    </a:p>
                  </a:txBody>
                  <a:tcPr marL="67548" marR="67548" marT="0" marB="0" anchor="b"/>
                </a:tc>
                <a:tc>
                  <a:txBody>
                    <a:bodyPr/>
                    <a:lstStyle/>
                    <a:p>
                      <a:pPr>
                        <a:lnSpc>
                          <a:spcPct val="115000"/>
                        </a:lnSpc>
                        <a:spcAft>
                          <a:spcPts val="0"/>
                        </a:spcAft>
                      </a:pPr>
                      <a:r>
                        <a:rPr lang="en-US" sz="1100" dirty="0">
                          <a:effectLst/>
                        </a:rPr>
                        <a:t>                     Women</a:t>
                      </a:r>
                      <a:endParaRPr lang="ru-RU" sz="1100" dirty="0">
                        <a:effectLst/>
                        <a:latin typeface="Calibri"/>
                        <a:ea typeface="Calibri"/>
                        <a:cs typeface="Times New Roman"/>
                      </a:endParaRPr>
                    </a:p>
                  </a:txBody>
                  <a:tcPr marL="67548" marR="67548" marT="0" marB="0" anchor="b"/>
                </a:tc>
                <a:tc>
                  <a:txBody>
                    <a:bodyPr/>
                    <a:lstStyle/>
                    <a:p>
                      <a:pPr>
                        <a:lnSpc>
                          <a:spcPct val="115000"/>
                        </a:lnSpc>
                        <a:spcAft>
                          <a:spcPts val="0"/>
                        </a:spcAft>
                      </a:pPr>
                      <a:r>
                        <a:rPr lang="en-US" sz="1100">
                          <a:effectLst/>
                        </a:rPr>
                        <a:t>Total</a:t>
                      </a:r>
                      <a:endParaRPr lang="ru-RU" sz="1100">
                        <a:effectLst/>
                        <a:latin typeface="Calibri"/>
                        <a:ea typeface="Calibri"/>
                        <a:cs typeface="Times New Roman"/>
                      </a:endParaRPr>
                    </a:p>
                  </a:txBody>
                  <a:tcPr marL="67548" marR="67548" marT="0" marB="0" anchor="b"/>
                </a:tc>
                <a:extLst>
                  <a:ext uri="{0D108BD9-81ED-4DB2-BD59-A6C34878D82A}">
                    <a16:rowId xmlns:a16="http://schemas.microsoft.com/office/drawing/2014/main" xmlns="" val="10000"/>
                  </a:ext>
                </a:extLst>
              </a:tr>
              <a:tr h="130159">
                <a:tc>
                  <a:txBody>
                    <a:bodyPr/>
                    <a:lstStyle/>
                    <a:p>
                      <a:pPr>
                        <a:lnSpc>
                          <a:spcPct val="115000"/>
                        </a:lnSpc>
                        <a:spcAft>
                          <a:spcPts val="0"/>
                        </a:spcAft>
                      </a:pPr>
                      <a:r>
                        <a:rPr lang="en-US" sz="1100" dirty="0">
                          <a:effectLst/>
                          <a:latin typeface="Calibri"/>
                          <a:ea typeface="Calibri"/>
                          <a:cs typeface="Times New Roman"/>
                        </a:rPr>
                        <a:t>June 16</a:t>
                      </a:r>
                      <a:endParaRPr lang="ru-RU" sz="1100" dirty="0">
                        <a:effectLst/>
                        <a:latin typeface="Calibri"/>
                        <a:ea typeface="Calibri"/>
                        <a:cs typeface="Times New Roman"/>
                      </a:endParaRPr>
                    </a:p>
                  </a:txBody>
                  <a:tcPr marL="67548" marR="67548"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kern="1200" dirty="0">
                          <a:solidFill>
                            <a:schemeClr val="dk1"/>
                          </a:solidFill>
                          <a:effectLst/>
                          <a:latin typeface="+mn-lt"/>
                          <a:ea typeface="+mn-ea"/>
                          <a:cs typeface="+mn-cs"/>
                        </a:rPr>
                        <a:t>Celebration of the international children’s day.</a:t>
                      </a:r>
                      <a:endParaRPr lang="ru-RU" sz="700" dirty="0">
                        <a:effectLst/>
                        <a:latin typeface="Calibri"/>
                        <a:ea typeface="Calibri"/>
                        <a:cs typeface="Times New Roman"/>
                      </a:endParaRPr>
                    </a:p>
                  </a:txBody>
                  <a:tcPr marL="67548" marR="67548"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gn="r">
                        <a:lnSpc>
                          <a:spcPct val="115000"/>
                        </a:lnSpc>
                        <a:spcAft>
                          <a:spcPts val="0"/>
                        </a:spcAft>
                      </a:pPr>
                      <a:r>
                        <a:rPr lang="en-US" sz="1100" dirty="0">
                          <a:effectLst/>
                          <a:latin typeface="Calibri"/>
                          <a:ea typeface="Calibri"/>
                          <a:cs typeface="Times New Roman"/>
                        </a:rPr>
                        <a:t>100</a:t>
                      </a:r>
                      <a:endParaRPr lang="ru-RU" sz="1100" dirty="0">
                        <a:effectLst/>
                        <a:latin typeface="Calibri"/>
                        <a:ea typeface="Calibri"/>
                        <a:cs typeface="Times New Roman"/>
                      </a:endParaRPr>
                    </a:p>
                  </a:txBody>
                  <a:tcPr marL="67548" marR="67548" marT="0" marB="0" anchor="ctr"/>
                </a:tc>
                <a:extLst>
                  <a:ext uri="{0D108BD9-81ED-4DB2-BD59-A6C34878D82A}">
                    <a16:rowId xmlns:a16="http://schemas.microsoft.com/office/drawing/2014/main" xmlns="" val="10001"/>
                  </a:ext>
                </a:extLst>
              </a:tr>
              <a:tr h="130159">
                <a:tc>
                  <a:txBody>
                    <a:bodyPr/>
                    <a:lstStyle/>
                    <a:p>
                      <a:pP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7548" marR="67548" marT="0" marB="0" anchor="ctr"/>
                </a:tc>
                <a:extLst>
                  <a:ext uri="{0D108BD9-81ED-4DB2-BD59-A6C34878D82A}">
                    <a16:rowId xmlns:a16="http://schemas.microsoft.com/office/drawing/2014/main" xmlns="" val="10002"/>
                  </a:ext>
                </a:extLst>
              </a:tr>
              <a:tr h="130159">
                <a:tc>
                  <a:txBody>
                    <a:bodyPr/>
                    <a:lstStyle/>
                    <a:p>
                      <a:pP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7548" marR="67548" marT="0" marB="0" anchor="ctr"/>
                </a:tc>
                <a:extLst>
                  <a:ext uri="{0D108BD9-81ED-4DB2-BD59-A6C34878D82A}">
                    <a16:rowId xmlns:a16="http://schemas.microsoft.com/office/drawing/2014/main" xmlns="" val="10003"/>
                  </a:ext>
                </a:extLst>
              </a:tr>
              <a:tr h="130159">
                <a:tc>
                  <a:txBody>
                    <a:bodyPr/>
                    <a:lstStyle/>
                    <a:p>
                      <a:pP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7548" marR="67548" marT="0" marB="0" anchor="ctr"/>
                </a:tc>
                <a:tc>
                  <a:txBody>
                    <a:bodyPr/>
                    <a:lstStyle/>
                    <a:p>
                      <a:pPr algn="r">
                        <a:lnSpc>
                          <a:spcPct val="115000"/>
                        </a:lnSpc>
                        <a:spcAft>
                          <a:spcPts val="0"/>
                        </a:spcAft>
                      </a:pPr>
                      <a:endParaRPr lang="ru-RU" sz="1100" dirty="0">
                        <a:effectLst/>
                        <a:latin typeface="Calibri"/>
                        <a:ea typeface="Calibri"/>
                        <a:cs typeface="Times New Roman"/>
                      </a:endParaRPr>
                    </a:p>
                  </a:txBody>
                  <a:tcPr marL="67548" marR="67548" marT="0" marB="0" anchor="ctr"/>
                </a:tc>
                <a:extLst>
                  <a:ext uri="{0D108BD9-81ED-4DB2-BD59-A6C34878D82A}">
                    <a16:rowId xmlns:a16="http://schemas.microsoft.com/office/drawing/2014/main" xmlns="" val="10004"/>
                  </a:ext>
                </a:extLst>
              </a:tr>
            </a:tbl>
          </a:graphicData>
        </a:graphic>
      </p:graphicFrame>
      <p:graphicFrame>
        <p:nvGraphicFramePr>
          <p:cNvPr id="11" name="Chart 10"/>
          <p:cNvGraphicFramePr/>
          <p:nvPr>
            <p:extLst>
              <p:ext uri="{D42A27DB-BD31-4B8C-83A1-F6EECF244321}">
                <p14:modId xmlns:p14="http://schemas.microsoft.com/office/powerpoint/2010/main" val="915098305"/>
              </p:ext>
            </p:extLst>
          </p:nvPr>
        </p:nvGraphicFramePr>
        <p:xfrm>
          <a:off x="-15887" y="675381"/>
          <a:ext cx="4392488" cy="3689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3043085214"/>
              </p:ext>
            </p:extLst>
          </p:nvPr>
        </p:nvGraphicFramePr>
        <p:xfrm>
          <a:off x="179512" y="4581128"/>
          <a:ext cx="3744416" cy="1697662"/>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fld id="{DF920281-8E9F-45C8-9701-02F3F848F792}" type="datetime1">
              <a:rPr lang="en-US" smtClean="0"/>
              <a:t>10/2/2016</a:t>
            </a:fld>
            <a:endParaRPr lang="ru-RU"/>
          </a:p>
        </p:txBody>
      </p:sp>
    </p:spTree>
    <p:extLst>
      <p:ext uri="{BB962C8B-B14F-4D97-AF65-F5344CB8AC3E}">
        <p14:creationId xmlns:p14="http://schemas.microsoft.com/office/powerpoint/2010/main" val="261382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3350" y="731520"/>
            <a:ext cx="5961138" cy="6081856"/>
          </a:xfrm>
        </p:spPr>
        <p:txBody>
          <a:bodyPr anchor="t">
            <a:normAutofit/>
          </a:bodyPr>
          <a:lstStyle/>
          <a:p>
            <a:pPr marL="45720" indent="0" algn="ctr">
              <a:buNone/>
            </a:pPr>
            <a:r>
              <a:rPr lang="en-US" sz="1600" b="1" u="sng" dirty="0" err="1"/>
              <a:t>Aspindza</a:t>
            </a:r>
            <a:r>
              <a:rPr lang="en-US" sz="1600" b="1" u="sng" dirty="0"/>
              <a:t> Women’s </a:t>
            </a:r>
            <a:r>
              <a:rPr lang="en-US" sz="1600" b="1" u="sng" dirty="0" smtClean="0"/>
              <a:t>Room</a:t>
            </a:r>
          </a:p>
          <a:p>
            <a:pPr marL="45720" indent="0" algn="ctr">
              <a:buNone/>
            </a:pPr>
            <a:endParaRPr lang="en-US" sz="1600" b="1" u="sng" dirty="0"/>
          </a:p>
          <a:p>
            <a:pPr marL="45720" indent="0" algn="just">
              <a:buNone/>
            </a:pPr>
            <a:r>
              <a:rPr lang="en-US" sz="1100" dirty="0" err="1" smtClean="0"/>
              <a:t>Aspindza</a:t>
            </a:r>
            <a:r>
              <a:rPr lang="en-US" sz="1100" dirty="0" smtClean="0"/>
              <a:t> </a:t>
            </a:r>
            <a:r>
              <a:rPr lang="en-US" sz="1100" dirty="0"/>
              <a:t>Women’s Room was fully operational up to date. it hosted different training programs, inter alia, courses in English Language and Information Technologies organized through the grants for rural women, information meetings with beneficiaries and grantees. </a:t>
            </a:r>
          </a:p>
          <a:p>
            <a:pPr marL="45720" indent="0" algn="just">
              <a:buNone/>
            </a:pPr>
            <a:r>
              <a:rPr lang="en-US" sz="1100" dirty="0"/>
              <a:t>The program team together with the Women’s Rooms revealed women willingness to take English and computer courses. In the frame of the grant component aimed at support of rural women it was decided to transfer these grants into the English and Computer lessons. </a:t>
            </a:r>
            <a:endParaRPr lang="en-US" sz="1100" dirty="0" smtClean="0"/>
          </a:p>
          <a:p>
            <a:pPr marL="45720" indent="0" algn="just">
              <a:buNone/>
            </a:pPr>
            <a:endParaRPr lang="en-US" sz="1100" dirty="0"/>
          </a:p>
          <a:p>
            <a:pPr marL="45720" indent="0" algn="just">
              <a:buNone/>
            </a:pPr>
            <a:r>
              <a:rPr lang="en-US" sz="1100" u="sng" dirty="0" err="1"/>
              <a:t>Aspindza</a:t>
            </a:r>
            <a:r>
              <a:rPr lang="en-US" sz="1100" u="sng" dirty="0"/>
              <a:t> needs:</a:t>
            </a:r>
            <a:r>
              <a:rPr lang="en-US" sz="1100" dirty="0"/>
              <a:t> </a:t>
            </a:r>
            <a:r>
              <a:rPr lang="en-US" sz="1050" dirty="0"/>
              <a:t>There is a need in computer and English courses, different trainings and course on the work on wood. Besides, during the previous reporting period there was needed consultation of the psychologist., fast learning courses in foreign languages, information on women and children rights, child raising at awkward age, consultancies in professional development, involvement into the discussions, networks to exchange the information and needlework. The most demanded service at the WR is consultancy and other services. Visitors find out about the Women Room mainly from Municipality</a:t>
            </a:r>
            <a:r>
              <a:rPr lang="en-US" sz="1100" dirty="0" smtClean="0"/>
              <a:t>.</a:t>
            </a:r>
          </a:p>
          <a:p>
            <a:pPr marL="45720" indent="0" algn="just">
              <a:buNone/>
            </a:pPr>
            <a:endParaRPr lang="en-US" sz="1100" b="1" dirty="0"/>
          </a:p>
          <a:p>
            <a:pPr marL="45720" lvl="0" indent="0" algn="just">
              <a:buNone/>
            </a:pPr>
            <a:r>
              <a:rPr lang="en-US" sz="1100" b="1" dirty="0"/>
              <a:t>Events organized by </a:t>
            </a:r>
            <a:r>
              <a:rPr lang="en-US" sz="1100" b="1" dirty="0" err="1"/>
              <a:t>Aspindza</a:t>
            </a:r>
            <a:r>
              <a:rPr lang="en-US" sz="1100" b="1" dirty="0"/>
              <a:t> Women’s Room:</a:t>
            </a:r>
            <a:endParaRPr lang="ru-RU" sz="1100" b="1" dirty="0"/>
          </a:p>
        </p:txBody>
      </p:sp>
      <p:sp>
        <p:nvSpPr>
          <p:cNvPr id="5" name="Date Placeholder 4"/>
          <p:cNvSpPr>
            <a:spLocks noGrp="1"/>
          </p:cNvSpPr>
          <p:nvPr>
            <p:ph type="dt" sz="half" idx="10"/>
          </p:nvPr>
        </p:nvSpPr>
        <p:spPr/>
        <p:txBody>
          <a:bodyPr/>
          <a:lstStyle/>
          <a:p>
            <a:fld id="{91EAE824-49B0-4FEA-AE63-0FD7D010CB97}" type="datetime1">
              <a:rPr lang="en-US" smtClean="0"/>
              <a:t>10/2/2016</a:t>
            </a:fld>
            <a:endParaRPr lang="ru-RU" dirty="0"/>
          </a:p>
        </p:txBody>
      </p:sp>
      <p:sp>
        <p:nvSpPr>
          <p:cNvPr id="7" name="Rectangle 6"/>
          <p:cNvSpPr/>
          <p:nvPr/>
        </p:nvSpPr>
        <p:spPr>
          <a:xfrm>
            <a:off x="755576" y="404664"/>
            <a:ext cx="3418949" cy="369332"/>
          </a:xfrm>
          <a:prstGeom prst="rect">
            <a:avLst/>
          </a:prstGeom>
        </p:spPr>
        <p:txBody>
          <a:bodyPr wrap="none">
            <a:spAutoFit/>
          </a:bodyPr>
          <a:lstStyle/>
          <a:p>
            <a:r>
              <a:rPr lang="en-US" dirty="0"/>
              <a:t>Component 1 – Women’s Rooms</a:t>
            </a:r>
            <a:endParaRPr lang="ru-RU" dirty="0"/>
          </a:p>
        </p:txBody>
      </p:sp>
      <p:graphicFrame>
        <p:nvGraphicFramePr>
          <p:cNvPr id="4" name="Table 3"/>
          <p:cNvGraphicFramePr>
            <a:graphicFrameLocks noGrp="1"/>
          </p:cNvGraphicFramePr>
          <p:nvPr>
            <p:extLst>
              <p:ext uri="{D42A27DB-BD31-4B8C-83A1-F6EECF244321}">
                <p14:modId xmlns:p14="http://schemas.microsoft.com/office/powerpoint/2010/main" val="1731772490"/>
              </p:ext>
            </p:extLst>
          </p:nvPr>
        </p:nvGraphicFramePr>
        <p:xfrm>
          <a:off x="3059832" y="4797152"/>
          <a:ext cx="5904656" cy="984874"/>
        </p:xfrm>
        <a:graphic>
          <a:graphicData uri="http://schemas.openxmlformats.org/drawingml/2006/table">
            <a:tbl>
              <a:tblPr firstRow="1" firstCol="1" bandRow="1">
                <a:tableStyleId>{5C22544A-7EE6-4342-B048-85BDC9FD1C3A}</a:tableStyleId>
              </a:tblPr>
              <a:tblGrid>
                <a:gridCol w="764704">
                  <a:extLst>
                    <a:ext uri="{9D8B030D-6E8A-4147-A177-3AD203B41FA5}">
                      <a16:colId xmlns:a16="http://schemas.microsoft.com/office/drawing/2014/main" xmlns="" val="20000"/>
                    </a:ext>
                  </a:extLst>
                </a:gridCol>
                <a:gridCol w="3915816">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504056">
                  <a:extLst>
                    <a:ext uri="{9D8B030D-6E8A-4147-A177-3AD203B41FA5}">
                      <a16:colId xmlns:a16="http://schemas.microsoft.com/office/drawing/2014/main" xmlns="" val="20003"/>
                    </a:ext>
                  </a:extLst>
                </a:gridCol>
              </a:tblGrid>
              <a:tr h="462595">
                <a:tc>
                  <a:txBody>
                    <a:bodyPr/>
                    <a:lstStyle/>
                    <a:p>
                      <a:pPr>
                        <a:lnSpc>
                          <a:spcPct val="115000"/>
                        </a:lnSpc>
                        <a:spcAft>
                          <a:spcPts val="0"/>
                        </a:spcAft>
                      </a:pPr>
                      <a:r>
                        <a:rPr lang="en-US" sz="1100" dirty="0">
                          <a:effectLst/>
                          <a:latin typeface="Calibri"/>
                          <a:ea typeface="Calibri"/>
                          <a:cs typeface="Times New Roman"/>
                        </a:rPr>
                        <a:t>Month</a:t>
                      </a:r>
                      <a:endParaRPr lang="ru-RU" sz="1100" dirty="0">
                        <a:effectLst/>
                        <a:latin typeface="Calibri"/>
                        <a:ea typeface="Calibri"/>
                        <a:cs typeface="Times New Roman"/>
                      </a:endParaRPr>
                    </a:p>
                  </a:txBody>
                  <a:tcPr marL="67973" marR="67973" marT="0" marB="0" anchor="b"/>
                </a:tc>
                <a:tc>
                  <a:txBody>
                    <a:bodyPr/>
                    <a:lstStyle/>
                    <a:p>
                      <a:pPr algn="ctr">
                        <a:lnSpc>
                          <a:spcPct val="115000"/>
                        </a:lnSpc>
                        <a:spcAft>
                          <a:spcPts val="0"/>
                        </a:spcAft>
                      </a:pPr>
                      <a:r>
                        <a:rPr lang="en-US" sz="1100" dirty="0">
                          <a:effectLst/>
                          <a:latin typeface="Calibri"/>
                          <a:ea typeface="Calibri"/>
                          <a:cs typeface="Times New Roman"/>
                        </a:rPr>
                        <a:t>Event</a:t>
                      </a:r>
                      <a:endParaRPr lang="ru-RU" sz="1100" dirty="0">
                        <a:effectLst/>
                        <a:latin typeface="Calibri"/>
                        <a:ea typeface="Calibri"/>
                        <a:cs typeface="Times New Roman"/>
                      </a:endParaRPr>
                    </a:p>
                  </a:txBody>
                  <a:tcPr marL="67973" marR="67973" marT="0" marB="0" anchor="b"/>
                </a:tc>
                <a:tc>
                  <a:txBody>
                    <a:bodyPr/>
                    <a:lstStyle/>
                    <a:p>
                      <a:pPr algn="r">
                        <a:lnSpc>
                          <a:spcPct val="115000"/>
                        </a:lnSpc>
                        <a:spcAft>
                          <a:spcPts val="0"/>
                        </a:spcAft>
                      </a:pPr>
                      <a:r>
                        <a:rPr lang="en-US" sz="1100" dirty="0">
                          <a:effectLst/>
                          <a:latin typeface="Calibri"/>
                          <a:ea typeface="Calibri"/>
                          <a:cs typeface="Times New Roman"/>
                        </a:rPr>
                        <a:t>Women</a:t>
                      </a:r>
                      <a:endParaRPr lang="ru-RU" sz="1100" dirty="0">
                        <a:effectLst/>
                        <a:latin typeface="Calibri"/>
                        <a:ea typeface="Calibri"/>
                        <a:cs typeface="Times New Roman"/>
                      </a:endParaRPr>
                    </a:p>
                  </a:txBody>
                  <a:tcPr marL="67973" marR="67973" marT="0" marB="0" anchor="b"/>
                </a:tc>
                <a:tc>
                  <a:txBody>
                    <a:bodyPr/>
                    <a:lstStyle/>
                    <a:p>
                      <a:pPr algn="r">
                        <a:lnSpc>
                          <a:spcPct val="115000"/>
                        </a:lnSpc>
                        <a:spcAft>
                          <a:spcPts val="0"/>
                        </a:spcAft>
                      </a:pPr>
                      <a:r>
                        <a:rPr lang="en-US" sz="1100" dirty="0">
                          <a:effectLst/>
                          <a:latin typeface="Calibri"/>
                          <a:ea typeface="Calibri"/>
                          <a:cs typeface="Times New Roman"/>
                        </a:rPr>
                        <a:t>Total</a:t>
                      </a:r>
                      <a:endParaRPr lang="ru-RU" sz="1100" dirty="0">
                        <a:effectLst/>
                        <a:latin typeface="Calibri"/>
                        <a:ea typeface="Calibri"/>
                        <a:cs typeface="Times New Roman"/>
                      </a:endParaRPr>
                    </a:p>
                  </a:txBody>
                  <a:tcPr marL="67973" marR="67973" marT="0" marB="0" anchor="b"/>
                </a:tc>
                <a:extLst>
                  <a:ext uri="{0D108BD9-81ED-4DB2-BD59-A6C34878D82A}">
                    <a16:rowId xmlns:a16="http://schemas.microsoft.com/office/drawing/2014/main" xmlns="" val="10000"/>
                  </a:ext>
                </a:extLst>
              </a:tr>
              <a:tr h="329493">
                <a:tc>
                  <a:txBody>
                    <a:bodyPr/>
                    <a:lstStyle/>
                    <a:p>
                      <a:pPr>
                        <a:lnSpc>
                          <a:spcPct val="115000"/>
                        </a:lnSpc>
                        <a:spcAft>
                          <a:spcPts val="0"/>
                        </a:spcAft>
                      </a:pPr>
                      <a:r>
                        <a:rPr lang="en-US" sz="1100" dirty="0">
                          <a:effectLst/>
                        </a:rPr>
                        <a:t>May 16</a:t>
                      </a:r>
                      <a:endParaRPr lang="ru-RU" sz="1100" dirty="0">
                        <a:effectLst/>
                        <a:latin typeface="Calibri"/>
                        <a:ea typeface="Calibri"/>
                        <a:cs typeface="Times New Roman"/>
                      </a:endParaRPr>
                    </a:p>
                  </a:txBody>
                  <a:tcPr marL="67973" marR="67973" marT="0" marB="0" anchor="b"/>
                </a:tc>
                <a:tc>
                  <a:txBody>
                    <a:bodyPr/>
                    <a:lstStyle/>
                    <a:p>
                      <a:pPr>
                        <a:lnSpc>
                          <a:spcPct val="115000"/>
                        </a:lnSpc>
                        <a:spcAft>
                          <a:spcPts val="0"/>
                        </a:spcAft>
                      </a:pPr>
                      <a:r>
                        <a:rPr lang="en-US" sz="1050" kern="1200" dirty="0">
                          <a:solidFill>
                            <a:schemeClr val="dk1"/>
                          </a:solidFill>
                          <a:effectLst/>
                          <a:latin typeface="+mn-lt"/>
                          <a:ea typeface="+mn-ea"/>
                          <a:cs typeface="+mn-cs"/>
                        </a:rPr>
                        <a:t>Informational meeting on immunization</a:t>
                      </a:r>
                      <a:endParaRPr lang="ru-RU" sz="700" kern="1200" dirty="0">
                        <a:solidFill>
                          <a:schemeClr val="dk1"/>
                        </a:solidFill>
                        <a:effectLst/>
                        <a:latin typeface="+mn-lt"/>
                        <a:ea typeface="+mn-ea"/>
                        <a:cs typeface="+mn-cs"/>
                      </a:endParaRPr>
                    </a:p>
                  </a:txBody>
                  <a:tcPr marL="67973" marR="67973" marT="0" marB="0" anchor="b"/>
                </a:tc>
                <a:tc>
                  <a:txBody>
                    <a:bodyPr/>
                    <a:lstStyle/>
                    <a:p>
                      <a:pPr algn="r">
                        <a:lnSpc>
                          <a:spcPct val="115000"/>
                        </a:lnSpc>
                        <a:spcAft>
                          <a:spcPts val="0"/>
                        </a:spcAft>
                      </a:pPr>
                      <a:r>
                        <a:rPr lang="en-US" sz="1100" dirty="0">
                          <a:effectLst/>
                          <a:latin typeface="Calibri"/>
                          <a:ea typeface="Calibri"/>
                          <a:cs typeface="Times New Roman"/>
                        </a:rPr>
                        <a:t>18</a:t>
                      </a:r>
                      <a:endParaRPr lang="ru-RU" sz="1100" dirty="0">
                        <a:effectLst/>
                        <a:latin typeface="Calibri"/>
                        <a:ea typeface="Calibri"/>
                        <a:cs typeface="Times New Roman"/>
                      </a:endParaRPr>
                    </a:p>
                  </a:txBody>
                  <a:tcPr marL="67973" marR="67973" marT="0" marB="0" anchor="b"/>
                </a:tc>
                <a:tc>
                  <a:txBody>
                    <a:bodyPr/>
                    <a:lstStyle/>
                    <a:p>
                      <a:pPr algn="r">
                        <a:lnSpc>
                          <a:spcPct val="115000"/>
                        </a:lnSpc>
                        <a:spcAft>
                          <a:spcPts val="0"/>
                        </a:spcAft>
                      </a:pPr>
                      <a:r>
                        <a:rPr lang="en-US" sz="1100" dirty="0">
                          <a:effectLst/>
                          <a:latin typeface="Calibri"/>
                          <a:ea typeface="Calibri"/>
                          <a:cs typeface="Times New Roman"/>
                        </a:rPr>
                        <a:t>18</a:t>
                      </a:r>
                      <a:endParaRPr lang="ru-RU" sz="1100" dirty="0">
                        <a:effectLst/>
                        <a:latin typeface="Calibri"/>
                        <a:ea typeface="Calibri"/>
                        <a:cs typeface="Times New Roman"/>
                      </a:endParaRPr>
                    </a:p>
                  </a:txBody>
                  <a:tcPr marL="67973" marR="67973" marT="0" marB="0" anchor="b"/>
                </a:tc>
                <a:extLst>
                  <a:ext uri="{0D108BD9-81ED-4DB2-BD59-A6C34878D82A}">
                    <a16:rowId xmlns:a16="http://schemas.microsoft.com/office/drawing/2014/main" xmlns="" val="10001"/>
                  </a:ext>
                </a:extLst>
              </a:tr>
              <a:tr h="159605">
                <a:tc>
                  <a:txBody>
                    <a:bodyPr/>
                    <a:lstStyle/>
                    <a:p>
                      <a:pPr>
                        <a:lnSpc>
                          <a:spcPct val="115000"/>
                        </a:lnSpc>
                        <a:spcAft>
                          <a:spcPts val="0"/>
                        </a:spcAft>
                      </a:pPr>
                      <a:endParaRPr lang="ru-RU" sz="1100" dirty="0">
                        <a:effectLst/>
                        <a:latin typeface="Calibri"/>
                        <a:ea typeface="Calibri"/>
                        <a:cs typeface="Times New Roman"/>
                      </a:endParaRPr>
                    </a:p>
                  </a:txBody>
                  <a:tcPr marL="67973" marR="67973" marT="0" marB="0" anchor="b"/>
                </a:tc>
                <a:tc>
                  <a:txBody>
                    <a:bodyPr/>
                    <a:lstStyle/>
                    <a:p>
                      <a:pPr>
                        <a:lnSpc>
                          <a:spcPct val="115000"/>
                        </a:lnSpc>
                        <a:spcAft>
                          <a:spcPts val="0"/>
                        </a:spcAft>
                      </a:pPr>
                      <a:endParaRPr lang="ru-RU" sz="1100" kern="1200" dirty="0">
                        <a:solidFill>
                          <a:schemeClr val="dk1"/>
                        </a:solidFill>
                        <a:effectLst/>
                        <a:latin typeface="+mn-lt"/>
                        <a:ea typeface="+mn-ea"/>
                        <a:cs typeface="+mn-cs"/>
                      </a:endParaRPr>
                    </a:p>
                  </a:txBody>
                  <a:tcPr marL="67973" marR="67973" marT="0" marB="0" anchor="b"/>
                </a:tc>
                <a:tc>
                  <a:txBody>
                    <a:bodyPr/>
                    <a:lstStyle/>
                    <a:p>
                      <a:pPr algn="r">
                        <a:lnSpc>
                          <a:spcPct val="115000"/>
                        </a:lnSpc>
                        <a:spcAft>
                          <a:spcPts val="0"/>
                        </a:spcAft>
                      </a:pPr>
                      <a:endParaRPr lang="ru-RU" sz="1100" dirty="0">
                        <a:effectLst/>
                        <a:latin typeface="Calibri"/>
                        <a:ea typeface="Calibri"/>
                        <a:cs typeface="Times New Roman"/>
                      </a:endParaRPr>
                    </a:p>
                  </a:txBody>
                  <a:tcPr marL="67973" marR="67973" marT="0" marB="0" anchor="b"/>
                </a:tc>
                <a:tc>
                  <a:txBody>
                    <a:bodyPr/>
                    <a:lstStyle/>
                    <a:p>
                      <a:pPr algn="r">
                        <a:lnSpc>
                          <a:spcPct val="115000"/>
                        </a:lnSpc>
                        <a:spcAft>
                          <a:spcPts val="0"/>
                        </a:spcAft>
                      </a:pPr>
                      <a:endParaRPr lang="ru-RU" sz="1100" dirty="0">
                        <a:effectLst/>
                        <a:latin typeface="Calibri"/>
                        <a:ea typeface="Calibri"/>
                        <a:cs typeface="Times New Roman"/>
                      </a:endParaRPr>
                    </a:p>
                  </a:txBody>
                  <a:tcPr marL="67973" marR="67973" marT="0" marB="0" anchor="b"/>
                </a:tc>
                <a:extLst>
                  <a:ext uri="{0D108BD9-81ED-4DB2-BD59-A6C34878D82A}">
                    <a16:rowId xmlns:a16="http://schemas.microsoft.com/office/drawing/2014/main" xmlns="" val="10002"/>
                  </a:ext>
                </a:extLst>
              </a:tr>
            </a:tbl>
          </a:graphicData>
        </a:graphic>
      </p:graphicFrame>
      <p:graphicFrame>
        <p:nvGraphicFramePr>
          <p:cNvPr id="10" name="Chart 9"/>
          <p:cNvGraphicFramePr/>
          <p:nvPr>
            <p:extLst>
              <p:ext uri="{D42A27DB-BD31-4B8C-83A1-F6EECF244321}">
                <p14:modId xmlns:p14="http://schemas.microsoft.com/office/powerpoint/2010/main" val="1226015393"/>
              </p:ext>
            </p:extLst>
          </p:nvPr>
        </p:nvGraphicFramePr>
        <p:xfrm>
          <a:off x="-180528" y="773996"/>
          <a:ext cx="3600399" cy="3375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3970758785"/>
              </p:ext>
            </p:extLst>
          </p:nvPr>
        </p:nvGraphicFramePr>
        <p:xfrm>
          <a:off x="0" y="4149080"/>
          <a:ext cx="3260331" cy="2388245"/>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5"/>
          <p:cNvSpPr>
            <a:spLocks noGrp="1"/>
          </p:cNvSpPr>
          <p:nvPr>
            <p:ph type="ftr" sz="quarter" idx="11"/>
          </p:nvPr>
        </p:nvSpPr>
        <p:spPr>
          <a:xfrm>
            <a:off x="179512" y="6453336"/>
            <a:ext cx="3352801" cy="365125"/>
          </a:xfrm>
        </p:spPr>
        <p:txBody>
          <a:bodyPr/>
          <a:lstStyle/>
          <a:p>
            <a:r>
              <a:rPr lang="en-US" dirty="0"/>
              <a:t>ICCN – Quarterly Report</a:t>
            </a:r>
            <a:endParaRPr lang="ru-RU" dirty="0"/>
          </a:p>
        </p:txBody>
      </p:sp>
    </p:spTree>
    <p:extLst>
      <p:ext uri="{BB962C8B-B14F-4D97-AF65-F5344CB8AC3E}">
        <p14:creationId xmlns:p14="http://schemas.microsoft.com/office/powerpoint/2010/main" val="3583911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7526" y="701988"/>
            <a:ext cx="6186962" cy="6156012"/>
          </a:xfrm>
        </p:spPr>
        <p:txBody>
          <a:bodyPr anchor="t">
            <a:normAutofit/>
          </a:bodyPr>
          <a:lstStyle/>
          <a:p>
            <a:pPr marL="45720" indent="0" algn="ctr">
              <a:buNone/>
            </a:pPr>
            <a:r>
              <a:rPr lang="en-US" sz="1600" b="1" u="sng" dirty="0" err="1"/>
              <a:t>Akhalkalaki</a:t>
            </a:r>
            <a:r>
              <a:rPr lang="en-US" sz="1600" b="1" u="sng" dirty="0"/>
              <a:t> Women’s Room</a:t>
            </a:r>
          </a:p>
          <a:p>
            <a:pPr marL="45720" indent="0" algn="just">
              <a:buNone/>
            </a:pPr>
            <a:r>
              <a:rPr lang="en-US" sz="1050" dirty="0" err="1"/>
              <a:t>Akhalkalaki</a:t>
            </a:r>
            <a:r>
              <a:rPr lang="en-US" sz="1050" dirty="0"/>
              <a:t> Women’s Room was fully operational during the reporting quarter. It hosted different information meetings and training programs, inter alia, courses in English Language organized through the grants for rural women, information meetings with beneficiaries and grantees. </a:t>
            </a:r>
            <a:r>
              <a:rPr lang="en-US" sz="1050" dirty="0" err="1"/>
              <a:t>Akhalkalaki</a:t>
            </a:r>
            <a:r>
              <a:rPr lang="en-US" sz="1050" dirty="0"/>
              <a:t> expressed interest only in English courses so it was decided to conduct only English course and prolong it by one month instead of computer classes.</a:t>
            </a:r>
            <a:endParaRPr lang="en-US" sz="1050" b="1" i="1" dirty="0"/>
          </a:p>
          <a:p>
            <a:pPr marL="45720" lvl="0" indent="0" algn="just">
              <a:buNone/>
            </a:pPr>
            <a:r>
              <a:rPr lang="en-US" sz="1050" u="sng" dirty="0" err="1"/>
              <a:t>Akhalkalaki</a:t>
            </a:r>
            <a:r>
              <a:rPr lang="en-US" sz="1050" u="sng" dirty="0"/>
              <a:t> needs:</a:t>
            </a:r>
            <a:r>
              <a:rPr lang="en-US" sz="1050" dirty="0"/>
              <a:t> </a:t>
            </a:r>
            <a:r>
              <a:rPr lang="en-US" sz="1100" dirty="0"/>
              <a:t>There is need in training for kindergarten teachers, which will be teaching kindergarten children in the villages. Besides during previous months, it was revealed need in Lawyer and psychological support, economic and social support of women, information on the similar centers in developed countries, which conduct social and economic projects, information on gender issues/problems</a:t>
            </a:r>
            <a:r>
              <a:rPr lang="ka-GE" sz="1100" dirty="0"/>
              <a:t>, </a:t>
            </a:r>
            <a:r>
              <a:rPr lang="en-US" sz="1100" dirty="0"/>
              <a:t>women rights protection. Besides, according to WR managers the trainings are needed for teachers who have students involved into inclusive education. The most demanded service at the WR is the space of WR and computer services. The Women’s Room also requires a digital camera. Visitors find out about the Women Room mainly from WR Manager. The WR was approached by two persons with disabilities, who needed wheelchairs. With help of the WR manager these wheelchairs will be granted to mentioned people by the municipality. The memorandum on future cooperation was signed between the WR and the young lawyers’ association.</a:t>
            </a:r>
            <a:r>
              <a:rPr lang="en-US" sz="200" dirty="0"/>
              <a:t>. </a:t>
            </a:r>
            <a:endParaRPr lang="ru-RU" sz="200" dirty="0"/>
          </a:p>
          <a:p>
            <a:pPr marL="45720" indent="0">
              <a:buNone/>
            </a:pPr>
            <a:endParaRPr lang="en-US" sz="1050" b="1" dirty="0"/>
          </a:p>
          <a:p>
            <a:pPr marL="45720" indent="0">
              <a:buNone/>
            </a:pPr>
            <a:r>
              <a:rPr lang="en-US" sz="1050" b="1" dirty="0"/>
              <a:t>Events organized by </a:t>
            </a:r>
            <a:r>
              <a:rPr lang="en-US" sz="1050" b="1" dirty="0" err="1"/>
              <a:t>Akhalkalaki</a:t>
            </a:r>
            <a:r>
              <a:rPr lang="en-US" sz="1050" b="1" dirty="0"/>
              <a:t> Women’s Room:</a:t>
            </a:r>
          </a:p>
          <a:p>
            <a:pPr marL="45720" indent="0">
              <a:buNone/>
            </a:pPr>
            <a:endParaRPr lang="ru-RU" dirty="0"/>
          </a:p>
        </p:txBody>
      </p:sp>
      <p:sp>
        <p:nvSpPr>
          <p:cNvPr id="5" name="Date Placeholder 4"/>
          <p:cNvSpPr>
            <a:spLocks noGrp="1"/>
          </p:cNvSpPr>
          <p:nvPr>
            <p:ph type="dt" sz="half" idx="10"/>
          </p:nvPr>
        </p:nvSpPr>
        <p:spPr/>
        <p:txBody>
          <a:bodyPr/>
          <a:lstStyle/>
          <a:p>
            <a:fld id="{B808E1D3-1E63-4F01-A634-178520D9C84C}" type="datetime1">
              <a:rPr lang="en-US" smtClean="0"/>
              <a:t>10/2/2016</a:t>
            </a:fld>
            <a:endParaRPr lang="ru-RU" dirty="0"/>
          </a:p>
        </p:txBody>
      </p:sp>
      <p:sp>
        <p:nvSpPr>
          <p:cNvPr id="6" name="Footer Placeholder 5"/>
          <p:cNvSpPr>
            <a:spLocks noGrp="1"/>
          </p:cNvSpPr>
          <p:nvPr>
            <p:ph type="ftr" sz="quarter" idx="11"/>
          </p:nvPr>
        </p:nvSpPr>
        <p:spPr>
          <a:xfrm>
            <a:off x="110843" y="6392040"/>
            <a:ext cx="3352801" cy="365125"/>
          </a:xfrm>
        </p:spPr>
        <p:txBody>
          <a:bodyPr/>
          <a:lstStyle/>
          <a:p>
            <a:r>
              <a:rPr lang="en-US" smtClean="0"/>
              <a:t>ICCN – Quarterly Report</a:t>
            </a:r>
            <a:endParaRPr lang="ru-RU" dirty="0"/>
          </a:p>
        </p:txBody>
      </p:sp>
      <p:sp>
        <p:nvSpPr>
          <p:cNvPr id="7" name="Rectangle 6"/>
          <p:cNvSpPr/>
          <p:nvPr/>
        </p:nvSpPr>
        <p:spPr>
          <a:xfrm>
            <a:off x="539552" y="332656"/>
            <a:ext cx="3418949" cy="369332"/>
          </a:xfrm>
          <a:prstGeom prst="rect">
            <a:avLst/>
          </a:prstGeom>
        </p:spPr>
        <p:txBody>
          <a:bodyPr wrap="none">
            <a:spAutoFit/>
          </a:bodyPr>
          <a:lstStyle/>
          <a:p>
            <a:r>
              <a:rPr lang="en-US" dirty="0"/>
              <a:t>Component 1 – Women’s Rooms</a:t>
            </a:r>
            <a:endParaRPr lang="ru-RU" dirty="0"/>
          </a:p>
        </p:txBody>
      </p:sp>
      <p:graphicFrame>
        <p:nvGraphicFramePr>
          <p:cNvPr id="9" name="Table 8"/>
          <p:cNvGraphicFramePr>
            <a:graphicFrameLocks noGrp="1"/>
          </p:cNvGraphicFramePr>
          <p:nvPr>
            <p:extLst>
              <p:ext uri="{D42A27DB-BD31-4B8C-83A1-F6EECF244321}">
                <p14:modId xmlns:p14="http://schemas.microsoft.com/office/powerpoint/2010/main" val="3545668943"/>
              </p:ext>
            </p:extLst>
          </p:nvPr>
        </p:nvGraphicFramePr>
        <p:xfrm>
          <a:off x="2915816" y="4581128"/>
          <a:ext cx="5616624" cy="1219296"/>
        </p:xfrm>
        <a:graphic>
          <a:graphicData uri="http://schemas.openxmlformats.org/drawingml/2006/table">
            <a:tbl>
              <a:tblPr firstRow="1" firstCol="1" bandRow="1">
                <a:tableStyleId>{5C22544A-7EE6-4342-B048-85BDC9FD1C3A}</a:tableStyleId>
              </a:tblPr>
              <a:tblGrid>
                <a:gridCol w="720080">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504056">
                  <a:extLst>
                    <a:ext uri="{9D8B030D-6E8A-4147-A177-3AD203B41FA5}">
                      <a16:colId xmlns:a16="http://schemas.microsoft.com/office/drawing/2014/main" xmlns="" val="20003"/>
                    </a:ext>
                  </a:extLst>
                </a:gridCol>
              </a:tblGrid>
              <a:tr h="320898">
                <a:tc>
                  <a:txBody>
                    <a:bodyPr/>
                    <a:lstStyle/>
                    <a:p>
                      <a:pPr>
                        <a:lnSpc>
                          <a:spcPct val="115000"/>
                        </a:lnSpc>
                        <a:spcAft>
                          <a:spcPts val="0"/>
                        </a:spcAft>
                      </a:pPr>
                      <a:r>
                        <a:rPr lang="en-US" sz="1000" dirty="0">
                          <a:effectLst/>
                          <a:latin typeface="Calibri"/>
                          <a:ea typeface="Calibri"/>
                          <a:cs typeface="Times New Roman"/>
                        </a:rPr>
                        <a:t>Month</a:t>
                      </a:r>
                      <a:endParaRPr lang="ru-RU" sz="1000" dirty="0">
                        <a:effectLst/>
                        <a:latin typeface="Calibri"/>
                        <a:ea typeface="Calibri"/>
                        <a:cs typeface="Times New Roman"/>
                      </a:endParaRPr>
                    </a:p>
                  </a:txBody>
                  <a:tcPr marL="58866" marR="58866" marT="0" marB="0" anchor="b"/>
                </a:tc>
                <a:tc>
                  <a:txBody>
                    <a:bodyPr/>
                    <a:lstStyle/>
                    <a:p>
                      <a:pPr>
                        <a:lnSpc>
                          <a:spcPct val="115000"/>
                        </a:lnSpc>
                        <a:spcAft>
                          <a:spcPts val="0"/>
                        </a:spcAft>
                      </a:pPr>
                      <a:r>
                        <a:rPr lang="en-US" sz="1000" dirty="0">
                          <a:effectLst/>
                          <a:latin typeface="Calibri"/>
                          <a:ea typeface="Calibri"/>
                          <a:cs typeface="Times New Roman"/>
                        </a:rPr>
                        <a:t>Event</a:t>
                      </a:r>
                      <a:endParaRPr lang="ru-RU" sz="1000" dirty="0">
                        <a:effectLst/>
                        <a:latin typeface="Calibri"/>
                        <a:ea typeface="Calibri"/>
                        <a:cs typeface="Times New Roman"/>
                      </a:endParaRPr>
                    </a:p>
                  </a:txBody>
                  <a:tcPr marL="58866" marR="58866" marT="0" marB="0" anchor="b"/>
                </a:tc>
                <a:tc>
                  <a:txBody>
                    <a:bodyPr/>
                    <a:lstStyle/>
                    <a:p>
                      <a:pPr>
                        <a:lnSpc>
                          <a:spcPct val="115000"/>
                        </a:lnSpc>
                        <a:spcAft>
                          <a:spcPts val="0"/>
                        </a:spcAft>
                      </a:pPr>
                      <a:r>
                        <a:rPr lang="en-US" sz="1000" dirty="0">
                          <a:effectLst/>
                          <a:latin typeface="Calibri"/>
                          <a:ea typeface="Calibri"/>
                          <a:cs typeface="Times New Roman"/>
                        </a:rPr>
                        <a:t>Women</a:t>
                      </a:r>
                      <a:endParaRPr lang="ru-RU" sz="1000" dirty="0">
                        <a:effectLst/>
                        <a:latin typeface="Calibri"/>
                        <a:ea typeface="Calibri"/>
                        <a:cs typeface="Times New Roman"/>
                      </a:endParaRPr>
                    </a:p>
                  </a:txBody>
                  <a:tcPr marL="58866" marR="58866" marT="0" marB="0" anchor="b"/>
                </a:tc>
                <a:tc>
                  <a:txBody>
                    <a:bodyPr/>
                    <a:lstStyle/>
                    <a:p>
                      <a:pPr algn="r">
                        <a:lnSpc>
                          <a:spcPct val="115000"/>
                        </a:lnSpc>
                        <a:spcAft>
                          <a:spcPts val="0"/>
                        </a:spcAft>
                      </a:pPr>
                      <a:r>
                        <a:rPr lang="en-US" sz="1000" dirty="0">
                          <a:effectLst/>
                          <a:latin typeface="Calibri"/>
                          <a:ea typeface="Calibri"/>
                          <a:cs typeface="Times New Roman"/>
                        </a:rPr>
                        <a:t>Total</a:t>
                      </a:r>
                      <a:endParaRPr lang="ru-RU" sz="1000" dirty="0">
                        <a:effectLst/>
                        <a:latin typeface="Calibri"/>
                        <a:ea typeface="Calibri"/>
                        <a:cs typeface="Times New Roman"/>
                      </a:endParaRPr>
                    </a:p>
                  </a:txBody>
                  <a:tcPr marL="58866" marR="58866" marT="0" marB="0" anchor="b"/>
                </a:tc>
                <a:extLst>
                  <a:ext uri="{0D108BD9-81ED-4DB2-BD59-A6C34878D82A}">
                    <a16:rowId xmlns:a16="http://schemas.microsoft.com/office/drawing/2014/main" xmlns="" val="10000"/>
                  </a:ext>
                </a:extLst>
              </a:tr>
              <a:tr h="471190">
                <a:tc>
                  <a:txBody>
                    <a:bodyPr/>
                    <a:lstStyle/>
                    <a:p>
                      <a:pPr>
                        <a:lnSpc>
                          <a:spcPct val="115000"/>
                        </a:lnSpc>
                        <a:spcAft>
                          <a:spcPts val="0"/>
                        </a:spcAft>
                      </a:pPr>
                      <a:r>
                        <a:rPr lang="en-US" sz="1000" dirty="0">
                          <a:effectLst/>
                        </a:rPr>
                        <a:t>June 16</a:t>
                      </a:r>
                    </a:p>
                    <a:p>
                      <a:pPr>
                        <a:lnSpc>
                          <a:spcPct val="115000"/>
                        </a:lnSpc>
                        <a:spcAft>
                          <a:spcPts val="0"/>
                        </a:spcAft>
                      </a:pPr>
                      <a:endParaRPr lang="ru-RU" sz="1000" dirty="0">
                        <a:effectLst/>
                        <a:latin typeface="Calibri"/>
                        <a:ea typeface="Calibri"/>
                        <a:cs typeface="Times New Roman"/>
                      </a:endParaRPr>
                    </a:p>
                  </a:txBody>
                  <a:tcPr marL="58866" marR="58866" marT="0" marB="0" anchor="b"/>
                </a:tc>
                <a:tc>
                  <a:txBody>
                    <a:bodyPr/>
                    <a:lstStyle/>
                    <a:p>
                      <a:r>
                        <a:rPr lang="en-US" sz="1050" kern="1200" dirty="0">
                          <a:solidFill>
                            <a:schemeClr val="dk1"/>
                          </a:solidFill>
                          <a:effectLst/>
                          <a:latin typeface="+mn-lt"/>
                          <a:ea typeface="+mn-ea"/>
                          <a:cs typeface="+mn-cs"/>
                        </a:rPr>
                        <a:t>Meeting of the multi-discipline group on Inclusive education of children with disabilities</a:t>
                      </a:r>
                    </a:p>
                    <a:p>
                      <a:pPr>
                        <a:lnSpc>
                          <a:spcPct val="115000"/>
                        </a:lnSpc>
                        <a:spcAft>
                          <a:spcPts val="0"/>
                        </a:spcAft>
                      </a:pPr>
                      <a:r>
                        <a:rPr lang="en-US" sz="1100" dirty="0">
                          <a:solidFill>
                            <a:srgbClr val="000000"/>
                          </a:solidFill>
                          <a:effectLst/>
                          <a:latin typeface="Sylfaen"/>
                          <a:ea typeface="Times New Roman"/>
                          <a:cs typeface="Sylfaen"/>
                        </a:rPr>
                        <a:t> </a:t>
                      </a:r>
                      <a:endParaRPr lang="ru-RU" sz="1100" dirty="0">
                        <a:effectLst/>
                        <a:latin typeface="Calibri"/>
                        <a:ea typeface="Calibri"/>
                        <a:cs typeface="Times New Roman"/>
                      </a:endParaRPr>
                    </a:p>
                  </a:txBody>
                  <a:tcPr marL="19050" marR="19050" marT="0" marB="0"/>
                </a:tc>
                <a:tc>
                  <a:txBody>
                    <a:bodyPr/>
                    <a:lstStyle/>
                    <a:p>
                      <a:pPr algn="r">
                        <a:lnSpc>
                          <a:spcPct val="115000"/>
                        </a:lnSpc>
                        <a:spcAft>
                          <a:spcPts val="0"/>
                        </a:spcAft>
                      </a:pPr>
                      <a:r>
                        <a:rPr lang="en-US" sz="1000" dirty="0">
                          <a:effectLst/>
                        </a:rPr>
                        <a:t>16</a:t>
                      </a:r>
                      <a:endParaRPr lang="ru-RU" sz="1000" dirty="0">
                        <a:effectLst/>
                        <a:latin typeface="Calibri"/>
                        <a:ea typeface="Calibri"/>
                        <a:cs typeface="Times New Roman"/>
                      </a:endParaRPr>
                    </a:p>
                  </a:txBody>
                  <a:tcPr marL="58866" marR="58866" marT="0" marB="0" anchor="b"/>
                </a:tc>
                <a:tc>
                  <a:txBody>
                    <a:bodyPr/>
                    <a:lstStyle/>
                    <a:p>
                      <a:pPr algn="r">
                        <a:lnSpc>
                          <a:spcPct val="115000"/>
                        </a:lnSpc>
                        <a:spcAft>
                          <a:spcPts val="0"/>
                        </a:spcAft>
                      </a:pPr>
                      <a:r>
                        <a:rPr lang="en-US" sz="1000" dirty="0">
                          <a:effectLst/>
                        </a:rPr>
                        <a:t>18</a:t>
                      </a:r>
                      <a:endParaRPr lang="ru-RU" sz="1000" dirty="0">
                        <a:effectLst/>
                        <a:latin typeface="Calibri"/>
                        <a:ea typeface="Calibri"/>
                        <a:cs typeface="Times New Roman"/>
                      </a:endParaRPr>
                    </a:p>
                  </a:txBody>
                  <a:tcPr marL="58866" marR="58866" marT="0" marB="0" anchor="b"/>
                </a:tc>
                <a:extLst>
                  <a:ext uri="{0D108BD9-81ED-4DB2-BD59-A6C34878D82A}">
                    <a16:rowId xmlns:a16="http://schemas.microsoft.com/office/drawing/2014/main" xmlns="" val="10001"/>
                  </a:ext>
                </a:extLst>
              </a:tr>
              <a:tr h="165478">
                <a:tc>
                  <a:txBody>
                    <a:bodyPr/>
                    <a:lstStyle/>
                    <a:p>
                      <a:pPr>
                        <a:lnSpc>
                          <a:spcPct val="115000"/>
                        </a:lnSpc>
                        <a:spcAft>
                          <a:spcPts val="0"/>
                        </a:spcAft>
                      </a:pPr>
                      <a:endParaRPr lang="ru-RU" sz="1000" dirty="0">
                        <a:effectLst/>
                        <a:latin typeface="Calibri"/>
                        <a:ea typeface="Calibri"/>
                        <a:cs typeface="Times New Roman"/>
                      </a:endParaRPr>
                    </a:p>
                  </a:txBody>
                  <a:tcPr marL="58866" marR="58866" marT="0" marB="0" anchor="b"/>
                </a:tc>
                <a:tc>
                  <a:txBody>
                    <a:bodyPr/>
                    <a:lstStyle/>
                    <a:p>
                      <a:pPr>
                        <a:lnSpc>
                          <a:spcPct val="115000"/>
                        </a:lnSpc>
                        <a:spcAft>
                          <a:spcPts val="0"/>
                        </a:spcAft>
                      </a:pPr>
                      <a:endParaRPr lang="ru-RU" sz="1100" kern="1200" dirty="0">
                        <a:solidFill>
                          <a:srgbClr val="000000"/>
                        </a:solidFill>
                        <a:effectLst/>
                        <a:latin typeface="Sylfaen"/>
                        <a:ea typeface="Times New Roman"/>
                        <a:cs typeface="Sylfaen"/>
                      </a:endParaRPr>
                    </a:p>
                  </a:txBody>
                  <a:tcPr marL="58866" marR="58866" marT="0" marB="0" anchor="b"/>
                </a:tc>
                <a:tc>
                  <a:txBody>
                    <a:bodyPr/>
                    <a:lstStyle/>
                    <a:p>
                      <a:pPr algn="r">
                        <a:lnSpc>
                          <a:spcPct val="115000"/>
                        </a:lnSpc>
                        <a:spcAft>
                          <a:spcPts val="0"/>
                        </a:spcAft>
                      </a:pPr>
                      <a:endParaRPr lang="ru-RU" sz="1000" dirty="0">
                        <a:effectLst/>
                        <a:latin typeface="Calibri"/>
                        <a:ea typeface="Calibri"/>
                        <a:cs typeface="Times New Roman"/>
                      </a:endParaRPr>
                    </a:p>
                  </a:txBody>
                  <a:tcPr marL="58866" marR="58866" marT="0" marB="0" anchor="b"/>
                </a:tc>
                <a:tc>
                  <a:txBody>
                    <a:bodyPr/>
                    <a:lstStyle/>
                    <a:p>
                      <a:pPr algn="r">
                        <a:lnSpc>
                          <a:spcPct val="115000"/>
                        </a:lnSpc>
                        <a:spcAft>
                          <a:spcPts val="0"/>
                        </a:spcAft>
                      </a:pPr>
                      <a:endParaRPr lang="ru-RU" sz="1000" dirty="0">
                        <a:effectLst/>
                        <a:latin typeface="Calibri"/>
                        <a:ea typeface="Calibri"/>
                        <a:cs typeface="Times New Roman"/>
                      </a:endParaRPr>
                    </a:p>
                  </a:txBody>
                  <a:tcPr marL="58866" marR="58866" marT="0" marB="0" anchor="b"/>
                </a:tc>
                <a:extLst>
                  <a:ext uri="{0D108BD9-81ED-4DB2-BD59-A6C34878D82A}">
                    <a16:rowId xmlns:a16="http://schemas.microsoft.com/office/drawing/2014/main" xmlns="" val="10002"/>
                  </a:ext>
                </a:extLst>
              </a:tr>
              <a:tr h="165478">
                <a:tc>
                  <a:txBody>
                    <a:bodyPr/>
                    <a:lstStyle/>
                    <a:p>
                      <a:pPr>
                        <a:lnSpc>
                          <a:spcPct val="115000"/>
                        </a:lnSpc>
                        <a:spcAft>
                          <a:spcPts val="0"/>
                        </a:spcAft>
                      </a:pPr>
                      <a:endParaRPr lang="ru-RU" sz="1000" dirty="0">
                        <a:effectLst/>
                        <a:latin typeface="Calibri"/>
                        <a:ea typeface="Calibri"/>
                        <a:cs typeface="Times New Roman"/>
                      </a:endParaRPr>
                    </a:p>
                  </a:txBody>
                  <a:tcPr marL="58866" marR="58866" marT="0" marB="0" anchor="b"/>
                </a:tc>
                <a:tc>
                  <a:txBody>
                    <a:bodyPr/>
                    <a:lstStyle/>
                    <a:p>
                      <a:pPr>
                        <a:lnSpc>
                          <a:spcPct val="115000"/>
                        </a:lnSpc>
                        <a:spcAft>
                          <a:spcPts val="0"/>
                        </a:spcAft>
                      </a:pPr>
                      <a:endParaRPr lang="ru-RU" sz="1100" kern="1200" dirty="0">
                        <a:solidFill>
                          <a:srgbClr val="000000"/>
                        </a:solidFill>
                        <a:effectLst/>
                        <a:latin typeface="Sylfaen"/>
                        <a:ea typeface="Times New Roman"/>
                        <a:cs typeface="Sylfaen"/>
                      </a:endParaRPr>
                    </a:p>
                  </a:txBody>
                  <a:tcPr marL="58866" marR="58866" marT="0" marB="0" anchor="b"/>
                </a:tc>
                <a:tc>
                  <a:txBody>
                    <a:bodyPr/>
                    <a:lstStyle/>
                    <a:p>
                      <a:pPr algn="r">
                        <a:lnSpc>
                          <a:spcPct val="115000"/>
                        </a:lnSpc>
                        <a:spcAft>
                          <a:spcPts val="0"/>
                        </a:spcAft>
                      </a:pPr>
                      <a:endParaRPr lang="ru-RU" sz="1000" dirty="0">
                        <a:effectLst/>
                        <a:latin typeface="Calibri"/>
                        <a:ea typeface="Calibri"/>
                        <a:cs typeface="Times New Roman"/>
                      </a:endParaRPr>
                    </a:p>
                  </a:txBody>
                  <a:tcPr marL="58866" marR="58866" marT="0" marB="0" anchor="b"/>
                </a:tc>
                <a:tc>
                  <a:txBody>
                    <a:bodyPr/>
                    <a:lstStyle/>
                    <a:p>
                      <a:pPr algn="r">
                        <a:lnSpc>
                          <a:spcPct val="115000"/>
                        </a:lnSpc>
                        <a:spcAft>
                          <a:spcPts val="0"/>
                        </a:spcAft>
                      </a:pPr>
                      <a:endParaRPr lang="ru-RU" sz="1000" dirty="0">
                        <a:effectLst/>
                        <a:latin typeface="Calibri"/>
                        <a:ea typeface="Calibri"/>
                        <a:cs typeface="Times New Roman"/>
                      </a:endParaRPr>
                    </a:p>
                  </a:txBody>
                  <a:tcPr marL="58866" marR="58866" marT="0" marB="0" anchor="b"/>
                </a:tc>
                <a:extLst>
                  <a:ext uri="{0D108BD9-81ED-4DB2-BD59-A6C34878D82A}">
                    <a16:rowId xmlns:a16="http://schemas.microsoft.com/office/drawing/2014/main" xmlns="" val="10003"/>
                  </a:ext>
                </a:extLst>
              </a:tr>
            </a:tbl>
          </a:graphicData>
        </a:graphic>
      </p:graphicFrame>
      <p:graphicFrame>
        <p:nvGraphicFramePr>
          <p:cNvPr id="11" name="Chart 10"/>
          <p:cNvGraphicFramePr/>
          <p:nvPr>
            <p:extLst>
              <p:ext uri="{D42A27DB-BD31-4B8C-83A1-F6EECF244321}">
                <p14:modId xmlns:p14="http://schemas.microsoft.com/office/powerpoint/2010/main" val="3407054718"/>
              </p:ext>
            </p:extLst>
          </p:nvPr>
        </p:nvGraphicFramePr>
        <p:xfrm>
          <a:off x="7337" y="908720"/>
          <a:ext cx="2915816" cy="2347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802205908"/>
              </p:ext>
            </p:extLst>
          </p:nvPr>
        </p:nvGraphicFramePr>
        <p:xfrm>
          <a:off x="-18378" y="3140968"/>
          <a:ext cx="3150217" cy="2964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995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2733" y="623678"/>
            <a:ext cx="6283763" cy="6189090"/>
          </a:xfrm>
        </p:spPr>
        <p:txBody>
          <a:bodyPr anchor="t">
            <a:normAutofit/>
          </a:bodyPr>
          <a:lstStyle/>
          <a:p>
            <a:pPr marL="45720" indent="0">
              <a:buNone/>
            </a:pPr>
            <a:r>
              <a:rPr lang="en-US" sz="1600" b="1" u="sng" dirty="0" err="1"/>
              <a:t>Borjomi</a:t>
            </a:r>
            <a:r>
              <a:rPr lang="en-US" sz="1600" b="1" u="sng" dirty="0"/>
              <a:t> Women’s Room</a:t>
            </a:r>
          </a:p>
          <a:p>
            <a:pPr marL="45720" indent="0" algn="just">
              <a:buNone/>
            </a:pPr>
            <a:r>
              <a:rPr lang="en-US" sz="1050" dirty="0" err="1"/>
              <a:t>Borjomi</a:t>
            </a:r>
            <a:r>
              <a:rPr lang="en-US" sz="1050" dirty="0"/>
              <a:t> Women’s Room is fully operational as of today. It served municipality staff for providing space for their events.</a:t>
            </a:r>
          </a:p>
          <a:p>
            <a:pPr marL="45720" indent="0" algn="just">
              <a:buNone/>
            </a:pPr>
            <a:r>
              <a:rPr lang="en-US" sz="1050" u="sng" dirty="0" err="1" smtClean="0"/>
              <a:t>Borjomi</a:t>
            </a:r>
            <a:r>
              <a:rPr lang="en-US" sz="1050" u="sng" dirty="0" smtClean="0"/>
              <a:t> </a:t>
            </a:r>
            <a:r>
              <a:rPr lang="en-US" sz="1050" u="sng" dirty="0"/>
              <a:t>needs:</a:t>
            </a:r>
            <a:r>
              <a:rPr lang="en-US" sz="1050" dirty="0"/>
              <a:t> During the reporting period there were not revealed any additional needs except for consultancies. According to the previous reports there were needed: puffy toys for small children and playpen, consultation of the psychologist, projector for presentations, books for library, besides information on demographic issues and young family support issues. Also from the previous reports the needed networks by women were networks with business coordinators, organizations working on children disability issues and Women international organizations. The most demanded services at the WR are computer services and consultancy. Visitors mainly find out about the Women Room from municipality and friends. The women from </a:t>
            </a:r>
            <a:r>
              <a:rPr lang="en-US" sz="1050" dirty="0" err="1"/>
              <a:t>Borjomi</a:t>
            </a:r>
            <a:r>
              <a:rPr lang="en-US" sz="1050" dirty="0"/>
              <a:t> municipality are asking for additional courses in IT, as it is very necessary for them and the number of interested is very big. With help of </a:t>
            </a:r>
            <a:r>
              <a:rPr lang="en-US" sz="1050" dirty="0" err="1"/>
              <a:t>Borjomi</a:t>
            </a:r>
            <a:r>
              <a:rPr lang="en-US" sz="1050" dirty="0"/>
              <a:t> WR, Marina </a:t>
            </a:r>
            <a:r>
              <a:rPr lang="en-US" sz="1050" dirty="0" err="1"/>
              <a:t>Spitari</a:t>
            </a:r>
            <a:r>
              <a:rPr lang="en-US" sz="1050" dirty="0"/>
              <a:t> met the Head of </a:t>
            </a:r>
            <a:r>
              <a:rPr lang="en-US" sz="1050" dirty="0" err="1"/>
              <a:t>Sakrebulo</a:t>
            </a:r>
            <a:r>
              <a:rPr lang="en-US" sz="1050" dirty="0"/>
              <a:t> and as a result of this meeting has resolved the problem, which had been exited for a long time. </a:t>
            </a:r>
          </a:p>
          <a:p>
            <a:pPr marL="45720" indent="0" algn="just">
              <a:buNone/>
            </a:pPr>
            <a:endParaRPr lang="en-US" sz="1050" dirty="0"/>
          </a:p>
        </p:txBody>
      </p:sp>
      <p:sp>
        <p:nvSpPr>
          <p:cNvPr id="5" name="Date Placeholder 4"/>
          <p:cNvSpPr>
            <a:spLocks noGrp="1"/>
          </p:cNvSpPr>
          <p:nvPr>
            <p:ph type="dt" sz="half" idx="10"/>
          </p:nvPr>
        </p:nvSpPr>
        <p:spPr/>
        <p:txBody>
          <a:bodyPr/>
          <a:lstStyle/>
          <a:p>
            <a:fld id="{E862F395-3C61-4BB3-8E8D-36499A9D4241}" type="datetime1">
              <a:rPr lang="en-US" smtClean="0"/>
              <a:t>10/2/2016</a:t>
            </a:fld>
            <a:endParaRPr lang="ru-RU" dirty="0"/>
          </a:p>
        </p:txBody>
      </p:sp>
      <p:sp>
        <p:nvSpPr>
          <p:cNvPr id="7" name="Rectangle 6"/>
          <p:cNvSpPr/>
          <p:nvPr/>
        </p:nvSpPr>
        <p:spPr>
          <a:xfrm>
            <a:off x="683567" y="254548"/>
            <a:ext cx="3418949" cy="369332"/>
          </a:xfrm>
          <a:prstGeom prst="rect">
            <a:avLst/>
          </a:prstGeom>
        </p:spPr>
        <p:txBody>
          <a:bodyPr wrap="none">
            <a:spAutoFit/>
          </a:bodyPr>
          <a:lstStyle/>
          <a:p>
            <a:r>
              <a:rPr lang="en-US" dirty="0"/>
              <a:t>Component 1 – Women’s Rooms</a:t>
            </a:r>
            <a:endParaRPr lang="ru-RU" dirty="0"/>
          </a:p>
        </p:txBody>
      </p:sp>
      <p:graphicFrame>
        <p:nvGraphicFramePr>
          <p:cNvPr id="8" name="Chart 7"/>
          <p:cNvGraphicFramePr/>
          <p:nvPr>
            <p:extLst>
              <p:ext uri="{D42A27DB-BD31-4B8C-83A1-F6EECF244321}">
                <p14:modId xmlns:p14="http://schemas.microsoft.com/office/powerpoint/2010/main" val="2902378708"/>
              </p:ext>
            </p:extLst>
          </p:nvPr>
        </p:nvGraphicFramePr>
        <p:xfrm>
          <a:off x="-19501" y="1844824"/>
          <a:ext cx="2863309"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1513596594"/>
              </p:ext>
            </p:extLst>
          </p:nvPr>
        </p:nvGraphicFramePr>
        <p:xfrm>
          <a:off x="3635896" y="3356992"/>
          <a:ext cx="3958499" cy="2820292"/>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5"/>
          <p:cNvSpPr>
            <a:spLocks noGrp="1"/>
          </p:cNvSpPr>
          <p:nvPr>
            <p:ph type="ftr" sz="quarter" idx="11"/>
          </p:nvPr>
        </p:nvSpPr>
        <p:spPr>
          <a:xfrm>
            <a:off x="107504" y="6237312"/>
            <a:ext cx="3352801" cy="365125"/>
          </a:xfrm>
        </p:spPr>
        <p:txBody>
          <a:bodyPr/>
          <a:lstStyle/>
          <a:p>
            <a:r>
              <a:rPr lang="en-US" dirty="0"/>
              <a:t>ICCN – Quarterly Report</a:t>
            </a:r>
            <a:endParaRPr lang="ru-RU" dirty="0"/>
          </a:p>
        </p:txBody>
      </p:sp>
    </p:spTree>
    <p:extLst>
      <p:ext uri="{BB962C8B-B14F-4D97-AF65-F5344CB8AC3E}">
        <p14:creationId xmlns:p14="http://schemas.microsoft.com/office/powerpoint/2010/main" val="3377876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10003</TotalTime>
  <Words>5260</Words>
  <Application>Microsoft Office PowerPoint</Application>
  <PresentationFormat>On-screen Show (4:3)</PresentationFormat>
  <Paragraphs>617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Slipstream</vt:lpstr>
      <vt:lpstr>                                                          </vt:lpstr>
      <vt:lpstr>Executive Summary This quarterly report is the second quarterly report in 2016 prepared in the frames of the Annual Work Plan dated by Apr.1; 2016-June.30, 2016 in accordance with the Cooperative Agreement reference No. APS-114-A-13-00007 – “Broadening Horizons: Improved Choices for the Professional and Economic Development of Women and Girls” signed on September 24, 2013. This quarterly report analyzes the activities and results delivered during the period from 1 April, 2016 through 30 June, 2016. In addition to achieved results, it also summarizes the Program progress while moving to its extended end in October, 2016, as the initial timeframe of the Program was prolonged through a non-cost extension approved by Donor.  Program Objectives The goal of the proposed program is to have increased involvement in and benefit from educational, professional and economic opportunities for women and girls. The main objectives are:- 2000 women and 1000 girls in municipalities have increased participation in decision making at community and municipal levels; - 3000 women and girls in 13 municipalities able to make more informed choices based on increased access to information and services in the areas of education, training, employment, and professional development.  Component 1 – Women’s Rooms As of 30th June, 2016, overall 13 Women’s Rooms are opened and functioning in the all targeted municipalities: Ninotsminda, Adigeni, Akhalkalaki, Borjomi, Dmanisi, Bolnisi, Marneuli, Rustavi, Tetritskaro, Tsalka, Aspinda, Akhaltsikhe and Gardabani. WR Managers in all 13 municipalities are equipped with relevant knowledge and skills to run the WRs and ensure proper functioning of this new municipal service created under the Program. The Gardabani WR Opening Ceremony was attended by the Kvemo Kartli Governor and local Gamgebelis and other invited guests, which is a good evidence of government's support and interest in development and promotion of such services for addressing Gender issues in the region. All 13 WRs are serving as a center for resources and information, where the program needs-based trainings, English and IT Learning Courses are being held. The Program seeks linkages with other organizations, programs, projects and private sector to tie up with the WRs and established businesses through grants to meet the priority needs of the women in the local area.  Component 2 – The Education, Career and Opportunities Fund (ECF) The Education, Career and Opportunities Fund (ECF) started its operations since October, 2014. It offers small scale grant programs to women and girls. ECF targets 3 groups, namely: (1) High school students - girls and boys (age of 15-18); (2) Rural Women; (3) Women. There has been several calls for applications announced during the program implementation and  all grants were disbursed and procured by the end of October, 2015. All 29 youth grants and 13 small business grants were already implemented; The English language and IT courses are over in the WRs and completion certificates are delivered to the participants. Series of trainings in Leadership for Women completed. Component 3 – Education and School Component In order to raise awareness of youth on higher education and career opportunities, majors there were conducted informational meetings in Kvemo Kartli and Samtskhe-Javakheti regions. In total During the reporting period there was provided information to 739 youth, among them 373 girls.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 1 – Women’s Rooms</vt:lpstr>
      <vt:lpstr>Component 1 – Women’s Rooms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Broadening Horizons: Improved Choices for the Professional and Economic Development of Women and Girls</dc:title>
  <dc:creator>User</dc:creator>
  <cp:lastModifiedBy>Admin</cp:lastModifiedBy>
  <cp:revision>893</cp:revision>
  <cp:lastPrinted>2016-07-13T09:07:01Z</cp:lastPrinted>
  <dcterms:created xsi:type="dcterms:W3CDTF">2015-07-08T11:02:29Z</dcterms:created>
  <dcterms:modified xsi:type="dcterms:W3CDTF">2016-10-02T16:46:37Z</dcterms:modified>
</cp:coreProperties>
</file>