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7" r:id="rId3"/>
    <p:sldId id="258" r:id="rId4"/>
    <p:sldId id="268" r:id="rId5"/>
    <p:sldId id="259" r:id="rId6"/>
    <p:sldId id="270" r:id="rId7"/>
    <p:sldId id="260" r:id="rId8"/>
    <p:sldId id="272" r:id="rId9"/>
    <p:sldId id="265" r:id="rId10"/>
    <p:sldId id="262" r:id="rId11"/>
    <p:sldId id="273" r:id="rId12"/>
    <p:sldId id="263" r:id="rId13"/>
    <p:sldId id="278" r:id="rId14"/>
    <p:sldId id="264" r:id="rId15"/>
    <p:sldId id="269" r:id="rId16"/>
    <p:sldId id="275" r:id="rId17"/>
    <p:sldId id="276" r:id="rId18"/>
    <p:sldId id="280"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5" autoAdjust="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09CA144-4C04-49F2-A778-8BCE9711CA5A}" type="datetimeFigureOut">
              <a:rPr lang="en-US" smtClean="0"/>
              <a:t>7/9/2019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AAA7A7B-064A-4048-9CB1-402B3FCF852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AA7A7B-064A-4048-9CB1-402B3FCF852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AA7A7B-064A-4048-9CB1-402B3FCF852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AA7A7B-064A-4048-9CB1-402B3FCF852D}"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AA7A7B-064A-4048-9CB1-402B3FCF852D}"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AA7A7B-064A-4048-9CB1-402B3FCF852D}"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AA7A7B-064A-4048-9CB1-402B3FCF852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AA7A7B-064A-4048-9CB1-402B3FCF852D}"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9CA144-4C04-49F2-A778-8BCE9711CA5A}" type="datetimeFigureOut">
              <a:rPr lang="en-US" smtClean="0"/>
              <a:t>7/9/2019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AAA7A7B-064A-4048-9CB1-402B3FCF852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09CA144-4C04-49F2-A778-8BCE9711CA5A}" type="datetimeFigureOut">
              <a:rPr lang="en-US" smtClean="0"/>
              <a:t>7/9/2019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AA7A7B-064A-4048-9CB1-402B3FCF852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09CA144-4C04-49F2-A778-8BCE9711CA5A}" type="datetimeFigureOut">
              <a:rPr lang="en-US" smtClean="0"/>
              <a:t>7/9/2019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AAA7A7B-064A-4048-9CB1-402B3FCF852D}"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9CA144-4C04-49F2-A778-8BCE9711CA5A}" type="datetimeFigureOut">
              <a:rPr lang="en-US" smtClean="0"/>
              <a:t>7/9/2019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AAA7A7B-064A-4048-9CB1-402B3FCF852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8.emf"/></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ccn.g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fontScale="90000"/>
          </a:bodyPr>
          <a:lstStyle/>
          <a:p>
            <a:r>
              <a:rPr lang="en-US" dirty="0" smtClean="0"/>
              <a:t>Historical Archive of Georgia in Conflict Resolution and Peace Building</a:t>
            </a:r>
            <a:endParaRPr lang="en-US" dirty="0"/>
          </a:p>
        </p:txBody>
      </p:sp>
      <p:sp>
        <p:nvSpPr>
          <p:cNvPr id="3" name="Subtitle 2"/>
          <p:cNvSpPr>
            <a:spLocks noGrp="1"/>
          </p:cNvSpPr>
          <p:nvPr>
            <p:ph type="subTitle" idx="1"/>
          </p:nvPr>
        </p:nvSpPr>
        <p:spPr>
          <a:xfrm>
            <a:off x="685800" y="3611606"/>
            <a:ext cx="7772400" cy="3170193"/>
          </a:xfrm>
        </p:spPr>
        <p:txBody>
          <a:bodyPr>
            <a:normAutofit/>
          </a:bodyPr>
          <a:lstStyle/>
          <a:p>
            <a:r>
              <a:rPr lang="en-US" dirty="0"/>
              <a:t>International Center on Conflict and Negotiation (ICCN</a:t>
            </a:r>
            <a:r>
              <a:rPr lang="en-US" dirty="0" smtClean="0"/>
              <a:t>)</a:t>
            </a:r>
          </a:p>
          <a:p>
            <a:endParaRPr lang="it-IT" sz="1400" dirty="0" smtClean="0"/>
          </a:p>
          <a:p>
            <a:endParaRPr lang="it-IT" sz="1400" dirty="0"/>
          </a:p>
          <a:p>
            <a:endParaRPr lang="it-IT" sz="1400" dirty="0" smtClean="0"/>
          </a:p>
          <a:p>
            <a:endParaRPr lang="it-IT" sz="1400" dirty="0"/>
          </a:p>
          <a:p>
            <a:endParaRPr lang="it-IT" sz="1400" dirty="0" smtClean="0"/>
          </a:p>
          <a:p>
            <a:endParaRPr lang="it-IT" sz="1400" dirty="0"/>
          </a:p>
          <a:p>
            <a:r>
              <a:rPr lang="it-IT" sz="1400" dirty="0" smtClean="0"/>
              <a:t>Mariam </a:t>
            </a:r>
            <a:r>
              <a:rPr lang="it-IT" sz="1400" dirty="0"/>
              <a:t>Kalandarishvili MA in Political Science,</a:t>
            </a:r>
          </a:p>
          <a:p>
            <a:r>
              <a:rPr lang="it-IT" sz="1400" dirty="0"/>
              <a:t>Programme Officer</a:t>
            </a:r>
          </a:p>
          <a:p>
            <a:endParaRPr lang="en-US" dirty="0"/>
          </a:p>
          <a:p>
            <a:endParaRPr lang="en-US" dirty="0" smtClean="0"/>
          </a:p>
          <a:p>
            <a:endParaRPr lang="en-US" dirty="0"/>
          </a:p>
          <a:p>
            <a:endParaRPr lang="en-US" dirty="0"/>
          </a:p>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228600"/>
            <a:ext cx="2209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2021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55583"/>
            <a:ext cx="8229600" cy="4081272"/>
          </a:xfrm>
        </p:spPr>
        <p:txBody>
          <a:bodyPr>
            <a:normAutofit/>
          </a:bodyPr>
          <a:lstStyle/>
          <a:p>
            <a:r>
              <a:rPr lang="en-US" dirty="0" smtClean="0"/>
              <a:t>Like </a:t>
            </a:r>
            <a:r>
              <a:rPr lang="en-US" dirty="0"/>
              <a:t>any new sovereign state, Georgia passed through political and economic transformation and the process of developing a new approach to its state interests and national security priorities. </a:t>
            </a:r>
            <a:endParaRPr lang="en-US" dirty="0" smtClean="0"/>
          </a:p>
          <a:p>
            <a:r>
              <a:rPr lang="en-US" dirty="0" smtClean="0"/>
              <a:t>Development </a:t>
            </a:r>
            <a:r>
              <a:rPr lang="en-US" dirty="0"/>
              <a:t>of scientifically substantiated and comprehensive national security concept is vitally important in forming internal and foreign policies. </a:t>
            </a:r>
          </a:p>
        </p:txBody>
      </p:sp>
      <p:sp>
        <p:nvSpPr>
          <p:cNvPr id="2" name="Title 1"/>
          <p:cNvSpPr>
            <a:spLocks noGrp="1"/>
          </p:cNvSpPr>
          <p:nvPr>
            <p:ph type="title"/>
          </p:nvPr>
        </p:nvSpPr>
        <p:spPr/>
        <p:txBody>
          <a:bodyPr>
            <a:normAutofit/>
          </a:bodyPr>
          <a:lstStyle/>
          <a:p>
            <a:r>
              <a:rPr lang="en-US" sz="3200" dirty="0" smtClean="0"/>
              <a:t>For the History of Creation of National Security Concept of Georgia</a:t>
            </a:r>
            <a:endParaRPr lang="en-US" sz="32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0934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0800" y="2057400"/>
            <a:ext cx="6324600" cy="3733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8788580"/>
              </p:ext>
            </p:extLst>
          </p:nvPr>
        </p:nvGraphicFramePr>
        <p:xfrm>
          <a:off x="228600" y="1828800"/>
          <a:ext cx="1676400" cy="3886202"/>
        </p:xfrm>
        <a:graphic>
          <a:graphicData uri="http://schemas.openxmlformats.org/drawingml/2006/table">
            <a:tbl>
              <a:tblPr firstRow="1" firstCol="1" bandRow="1"/>
              <a:tblGrid>
                <a:gridCol w="878114"/>
                <a:gridCol w="798286"/>
              </a:tblGrid>
              <a:tr h="802415">
                <a:tc>
                  <a:txBody>
                    <a:bodyPr/>
                    <a:lstStyle/>
                    <a:p>
                      <a:pPr>
                        <a:lnSpc>
                          <a:spcPct val="115000"/>
                        </a:lnSpc>
                        <a:spcAft>
                          <a:spcPts val="0"/>
                        </a:spcAft>
                      </a:pPr>
                      <a:r>
                        <a:rPr lang="en-US" sz="1000" dirty="0">
                          <a:effectLst/>
                          <a:latin typeface="Arial"/>
                          <a:ea typeface="Times New Roman"/>
                          <a:cs typeface="Times New Roman"/>
                        </a:rPr>
                        <a:t>year </a:t>
                      </a:r>
                      <a:endParaRPr lang="en-US" sz="1100" dirty="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nSpc>
                          <a:spcPct val="115000"/>
                        </a:lnSpc>
                        <a:spcAft>
                          <a:spcPts val="0"/>
                        </a:spcAft>
                      </a:pPr>
                      <a:r>
                        <a:rPr lang="en-US" sz="1000" dirty="0">
                          <a:effectLst/>
                          <a:latin typeface="Arial"/>
                          <a:ea typeface="Times New Roman"/>
                          <a:cs typeface="Times New Roman"/>
                        </a:rPr>
                        <a:t>number of documents</a:t>
                      </a:r>
                      <a:endParaRPr lang="en-US" sz="1100" dirty="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1996</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a:effectLst/>
                          <a:latin typeface="Arial"/>
                          <a:ea typeface="Times New Roman"/>
                          <a:cs typeface="Times New Roman"/>
                        </a:rPr>
                        <a:t>2</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1997</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a:effectLst/>
                          <a:latin typeface="Arial"/>
                          <a:ea typeface="Times New Roman"/>
                          <a:cs typeface="Times New Roman"/>
                        </a:rPr>
                        <a:t>2</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1998</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dirty="0">
                          <a:effectLst/>
                          <a:latin typeface="Arial"/>
                          <a:ea typeface="Times New Roman"/>
                          <a:cs typeface="Times New Roman"/>
                        </a:rPr>
                        <a:t>1</a:t>
                      </a:r>
                      <a:endParaRPr lang="en-US" sz="1100" dirty="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2000</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a:effectLst/>
                          <a:latin typeface="Arial"/>
                          <a:ea typeface="Times New Roman"/>
                          <a:cs typeface="Times New Roman"/>
                        </a:rPr>
                        <a:t>1</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2005</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a:effectLst/>
                          <a:latin typeface="Arial"/>
                          <a:ea typeface="Times New Roman"/>
                          <a:cs typeface="Times New Roman"/>
                        </a:rPr>
                        <a:t>2</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2007</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a:effectLst/>
                          <a:latin typeface="Arial"/>
                          <a:ea typeface="Times New Roman"/>
                          <a:cs typeface="Times New Roman"/>
                        </a:rPr>
                        <a:t>1</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r h="440541">
                <a:tc>
                  <a:txBody>
                    <a:bodyPr/>
                    <a:lstStyle/>
                    <a:p>
                      <a:pPr algn="r">
                        <a:lnSpc>
                          <a:spcPct val="115000"/>
                        </a:lnSpc>
                        <a:spcAft>
                          <a:spcPts val="0"/>
                        </a:spcAft>
                      </a:pPr>
                      <a:r>
                        <a:rPr lang="en-US" sz="1000">
                          <a:effectLst/>
                          <a:latin typeface="Arial"/>
                          <a:ea typeface="Times New Roman"/>
                          <a:cs typeface="Times New Roman"/>
                        </a:rPr>
                        <a:t>2011</a:t>
                      </a:r>
                      <a:endParaRPr lang="en-US" sz="110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c>
                  <a:txBody>
                    <a:bodyPr/>
                    <a:lstStyle/>
                    <a:p>
                      <a:pPr algn="r">
                        <a:lnSpc>
                          <a:spcPct val="115000"/>
                        </a:lnSpc>
                        <a:spcAft>
                          <a:spcPts val="0"/>
                        </a:spcAft>
                      </a:pPr>
                      <a:r>
                        <a:rPr lang="en-US" sz="1000" dirty="0">
                          <a:effectLst/>
                          <a:latin typeface="Arial"/>
                          <a:ea typeface="Times New Roman"/>
                          <a:cs typeface="Times New Roman"/>
                        </a:rPr>
                        <a:t>1</a:t>
                      </a:r>
                      <a:endParaRPr lang="en-US" sz="1100" dirty="0">
                        <a:effectLst/>
                        <a:latin typeface="Calibri"/>
                        <a:ea typeface="Calibri"/>
                        <a:cs typeface="Times New Roman"/>
                      </a:endParaRPr>
                    </a:p>
                  </a:txBody>
                  <a:tcPr marL="28575" marR="28575" marT="19050" marB="19050" anchor="b">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chemeClr val="bg2"/>
                    </a:solidFill>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33725748"/>
              </p:ext>
            </p:extLst>
          </p:nvPr>
        </p:nvGraphicFramePr>
        <p:xfrm>
          <a:off x="2705100" y="2157412"/>
          <a:ext cx="6096000" cy="3533775"/>
        </p:xfrm>
        <a:graphic>
          <a:graphicData uri="http://schemas.openxmlformats.org/presentationml/2006/ole">
            <mc:AlternateContent xmlns:mc="http://schemas.openxmlformats.org/markup-compatibility/2006">
              <mc:Choice xmlns:v="urn:schemas-microsoft-com:vml" Requires="v">
                <p:oleObj spid="_x0000_s3098" name="Acrobat Document" r:id="rId3" imgW="5714865" imgH="3533721" progId="AcroExch.Document.7">
                  <p:embed/>
                </p:oleObj>
              </mc:Choice>
              <mc:Fallback>
                <p:oleObj name="Acrobat Document" r:id="rId3" imgW="5714865" imgH="3533721" progId="AcroExch.Document.7">
                  <p:embed/>
                  <p:pic>
                    <p:nvPicPr>
                      <p:cNvPr id="0" name=""/>
                      <p:cNvPicPr/>
                      <p:nvPr/>
                    </p:nvPicPr>
                    <p:blipFill>
                      <a:blip r:embed="rId4"/>
                      <a:stretch>
                        <a:fillRect/>
                      </a:stretch>
                    </p:blipFill>
                    <p:spPr>
                      <a:xfrm>
                        <a:off x="2705100" y="2157412"/>
                        <a:ext cx="6096000" cy="3533775"/>
                      </a:xfrm>
                      <a:prstGeom prst="rect">
                        <a:avLst/>
                      </a:prstGeom>
                    </p:spPr>
                  </p:pic>
                </p:oleObj>
              </mc:Fallback>
            </mc:AlternateContent>
          </a:graphicData>
        </a:graphic>
      </p:graphicFrame>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04800"/>
            <a:ext cx="8413750" cy="140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0971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I</a:t>
            </a:r>
            <a:r>
              <a:rPr lang="en-US" dirty="0" smtClean="0"/>
              <a:t>t is vital and obligatory for the State of Georgia to provide the 2008 war-affected society with information on the tragic military-political events. </a:t>
            </a:r>
          </a:p>
          <a:p>
            <a:r>
              <a:rPr lang="en-US" dirty="0"/>
              <a:t>Among the documents that we have collected are the Stenographic Transcripts of the Sessions of the </a:t>
            </a:r>
            <a:r>
              <a:rPr lang="en-US" i="1" dirty="0"/>
              <a:t>Temporary Investigation Commission of the Parliament of Georgia studying military aggression and other actions committed in 2008 by the Russian Federation against the territorial integrity of Georgia</a:t>
            </a:r>
            <a:r>
              <a:rPr lang="en-US" dirty="0"/>
              <a:t>. </a:t>
            </a:r>
            <a:endParaRPr lang="en-US" dirty="0" smtClean="0"/>
          </a:p>
          <a:p>
            <a:r>
              <a:rPr lang="en-US" dirty="0"/>
              <a:t>W</a:t>
            </a:r>
            <a:r>
              <a:rPr lang="en-US" dirty="0" smtClean="0"/>
              <a:t>e </a:t>
            </a:r>
            <a:r>
              <a:rPr lang="en-US" dirty="0"/>
              <a:t>believe </a:t>
            </a:r>
            <a:r>
              <a:rPr lang="en-US" dirty="0" smtClean="0"/>
              <a:t>this would </a:t>
            </a:r>
            <a:r>
              <a:rPr lang="en-US" dirty="0"/>
              <a:t>be very interesting for the researches of this conflict.</a:t>
            </a:r>
          </a:p>
          <a:p>
            <a:endParaRPr lang="en-US" dirty="0" smtClean="0"/>
          </a:p>
        </p:txBody>
      </p:sp>
      <p:sp>
        <p:nvSpPr>
          <p:cNvPr id="2" name="Title 1"/>
          <p:cNvSpPr>
            <a:spLocks noGrp="1"/>
          </p:cNvSpPr>
          <p:nvPr>
            <p:ph type="title"/>
          </p:nvPr>
        </p:nvSpPr>
        <p:spPr/>
        <p:txBody>
          <a:bodyPr/>
          <a:lstStyle/>
          <a:p>
            <a:r>
              <a:rPr lang="en-US" dirty="0" smtClean="0"/>
              <a:t>08.08.08 Documents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0993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Statistics on </a:t>
            </a:r>
            <a:r>
              <a:rPr lang="en-US" dirty="0"/>
              <a:t>08.08.08 Documents</a:t>
            </a:r>
          </a:p>
        </p:txBody>
      </p:sp>
      <p:pic>
        <p:nvPicPr>
          <p:cNvPr id="14338" name="Picture 2" descr="C:\Users\Zurab\Desktop\08.08.08 Document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057400"/>
            <a:ext cx="7010400" cy="3886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4710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Zurab\Desktop\image_manager__01_simple_resize_act_of_independence_georgia_19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4257255"/>
            <a:ext cx="1752600" cy="258797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r>
              <a:rPr lang="en-US" dirty="0" smtClean="0"/>
              <a:t>As well as  collecting contemporary documents that give us understanding of the conflict ICCN has published historical documents from the 1917-1921 years which have seen the collapse of Russian Empire and establishment of short lived democratic regimes in the South Caucasus;</a:t>
            </a:r>
          </a:p>
          <a:p>
            <a:r>
              <a:rPr lang="en-US" dirty="0" smtClean="0"/>
              <a:t>thus we want to provide users with historical context of the state building processes in the region.</a:t>
            </a:r>
            <a:endParaRPr lang="en-US" dirty="0"/>
          </a:p>
        </p:txBody>
      </p:sp>
      <p:sp>
        <p:nvSpPr>
          <p:cNvPr id="2" name="Title 1"/>
          <p:cNvSpPr>
            <a:spLocks noGrp="1"/>
          </p:cNvSpPr>
          <p:nvPr>
            <p:ph type="title"/>
          </p:nvPr>
        </p:nvSpPr>
        <p:spPr/>
        <p:txBody>
          <a:bodyPr/>
          <a:lstStyle/>
          <a:p>
            <a:r>
              <a:rPr lang="en-US" dirty="0" smtClean="0"/>
              <a:t>1917-1921 Documents</a:t>
            </a:r>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6057" y="82243"/>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74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ICCN.ge - </a:t>
            </a:r>
            <a:r>
              <a:rPr lang="en-US" dirty="0" err="1" smtClean="0"/>
              <a:t>WebStatistics</a:t>
            </a:r>
            <a:endParaRPr lang="en-US" dirty="0"/>
          </a:p>
        </p:txBody>
      </p:sp>
      <p:pic>
        <p:nvPicPr>
          <p:cNvPr id="10241"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905000"/>
            <a:ext cx="6291391" cy="3623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3354" y="1295400"/>
            <a:ext cx="5530645"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2311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00600" y="685800"/>
            <a:ext cx="4343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0" y="1447800"/>
            <a:ext cx="460216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1" y="76200"/>
            <a:ext cx="5638800" cy="825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02925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2286001"/>
            <a:ext cx="4876800" cy="3733800"/>
          </a:xfrm>
        </p:spPr>
        <p:txBody>
          <a:bodyPr>
            <a:normAutofit lnSpcReduction="10000"/>
          </a:bodyPr>
          <a:lstStyle/>
          <a:p>
            <a:r>
              <a:rPr lang="en-US" dirty="0" smtClean="0"/>
              <a:t>All in all our website has been used by people from 137 countries.</a:t>
            </a:r>
          </a:p>
          <a:p>
            <a:endParaRPr lang="en-US" dirty="0"/>
          </a:p>
          <a:p>
            <a:r>
              <a:rPr lang="en-US" dirty="0" smtClean="0"/>
              <a:t>we are also excepting increase of visitors as there is a positive dynamics in the first 6 month of the year.</a:t>
            </a:r>
          </a:p>
          <a:p>
            <a:endParaRPr lang="en-US" dirty="0"/>
          </a:p>
        </p:txBody>
      </p:sp>
      <p:sp>
        <p:nvSpPr>
          <p:cNvPr id="3" name="Title 2"/>
          <p:cNvSpPr>
            <a:spLocks noGrp="1"/>
          </p:cNvSpPr>
          <p:nvPr>
            <p:ph type="title"/>
          </p:nvPr>
        </p:nvSpPr>
        <p:spPr>
          <a:xfrm>
            <a:off x="228600" y="1066800"/>
            <a:ext cx="5334000" cy="990600"/>
          </a:xfrm>
        </p:spPr>
        <p:txBody>
          <a:bodyPr>
            <a:normAutofit/>
          </a:bodyPr>
          <a:lstStyle/>
          <a:p>
            <a:r>
              <a:rPr lang="en-US" sz="2800" dirty="0" smtClean="0"/>
              <a:t>Visitors by country</a:t>
            </a:r>
            <a:endParaRPr lang="en-US" sz="2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63246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09" y="0"/>
            <a:ext cx="8486775" cy="1243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1587" y="789925"/>
            <a:ext cx="3529013" cy="5659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3620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Lack of partnership with relevant stakeholders to regularly enlarge the archive;</a:t>
            </a:r>
            <a:endParaRPr lang="en-US" dirty="0" smtClean="0"/>
          </a:p>
          <a:p>
            <a:r>
              <a:rPr lang="en-US" dirty="0" smtClean="0"/>
              <a:t>Limited number of specialized staff (both paid and volunteers);</a:t>
            </a:r>
          </a:p>
          <a:p>
            <a:r>
              <a:rPr lang="en-US" dirty="0" smtClean="0"/>
              <a:t>Lack of interest from the donors to provide sustainable funds. ICCN has been developing the Archive on its own since 2014;</a:t>
            </a:r>
          </a:p>
          <a:p>
            <a:r>
              <a:rPr lang="en-US" dirty="0" smtClean="0"/>
              <a:t>Lack of professional cooperation </a:t>
            </a:r>
            <a:r>
              <a:rPr lang="en-US" smtClean="0"/>
              <a:t>and communication </a:t>
            </a:r>
            <a:r>
              <a:rPr lang="en-US" dirty="0" smtClean="0"/>
              <a:t>with already developed archives</a:t>
            </a:r>
          </a:p>
          <a:p>
            <a:endParaRPr lang="en-US" dirty="0" smtClean="0"/>
          </a:p>
          <a:p>
            <a:endParaRPr lang="en-US" dirty="0" smtClean="0"/>
          </a:p>
          <a:p>
            <a:pPr marL="109728" indent="0">
              <a:buNone/>
            </a:pPr>
            <a:endParaRPr lang="en-US" dirty="0"/>
          </a:p>
        </p:txBody>
      </p:sp>
      <p:sp>
        <p:nvSpPr>
          <p:cNvPr id="3" name="Title 2"/>
          <p:cNvSpPr>
            <a:spLocks noGrp="1"/>
          </p:cNvSpPr>
          <p:nvPr>
            <p:ph type="title"/>
          </p:nvPr>
        </p:nvSpPr>
        <p:spPr/>
        <p:txBody>
          <a:bodyPr/>
          <a:lstStyle/>
          <a:p>
            <a:r>
              <a:rPr lang="en-US" dirty="0" smtClean="0"/>
              <a:t>Issues</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0397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66800" y="1676400"/>
            <a:ext cx="6629400" cy="1447800"/>
          </a:xfrm>
        </p:spPr>
        <p:txBody>
          <a:bodyPr>
            <a:normAutofit fontScale="92500" lnSpcReduction="20000"/>
          </a:bodyPr>
          <a:lstStyle/>
          <a:p>
            <a:r>
              <a:rPr lang="en-US" dirty="0" smtClean="0"/>
              <a:t>Thank you very much</a:t>
            </a:r>
          </a:p>
          <a:p>
            <a:endParaRPr lang="en-US" dirty="0"/>
          </a:p>
          <a:p>
            <a:r>
              <a:rPr lang="en-US" dirty="0" smtClean="0"/>
              <a:t>We welcome you to our website </a:t>
            </a:r>
            <a:r>
              <a:rPr lang="en-US" dirty="0" smtClean="0">
                <a:hlinkClick r:id="rId2"/>
              </a:rPr>
              <a:t>www.iccn.ge</a:t>
            </a:r>
            <a:r>
              <a:rPr lang="en-US" dirty="0" smtClean="0"/>
              <a:t> </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581400"/>
            <a:ext cx="51816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1038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721291"/>
          </a:xfrm>
        </p:spPr>
        <p:txBody>
          <a:bodyPr>
            <a:normAutofit fontScale="77500" lnSpcReduction="20000"/>
          </a:bodyPr>
          <a:lstStyle/>
          <a:p>
            <a:r>
              <a:rPr lang="en-US" dirty="0"/>
              <a:t>Since its foundation (August 8, 1994) the International Center on Conflict and Negotiation (ICCN) has been operating in the field of conflict resolution and peace building in Georgia and Caucasus.</a:t>
            </a:r>
          </a:p>
          <a:p>
            <a:r>
              <a:rPr lang="en-US" dirty="0"/>
              <a:t>Over the past 25 years a unique database of materials has been collected in ICCN’s archive, displaying the history of 1990s Georgia on its way toward resolving armed conflicts, in terms of the viewpoint of the Civil Society participation</a:t>
            </a:r>
            <a:r>
              <a:rPr lang="en-US" dirty="0" smtClean="0"/>
              <a:t>.</a:t>
            </a:r>
          </a:p>
          <a:p>
            <a:r>
              <a:rPr lang="en-US" dirty="0" smtClean="0"/>
              <a:t>In </a:t>
            </a:r>
            <a:r>
              <a:rPr lang="en-US" dirty="0"/>
              <a:t>2014 our Center decided to publish remarkable archival documents at our disposal on our web-site, thus making available the historical archive of </a:t>
            </a:r>
            <a:r>
              <a:rPr lang="en-US" dirty="0" smtClean="0"/>
              <a:t>Georgia. </a:t>
            </a:r>
            <a:endParaRPr lang="en-US" dirty="0"/>
          </a:p>
          <a:p>
            <a:endParaRPr lang="en-US" dirty="0"/>
          </a:p>
        </p:txBody>
      </p:sp>
      <p:sp>
        <p:nvSpPr>
          <p:cNvPr id="2" name="Title 1"/>
          <p:cNvSpPr>
            <a:spLocks noGrp="1"/>
          </p:cNvSpPr>
          <p:nvPr>
            <p:ph type="title"/>
          </p:nvPr>
        </p:nvSpPr>
        <p:spPr>
          <a:xfrm>
            <a:off x="457200" y="274638"/>
            <a:ext cx="8229600" cy="1554162"/>
          </a:xfrm>
        </p:spPr>
        <p:txBody>
          <a:bodyPr>
            <a:normAutofit fontScale="90000"/>
          </a:bodyPr>
          <a:lstStyle/>
          <a:p>
            <a:r>
              <a:rPr lang="en-US" dirty="0" smtClean="0"/>
              <a:t/>
            </a:r>
            <a:br>
              <a:rPr lang="en-US" dirty="0" smtClean="0"/>
            </a:br>
            <a:r>
              <a:rPr lang="en-US" dirty="0" smtClean="0"/>
              <a:t>Historical </a:t>
            </a:r>
            <a:r>
              <a:rPr lang="en-US" dirty="0"/>
              <a:t>Archive of Georgia in Conflict Resolution and Peace Building</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63246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98936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endParaRPr lang="en-US" dirty="0" smtClean="0"/>
          </a:p>
          <a:p>
            <a:r>
              <a:rPr lang="en-US" dirty="0" smtClean="0"/>
              <a:t>This Archive will enable </a:t>
            </a:r>
            <a:r>
              <a:rPr lang="en-US" dirty="0"/>
              <a:t>access to researchers that are working on peace </a:t>
            </a:r>
            <a:r>
              <a:rPr lang="en-US" dirty="0" smtClean="0"/>
              <a:t>process related  provisions. </a:t>
            </a:r>
          </a:p>
          <a:p>
            <a:r>
              <a:rPr lang="en-US" dirty="0" smtClean="0"/>
              <a:t>Support </a:t>
            </a:r>
            <a:r>
              <a:rPr lang="en-US" dirty="0"/>
              <a:t>scholars and interested individuals </a:t>
            </a:r>
            <a:r>
              <a:rPr lang="en-US" dirty="0" smtClean="0"/>
              <a:t>engaged </a:t>
            </a:r>
            <a:r>
              <a:rPr lang="en-US" dirty="0"/>
              <a:t>in peace </a:t>
            </a:r>
            <a:r>
              <a:rPr lang="en-US" dirty="0" smtClean="0"/>
              <a:t>processes. </a:t>
            </a:r>
          </a:p>
          <a:p>
            <a:r>
              <a:rPr lang="en-US" dirty="0" smtClean="0"/>
              <a:t>Give </a:t>
            </a:r>
            <a:r>
              <a:rPr lang="en-US" dirty="0"/>
              <a:t>access </a:t>
            </a:r>
            <a:r>
              <a:rPr lang="en-US" dirty="0" smtClean="0"/>
              <a:t>to comparative </a:t>
            </a:r>
            <a:r>
              <a:rPr lang="en-US" dirty="0"/>
              <a:t>statistical information on how peace agreements deal with core issues of </a:t>
            </a:r>
            <a:r>
              <a:rPr lang="en-US" dirty="0" smtClean="0"/>
              <a:t>inclusive </a:t>
            </a:r>
            <a:r>
              <a:rPr lang="en-US" dirty="0"/>
              <a:t>participation, third neutral parties and their </a:t>
            </a:r>
            <a:r>
              <a:rPr lang="en-US" dirty="0" smtClean="0"/>
              <a:t>roles, </a:t>
            </a:r>
            <a:r>
              <a:rPr lang="en-US" dirty="0"/>
              <a:t>cease fire and security </a:t>
            </a:r>
            <a:r>
              <a:rPr lang="en-US" dirty="0" smtClean="0"/>
              <a:t>issues and broader issues of transitional justice.</a:t>
            </a:r>
            <a:endParaRPr lang="en-US" dirty="0"/>
          </a:p>
        </p:txBody>
      </p:sp>
      <p:sp>
        <p:nvSpPr>
          <p:cNvPr id="2" name="Title 1"/>
          <p:cNvSpPr>
            <a:spLocks noGrp="1"/>
          </p:cNvSpPr>
          <p:nvPr>
            <p:ph type="title"/>
          </p:nvPr>
        </p:nvSpPr>
        <p:spPr/>
        <p:txBody>
          <a:bodyPr/>
          <a:lstStyle/>
          <a:p>
            <a:r>
              <a:rPr lang="en-US" dirty="0" smtClean="0"/>
              <a:t>Our goals</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63246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1510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Concepts and Initiatives for Conflict Resolution in </a:t>
            </a:r>
            <a:r>
              <a:rPr lang="en-US" dirty="0" smtClean="0"/>
              <a:t>Georgia;</a:t>
            </a:r>
            <a:endParaRPr lang="en-US" dirty="0"/>
          </a:p>
          <a:p>
            <a:r>
              <a:rPr lang="en-US" dirty="0"/>
              <a:t>Peace </a:t>
            </a:r>
            <a:r>
              <a:rPr lang="en-US" dirty="0" smtClean="0"/>
              <a:t>Agreements’ Collection;</a:t>
            </a:r>
          </a:p>
          <a:p>
            <a:r>
              <a:rPr lang="en-US" dirty="0"/>
              <a:t>History of Creation of National Security Concept of </a:t>
            </a:r>
            <a:r>
              <a:rPr lang="en-US" dirty="0" smtClean="0"/>
              <a:t>Georgia (collection of documents);</a:t>
            </a:r>
          </a:p>
          <a:p>
            <a:r>
              <a:rPr lang="en-US" dirty="0"/>
              <a:t>08.08.08 </a:t>
            </a:r>
            <a:r>
              <a:rPr lang="en-US" dirty="0" smtClean="0"/>
              <a:t>Documents;</a:t>
            </a:r>
          </a:p>
          <a:p>
            <a:r>
              <a:rPr lang="en-US" dirty="0"/>
              <a:t>1917-1921 </a:t>
            </a:r>
            <a:r>
              <a:rPr lang="en-US" dirty="0" smtClean="0"/>
              <a:t>Documents.</a:t>
            </a:r>
            <a:endParaRPr lang="en-US" dirty="0"/>
          </a:p>
        </p:txBody>
      </p:sp>
      <p:sp>
        <p:nvSpPr>
          <p:cNvPr id="2" name="Title 1"/>
          <p:cNvSpPr>
            <a:spLocks noGrp="1"/>
          </p:cNvSpPr>
          <p:nvPr>
            <p:ph type="title"/>
          </p:nvPr>
        </p:nvSpPr>
        <p:spPr/>
        <p:txBody>
          <a:bodyPr/>
          <a:lstStyle/>
          <a:p>
            <a:r>
              <a:rPr lang="en-US" dirty="0" smtClean="0"/>
              <a:t>ICCN’s Archive Components</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806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166872"/>
          </a:xfrm>
        </p:spPr>
        <p:txBody>
          <a:bodyPr>
            <a:normAutofit/>
          </a:bodyPr>
          <a:lstStyle/>
          <a:p>
            <a:r>
              <a:rPr lang="en-US" b="0" i="0" dirty="0" smtClean="0">
                <a:solidFill>
                  <a:srgbClr val="383838"/>
                </a:solidFill>
                <a:effectLst/>
                <a:latin typeface="mxedruli"/>
              </a:rPr>
              <a:t>Among the collection there are concepts and initiatives identified and elaborated by the Civil Society of Georgia submitted to the interested institutions and the Government to discuss and implement all possible steps towards the conflict settlement and resolution.</a:t>
            </a:r>
          </a:p>
          <a:p>
            <a:pPr marL="109728" indent="0">
              <a:buNone/>
            </a:pPr>
            <a:endParaRPr lang="en-US" dirty="0"/>
          </a:p>
        </p:txBody>
      </p:sp>
      <p:sp>
        <p:nvSpPr>
          <p:cNvPr id="2" name="Title 1"/>
          <p:cNvSpPr>
            <a:spLocks noGrp="1"/>
          </p:cNvSpPr>
          <p:nvPr>
            <p:ph type="title"/>
          </p:nvPr>
        </p:nvSpPr>
        <p:spPr/>
        <p:txBody>
          <a:bodyPr>
            <a:normAutofit fontScale="90000"/>
          </a:bodyPr>
          <a:lstStyle/>
          <a:p>
            <a:r>
              <a:rPr lang="en-US" dirty="0" smtClean="0"/>
              <a:t>Concepts and Initiatives for Conflict Resolution in Georgia</a:t>
            </a:r>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1894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Statistics</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532959955"/>
              </p:ext>
            </p:extLst>
          </p:nvPr>
        </p:nvGraphicFramePr>
        <p:xfrm>
          <a:off x="1752600" y="1553368"/>
          <a:ext cx="5715000" cy="3533775"/>
        </p:xfrm>
        <a:graphic>
          <a:graphicData uri="http://schemas.openxmlformats.org/presentationml/2006/ole">
            <mc:AlternateContent xmlns:mc="http://schemas.openxmlformats.org/markup-compatibility/2006">
              <mc:Choice xmlns:v="urn:schemas-microsoft-com:vml" Requires="v">
                <p:oleObj spid="_x0000_s1543" name="Acrobat Document" r:id="rId3" imgW="5714865" imgH="3533721" progId="AcroExch.Document.7">
                  <p:embed/>
                </p:oleObj>
              </mc:Choice>
              <mc:Fallback>
                <p:oleObj name="Acrobat Document" r:id="rId3" imgW="5714865" imgH="3533721" progId="AcroExch.Document.7">
                  <p:embed/>
                  <p:pic>
                    <p:nvPicPr>
                      <p:cNvPr id="0" name=""/>
                      <p:cNvPicPr/>
                      <p:nvPr/>
                    </p:nvPicPr>
                    <p:blipFill>
                      <a:blip r:embed="rId4"/>
                      <a:stretch>
                        <a:fillRect/>
                      </a:stretch>
                    </p:blipFill>
                    <p:spPr>
                      <a:xfrm>
                        <a:off x="1752600" y="1553368"/>
                        <a:ext cx="5715000" cy="3533775"/>
                      </a:xfrm>
                      <a:prstGeom prst="rect">
                        <a:avLst/>
                      </a:prstGeom>
                    </p:spPr>
                  </p:pic>
                </p:oleObj>
              </mc:Fallback>
            </mc:AlternateContent>
          </a:graphicData>
        </a:graphic>
      </p:graphicFrame>
      <p:grpSp>
        <p:nvGrpSpPr>
          <p:cNvPr id="11" name="Group 4"/>
          <p:cNvGrpSpPr>
            <a:grpSpLocks noChangeAspect="1"/>
          </p:cNvGrpSpPr>
          <p:nvPr/>
        </p:nvGrpSpPr>
        <p:grpSpPr bwMode="auto">
          <a:xfrm>
            <a:off x="304800" y="1524000"/>
            <a:ext cx="4114800" cy="4525963"/>
            <a:chOff x="192" y="960"/>
            <a:chExt cx="2592" cy="2851"/>
          </a:xfrm>
        </p:grpSpPr>
        <p:sp>
          <p:nvSpPr>
            <p:cNvPr id="12" name="AutoShape 3"/>
            <p:cNvSpPr>
              <a:spLocks noChangeAspect="1" noChangeArrowheads="1" noTextEdit="1"/>
            </p:cNvSpPr>
            <p:nvPr/>
          </p:nvSpPr>
          <p:spPr bwMode="auto">
            <a:xfrm>
              <a:off x="192" y="960"/>
              <a:ext cx="2592"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3" name="Group 205"/>
            <p:cNvGrpSpPr>
              <a:grpSpLocks/>
            </p:cNvGrpSpPr>
            <p:nvPr/>
          </p:nvGrpSpPr>
          <p:grpSpPr bwMode="auto">
            <a:xfrm>
              <a:off x="192" y="960"/>
              <a:ext cx="710" cy="1256"/>
              <a:chOff x="192" y="960"/>
              <a:chExt cx="710" cy="1256"/>
            </a:xfrm>
          </p:grpSpPr>
          <p:sp>
            <p:nvSpPr>
              <p:cNvPr id="1298" name="Rectangle 5"/>
              <p:cNvSpPr>
                <a:spLocks noChangeArrowheads="1"/>
              </p:cNvSpPr>
              <p:nvPr/>
            </p:nvSpPr>
            <p:spPr bwMode="auto">
              <a:xfrm>
                <a:off x="207" y="1067"/>
                <a:ext cx="21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year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9" name="Rectangle 6"/>
              <p:cNvSpPr>
                <a:spLocks noChangeArrowheads="1"/>
              </p:cNvSpPr>
              <p:nvPr/>
            </p:nvSpPr>
            <p:spPr bwMode="auto">
              <a:xfrm>
                <a:off x="369" y="106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0" name="Rectangle 7"/>
              <p:cNvSpPr>
                <a:spLocks noChangeArrowheads="1"/>
              </p:cNvSpPr>
              <p:nvPr/>
            </p:nvSpPr>
            <p:spPr bwMode="auto">
              <a:xfrm>
                <a:off x="417" y="971"/>
                <a:ext cx="46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number of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1" name="Rectangle 8"/>
              <p:cNvSpPr>
                <a:spLocks noChangeArrowheads="1"/>
              </p:cNvSpPr>
              <p:nvPr/>
            </p:nvSpPr>
            <p:spPr bwMode="auto">
              <a:xfrm>
                <a:off x="417" y="1067"/>
                <a:ext cx="4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documents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2" name="Rectangle 9"/>
              <p:cNvSpPr>
                <a:spLocks noChangeArrowheads="1"/>
              </p:cNvSpPr>
              <p:nvPr/>
            </p:nvSpPr>
            <p:spPr bwMode="auto">
              <a:xfrm>
                <a:off x="832" y="106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03" name="Rectangle 10"/>
              <p:cNvSpPr>
                <a:spLocks noChangeArrowheads="1"/>
              </p:cNvSpPr>
              <p:nvPr/>
            </p:nvSpPr>
            <p:spPr bwMode="auto">
              <a:xfrm>
                <a:off x="192" y="96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4" name="Line 11"/>
              <p:cNvSpPr>
                <a:spLocks noChangeShapeType="1"/>
              </p:cNvSpPr>
              <p:nvPr/>
            </p:nvSpPr>
            <p:spPr bwMode="auto">
              <a:xfrm>
                <a:off x="192" y="96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5" name="Rectangle 12"/>
              <p:cNvSpPr>
                <a:spLocks noChangeArrowheads="1"/>
              </p:cNvSpPr>
              <p:nvPr/>
            </p:nvSpPr>
            <p:spPr bwMode="auto">
              <a:xfrm>
                <a:off x="192" y="960"/>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6" name="Line 13"/>
              <p:cNvSpPr>
                <a:spLocks noChangeShapeType="1"/>
              </p:cNvSpPr>
              <p:nvPr/>
            </p:nvSpPr>
            <p:spPr bwMode="auto">
              <a:xfrm>
                <a:off x="192" y="960"/>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7" name="Line 14"/>
              <p:cNvSpPr>
                <a:spLocks noChangeShapeType="1"/>
              </p:cNvSpPr>
              <p:nvPr/>
            </p:nvSpPr>
            <p:spPr bwMode="auto">
              <a:xfrm>
                <a:off x="192" y="960"/>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8" name="Rectangle 15"/>
              <p:cNvSpPr>
                <a:spLocks noChangeArrowheads="1"/>
              </p:cNvSpPr>
              <p:nvPr/>
            </p:nvSpPr>
            <p:spPr bwMode="auto">
              <a:xfrm>
                <a:off x="196" y="960"/>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9" name="Line 16"/>
              <p:cNvSpPr>
                <a:spLocks noChangeShapeType="1"/>
              </p:cNvSpPr>
              <p:nvPr/>
            </p:nvSpPr>
            <p:spPr bwMode="auto">
              <a:xfrm>
                <a:off x="196" y="960"/>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0" name="Rectangle 17"/>
              <p:cNvSpPr>
                <a:spLocks noChangeArrowheads="1"/>
              </p:cNvSpPr>
              <p:nvPr/>
            </p:nvSpPr>
            <p:spPr bwMode="auto">
              <a:xfrm>
                <a:off x="402" y="964"/>
                <a:ext cx="4"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1" name="Line 18"/>
              <p:cNvSpPr>
                <a:spLocks noChangeShapeType="1"/>
              </p:cNvSpPr>
              <p:nvPr/>
            </p:nvSpPr>
            <p:spPr bwMode="auto">
              <a:xfrm>
                <a:off x="402" y="964"/>
                <a:ext cx="0" cy="7"/>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2" name="Rectangle 19"/>
              <p:cNvSpPr>
                <a:spLocks noChangeArrowheads="1"/>
              </p:cNvSpPr>
              <p:nvPr/>
            </p:nvSpPr>
            <p:spPr bwMode="auto">
              <a:xfrm>
                <a:off x="402" y="960"/>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3" name="Line 20"/>
              <p:cNvSpPr>
                <a:spLocks noChangeShapeType="1"/>
              </p:cNvSpPr>
              <p:nvPr/>
            </p:nvSpPr>
            <p:spPr bwMode="auto">
              <a:xfrm>
                <a:off x="402" y="960"/>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4" name="Line 21"/>
              <p:cNvSpPr>
                <a:spLocks noChangeShapeType="1"/>
              </p:cNvSpPr>
              <p:nvPr/>
            </p:nvSpPr>
            <p:spPr bwMode="auto">
              <a:xfrm>
                <a:off x="402" y="960"/>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5" name="Rectangle 22"/>
              <p:cNvSpPr>
                <a:spLocks noChangeArrowheads="1"/>
              </p:cNvSpPr>
              <p:nvPr/>
            </p:nvSpPr>
            <p:spPr bwMode="auto">
              <a:xfrm>
                <a:off x="406" y="960"/>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6" name="Line 23"/>
              <p:cNvSpPr>
                <a:spLocks noChangeShapeType="1"/>
              </p:cNvSpPr>
              <p:nvPr/>
            </p:nvSpPr>
            <p:spPr bwMode="auto">
              <a:xfrm>
                <a:off x="406" y="960"/>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7" name="Rectangle 24"/>
              <p:cNvSpPr>
                <a:spLocks noChangeArrowheads="1"/>
              </p:cNvSpPr>
              <p:nvPr/>
            </p:nvSpPr>
            <p:spPr bwMode="auto">
              <a:xfrm>
                <a:off x="842" y="960"/>
                <a:ext cx="4" cy="1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18" name="Line 25"/>
              <p:cNvSpPr>
                <a:spLocks noChangeShapeType="1"/>
              </p:cNvSpPr>
              <p:nvPr/>
            </p:nvSpPr>
            <p:spPr bwMode="auto">
              <a:xfrm>
                <a:off x="842" y="960"/>
                <a:ext cx="0" cy="11"/>
              </a:xfrm>
              <a:prstGeom prst="line">
                <a:avLst/>
              </a:prstGeom>
              <a:noFill/>
              <a:ln w="0">
                <a:solidFill>
                  <a:srgbClr val="CCCCC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9" name="Rectangle 26"/>
              <p:cNvSpPr>
                <a:spLocks noChangeArrowheads="1"/>
              </p:cNvSpPr>
              <p:nvPr/>
            </p:nvSpPr>
            <p:spPr bwMode="auto">
              <a:xfrm>
                <a:off x="842" y="960"/>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0" name="Line 27"/>
              <p:cNvSpPr>
                <a:spLocks noChangeShapeType="1"/>
              </p:cNvSpPr>
              <p:nvPr/>
            </p:nvSpPr>
            <p:spPr bwMode="auto">
              <a:xfrm>
                <a:off x="842" y="960"/>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1" name="Line 28"/>
              <p:cNvSpPr>
                <a:spLocks noChangeShapeType="1"/>
              </p:cNvSpPr>
              <p:nvPr/>
            </p:nvSpPr>
            <p:spPr bwMode="auto">
              <a:xfrm>
                <a:off x="842" y="960"/>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2" name="Rectangle 29"/>
              <p:cNvSpPr>
                <a:spLocks noChangeArrowheads="1"/>
              </p:cNvSpPr>
              <p:nvPr/>
            </p:nvSpPr>
            <p:spPr bwMode="auto">
              <a:xfrm>
                <a:off x="192" y="971"/>
                <a:ext cx="4" cy="2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3" name="Line 30"/>
              <p:cNvSpPr>
                <a:spLocks noChangeShapeType="1"/>
              </p:cNvSpPr>
              <p:nvPr/>
            </p:nvSpPr>
            <p:spPr bwMode="auto">
              <a:xfrm>
                <a:off x="192" y="971"/>
                <a:ext cx="0" cy="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4" name="Rectangle 31"/>
              <p:cNvSpPr>
                <a:spLocks noChangeArrowheads="1"/>
              </p:cNvSpPr>
              <p:nvPr/>
            </p:nvSpPr>
            <p:spPr bwMode="auto">
              <a:xfrm>
                <a:off x="402" y="971"/>
                <a:ext cx="4" cy="2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5" name="Line 32"/>
              <p:cNvSpPr>
                <a:spLocks noChangeShapeType="1"/>
              </p:cNvSpPr>
              <p:nvPr/>
            </p:nvSpPr>
            <p:spPr bwMode="auto">
              <a:xfrm>
                <a:off x="402" y="971"/>
                <a:ext cx="0" cy="2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6" name="Rectangle 33"/>
              <p:cNvSpPr>
                <a:spLocks noChangeArrowheads="1"/>
              </p:cNvSpPr>
              <p:nvPr/>
            </p:nvSpPr>
            <p:spPr bwMode="auto">
              <a:xfrm>
                <a:off x="842" y="971"/>
                <a:ext cx="4" cy="200"/>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7" name="Line 34"/>
              <p:cNvSpPr>
                <a:spLocks noChangeShapeType="1"/>
              </p:cNvSpPr>
              <p:nvPr/>
            </p:nvSpPr>
            <p:spPr bwMode="auto">
              <a:xfrm>
                <a:off x="842" y="971"/>
                <a:ext cx="0" cy="200"/>
              </a:xfrm>
              <a:prstGeom prst="line">
                <a:avLst/>
              </a:prstGeom>
              <a:noFill/>
              <a:ln w="0">
                <a:solidFill>
                  <a:srgbClr val="CCCCC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8" name="Rectangle 35"/>
              <p:cNvSpPr>
                <a:spLocks noChangeArrowheads="1"/>
              </p:cNvSpPr>
              <p:nvPr/>
            </p:nvSpPr>
            <p:spPr bwMode="auto">
              <a:xfrm>
                <a:off x="207" y="1181"/>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29" name="Rectangle 36"/>
              <p:cNvSpPr>
                <a:spLocks noChangeArrowheads="1"/>
              </p:cNvSpPr>
              <p:nvPr/>
            </p:nvSpPr>
            <p:spPr bwMode="auto">
              <a:xfrm>
                <a:off x="391" y="118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0" name="Rectangle 37"/>
              <p:cNvSpPr>
                <a:spLocks noChangeArrowheads="1"/>
              </p:cNvSpPr>
              <p:nvPr/>
            </p:nvSpPr>
            <p:spPr bwMode="auto">
              <a:xfrm>
                <a:off x="785" y="1181"/>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1" name="Rectangle 38"/>
              <p:cNvSpPr>
                <a:spLocks noChangeArrowheads="1"/>
              </p:cNvSpPr>
              <p:nvPr/>
            </p:nvSpPr>
            <p:spPr bwMode="auto">
              <a:xfrm>
                <a:off x="832" y="118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32" name="Rectangle 39"/>
              <p:cNvSpPr>
                <a:spLocks noChangeArrowheads="1"/>
              </p:cNvSpPr>
              <p:nvPr/>
            </p:nvSpPr>
            <p:spPr bwMode="auto">
              <a:xfrm>
                <a:off x="192" y="11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3" name="Line 40"/>
              <p:cNvSpPr>
                <a:spLocks noChangeShapeType="1"/>
              </p:cNvSpPr>
              <p:nvPr/>
            </p:nvSpPr>
            <p:spPr bwMode="auto">
              <a:xfrm>
                <a:off x="192" y="11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4" name="Rectangle 41"/>
              <p:cNvSpPr>
                <a:spLocks noChangeArrowheads="1"/>
              </p:cNvSpPr>
              <p:nvPr/>
            </p:nvSpPr>
            <p:spPr bwMode="auto">
              <a:xfrm>
                <a:off x="196" y="1171"/>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5" name="Line 42"/>
              <p:cNvSpPr>
                <a:spLocks noChangeShapeType="1"/>
              </p:cNvSpPr>
              <p:nvPr/>
            </p:nvSpPr>
            <p:spPr bwMode="auto">
              <a:xfrm>
                <a:off x="196" y="1171"/>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6" name="Rectangle 43"/>
              <p:cNvSpPr>
                <a:spLocks noChangeArrowheads="1"/>
              </p:cNvSpPr>
              <p:nvPr/>
            </p:nvSpPr>
            <p:spPr bwMode="auto">
              <a:xfrm>
                <a:off x="402" y="11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7" name="Line 44"/>
              <p:cNvSpPr>
                <a:spLocks noChangeShapeType="1"/>
              </p:cNvSpPr>
              <p:nvPr/>
            </p:nvSpPr>
            <p:spPr bwMode="auto">
              <a:xfrm>
                <a:off x="402" y="11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8" name="Rectangle 45"/>
              <p:cNvSpPr>
                <a:spLocks noChangeArrowheads="1"/>
              </p:cNvSpPr>
              <p:nvPr/>
            </p:nvSpPr>
            <p:spPr bwMode="auto">
              <a:xfrm>
                <a:off x="406" y="1171"/>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9" name="Line 46"/>
              <p:cNvSpPr>
                <a:spLocks noChangeShapeType="1"/>
              </p:cNvSpPr>
              <p:nvPr/>
            </p:nvSpPr>
            <p:spPr bwMode="auto">
              <a:xfrm>
                <a:off x="406" y="1171"/>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0" name="Rectangle 47"/>
              <p:cNvSpPr>
                <a:spLocks noChangeArrowheads="1"/>
              </p:cNvSpPr>
              <p:nvPr/>
            </p:nvSpPr>
            <p:spPr bwMode="auto">
              <a:xfrm>
                <a:off x="842" y="11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1" name="Line 48"/>
              <p:cNvSpPr>
                <a:spLocks noChangeShapeType="1"/>
              </p:cNvSpPr>
              <p:nvPr/>
            </p:nvSpPr>
            <p:spPr bwMode="auto">
              <a:xfrm>
                <a:off x="842" y="11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2" name="Rectangle 49"/>
              <p:cNvSpPr>
                <a:spLocks noChangeArrowheads="1"/>
              </p:cNvSpPr>
              <p:nvPr/>
            </p:nvSpPr>
            <p:spPr bwMode="auto">
              <a:xfrm>
                <a:off x="192" y="118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3" name="Line 50"/>
              <p:cNvSpPr>
                <a:spLocks noChangeShapeType="1"/>
              </p:cNvSpPr>
              <p:nvPr/>
            </p:nvSpPr>
            <p:spPr bwMode="auto">
              <a:xfrm>
                <a:off x="192" y="118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4" name="Rectangle 51"/>
              <p:cNvSpPr>
                <a:spLocks noChangeArrowheads="1"/>
              </p:cNvSpPr>
              <p:nvPr/>
            </p:nvSpPr>
            <p:spPr bwMode="auto">
              <a:xfrm>
                <a:off x="402" y="118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5" name="Line 52"/>
              <p:cNvSpPr>
                <a:spLocks noChangeShapeType="1"/>
              </p:cNvSpPr>
              <p:nvPr/>
            </p:nvSpPr>
            <p:spPr bwMode="auto">
              <a:xfrm>
                <a:off x="402" y="118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6" name="Rectangle 53"/>
              <p:cNvSpPr>
                <a:spLocks noChangeArrowheads="1"/>
              </p:cNvSpPr>
              <p:nvPr/>
            </p:nvSpPr>
            <p:spPr bwMode="auto">
              <a:xfrm>
                <a:off x="842" y="118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7" name="Line 54"/>
              <p:cNvSpPr>
                <a:spLocks noChangeShapeType="1"/>
              </p:cNvSpPr>
              <p:nvPr/>
            </p:nvSpPr>
            <p:spPr bwMode="auto">
              <a:xfrm>
                <a:off x="842" y="118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8" name="Rectangle 55"/>
              <p:cNvSpPr>
                <a:spLocks noChangeArrowheads="1"/>
              </p:cNvSpPr>
              <p:nvPr/>
            </p:nvSpPr>
            <p:spPr bwMode="auto">
              <a:xfrm>
                <a:off x="207" y="1295"/>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49" name="Rectangle 56"/>
              <p:cNvSpPr>
                <a:spLocks noChangeArrowheads="1"/>
              </p:cNvSpPr>
              <p:nvPr/>
            </p:nvSpPr>
            <p:spPr bwMode="auto">
              <a:xfrm>
                <a:off x="391" y="129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0" name="Rectangle 57"/>
              <p:cNvSpPr>
                <a:spLocks noChangeArrowheads="1"/>
              </p:cNvSpPr>
              <p:nvPr/>
            </p:nvSpPr>
            <p:spPr bwMode="auto">
              <a:xfrm>
                <a:off x="785" y="1295"/>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1" name="Rectangle 58"/>
              <p:cNvSpPr>
                <a:spLocks noChangeArrowheads="1"/>
              </p:cNvSpPr>
              <p:nvPr/>
            </p:nvSpPr>
            <p:spPr bwMode="auto">
              <a:xfrm>
                <a:off x="832" y="129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52" name="Rectangle 59"/>
              <p:cNvSpPr>
                <a:spLocks noChangeArrowheads="1"/>
              </p:cNvSpPr>
              <p:nvPr/>
            </p:nvSpPr>
            <p:spPr bwMode="auto">
              <a:xfrm>
                <a:off x="192" y="128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3" name="Line 60"/>
              <p:cNvSpPr>
                <a:spLocks noChangeShapeType="1"/>
              </p:cNvSpPr>
              <p:nvPr/>
            </p:nvSpPr>
            <p:spPr bwMode="auto">
              <a:xfrm>
                <a:off x="192" y="128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4" name="Rectangle 61"/>
              <p:cNvSpPr>
                <a:spLocks noChangeArrowheads="1"/>
              </p:cNvSpPr>
              <p:nvPr/>
            </p:nvSpPr>
            <p:spPr bwMode="auto">
              <a:xfrm>
                <a:off x="196" y="1285"/>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5" name="Line 62"/>
              <p:cNvSpPr>
                <a:spLocks noChangeShapeType="1"/>
              </p:cNvSpPr>
              <p:nvPr/>
            </p:nvSpPr>
            <p:spPr bwMode="auto">
              <a:xfrm>
                <a:off x="196" y="1285"/>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6" name="Rectangle 63"/>
              <p:cNvSpPr>
                <a:spLocks noChangeArrowheads="1"/>
              </p:cNvSpPr>
              <p:nvPr/>
            </p:nvSpPr>
            <p:spPr bwMode="auto">
              <a:xfrm>
                <a:off x="402" y="128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7" name="Line 64"/>
              <p:cNvSpPr>
                <a:spLocks noChangeShapeType="1"/>
              </p:cNvSpPr>
              <p:nvPr/>
            </p:nvSpPr>
            <p:spPr bwMode="auto">
              <a:xfrm>
                <a:off x="402" y="128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8" name="Rectangle 65"/>
              <p:cNvSpPr>
                <a:spLocks noChangeArrowheads="1"/>
              </p:cNvSpPr>
              <p:nvPr/>
            </p:nvSpPr>
            <p:spPr bwMode="auto">
              <a:xfrm>
                <a:off x="406" y="1285"/>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9" name="Line 66"/>
              <p:cNvSpPr>
                <a:spLocks noChangeShapeType="1"/>
              </p:cNvSpPr>
              <p:nvPr/>
            </p:nvSpPr>
            <p:spPr bwMode="auto">
              <a:xfrm>
                <a:off x="406" y="1285"/>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0" name="Rectangle 67"/>
              <p:cNvSpPr>
                <a:spLocks noChangeArrowheads="1"/>
              </p:cNvSpPr>
              <p:nvPr/>
            </p:nvSpPr>
            <p:spPr bwMode="auto">
              <a:xfrm>
                <a:off x="842" y="128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1" name="Line 68"/>
              <p:cNvSpPr>
                <a:spLocks noChangeShapeType="1"/>
              </p:cNvSpPr>
              <p:nvPr/>
            </p:nvSpPr>
            <p:spPr bwMode="auto">
              <a:xfrm>
                <a:off x="842" y="128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2" name="Rectangle 69"/>
              <p:cNvSpPr>
                <a:spLocks noChangeArrowheads="1"/>
              </p:cNvSpPr>
              <p:nvPr/>
            </p:nvSpPr>
            <p:spPr bwMode="auto">
              <a:xfrm>
                <a:off x="192" y="129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3" name="Line 70"/>
              <p:cNvSpPr>
                <a:spLocks noChangeShapeType="1"/>
              </p:cNvSpPr>
              <p:nvPr/>
            </p:nvSpPr>
            <p:spPr bwMode="auto">
              <a:xfrm>
                <a:off x="192" y="129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4" name="Rectangle 71"/>
              <p:cNvSpPr>
                <a:spLocks noChangeArrowheads="1"/>
              </p:cNvSpPr>
              <p:nvPr/>
            </p:nvSpPr>
            <p:spPr bwMode="auto">
              <a:xfrm>
                <a:off x="402" y="129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5" name="Line 72"/>
              <p:cNvSpPr>
                <a:spLocks noChangeShapeType="1"/>
              </p:cNvSpPr>
              <p:nvPr/>
            </p:nvSpPr>
            <p:spPr bwMode="auto">
              <a:xfrm>
                <a:off x="402" y="129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6" name="Rectangle 73"/>
              <p:cNvSpPr>
                <a:spLocks noChangeArrowheads="1"/>
              </p:cNvSpPr>
              <p:nvPr/>
            </p:nvSpPr>
            <p:spPr bwMode="auto">
              <a:xfrm>
                <a:off x="842" y="129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7" name="Line 74"/>
              <p:cNvSpPr>
                <a:spLocks noChangeShapeType="1"/>
              </p:cNvSpPr>
              <p:nvPr/>
            </p:nvSpPr>
            <p:spPr bwMode="auto">
              <a:xfrm>
                <a:off x="842" y="129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8" name="Rectangle 75"/>
              <p:cNvSpPr>
                <a:spLocks noChangeArrowheads="1"/>
              </p:cNvSpPr>
              <p:nvPr/>
            </p:nvSpPr>
            <p:spPr bwMode="auto">
              <a:xfrm>
                <a:off x="207" y="1410"/>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69" name="Rectangle 76"/>
              <p:cNvSpPr>
                <a:spLocks noChangeArrowheads="1"/>
              </p:cNvSpPr>
              <p:nvPr/>
            </p:nvSpPr>
            <p:spPr bwMode="auto">
              <a:xfrm>
                <a:off x="391" y="1410"/>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0" name="Rectangle 77"/>
              <p:cNvSpPr>
                <a:spLocks noChangeArrowheads="1"/>
              </p:cNvSpPr>
              <p:nvPr/>
            </p:nvSpPr>
            <p:spPr bwMode="auto">
              <a:xfrm>
                <a:off x="785" y="1410"/>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1" name="Rectangle 78"/>
              <p:cNvSpPr>
                <a:spLocks noChangeArrowheads="1"/>
              </p:cNvSpPr>
              <p:nvPr/>
            </p:nvSpPr>
            <p:spPr bwMode="auto">
              <a:xfrm>
                <a:off x="832" y="1410"/>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72" name="Rectangle 79"/>
              <p:cNvSpPr>
                <a:spLocks noChangeArrowheads="1"/>
              </p:cNvSpPr>
              <p:nvPr/>
            </p:nvSpPr>
            <p:spPr bwMode="auto">
              <a:xfrm>
                <a:off x="192" y="1399"/>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3" name="Line 80"/>
              <p:cNvSpPr>
                <a:spLocks noChangeShapeType="1"/>
              </p:cNvSpPr>
              <p:nvPr/>
            </p:nvSpPr>
            <p:spPr bwMode="auto">
              <a:xfrm>
                <a:off x="192" y="1399"/>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4" name="Rectangle 81"/>
              <p:cNvSpPr>
                <a:spLocks noChangeArrowheads="1"/>
              </p:cNvSpPr>
              <p:nvPr/>
            </p:nvSpPr>
            <p:spPr bwMode="auto">
              <a:xfrm>
                <a:off x="196" y="1399"/>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5" name="Line 82"/>
              <p:cNvSpPr>
                <a:spLocks noChangeShapeType="1"/>
              </p:cNvSpPr>
              <p:nvPr/>
            </p:nvSpPr>
            <p:spPr bwMode="auto">
              <a:xfrm>
                <a:off x="196" y="1399"/>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6" name="Rectangle 83"/>
              <p:cNvSpPr>
                <a:spLocks noChangeArrowheads="1"/>
              </p:cNvSpPr>
              <p:nvPr/>
            </p:nvSpPr>
            <p:spPr bwMode="auto">
              <a:xfrm>
                <a:off x="402" y="1399"/>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7" name="Line 84"/>
              <p:cNvSpPr>
                <a:spLocks noChangeShapeType="1"/>
              </p:cNvSpPr>
              <p:nvPr/>
            </p:nvSpPr>
            <p:spPr bwMode="auto">
              <a:xfrm>
                <a:off x="402" y="1399"/>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8" name="Rectangle 85"/>
              <p:cNvSpPr>
                <a:spLocks noChangeArrowheads="1"/>
              </p:cNvSpPr>
              <p:nvPr/>
            </p:nvSpPr>
            <p:spPr bwMode="auto">
              <a:xfrm>
                <a:off x="406" y="1399"/>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9" name="Line 86"/>
              <p:cNvSpPr>
                <a:spLocks noChangeShapeType="1"/>
              </p:cNvSpPr>
              <p:nvPr/>
            </p:nvSpPr>
            <p:spPr bwMode="auto">
              <a:xfrm>
                <a:off x="406" y="1399"/>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0" name="Rectangle 87"/>
              <p:cNvSpPr>
                <a:spLocks noChangeArrowheads="1"/>
              </p:cNvSpPr>
              <p:nvPr/>
            </p:nvSpPr>
            <p:spPr bwMode="auto">
              <a:xfrm>
                <a:off x="842" y="1399"/>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1" name="Line 88"/>
              <p:cNvSpPr>
                <a:spLocks noChangeShapeType="1"/>
              </p:cNvSpPr>
              <p:nvPr/>
            </p:nvSpPr>
            <p:spPr bwMode="auto">
              <a:xfrm>
                <a:off x="842" y="1399"/>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2" name="Rectangle 89"/>
              <p:cNvSpPr>
                <a:spLocks noChangeArrowheads="1"/>
              </p:cNvSpPr>
              <p:nvPr/>
            </p:nvSpPr>
            <p:spPr bwMode="auto">
              <a:xfrm>
                <a:off x="192" y="14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3" name="Line 90"/>
              <p:cNvSpPr>
                <a:spLocks noChangeShapeType="1"/>
              </p:cNvSpPr>
              <p:nvPr/>
            </p:nvSpPr>
            <p:spPr bwMode="auto">
              <a:xfrm>
                <a:off x="192" y="14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4" name="Rectangle 91"/>
              <p:cNvSpPr>
                <a:spLocks noChangeArrowheads="1"/>
              </p:cNvSpPr>
              <p:nvPr/>
            </p:nvSpPr>
            <p:spPr bwMode="auto">
              <a:xfrm>
                <a:off x="402" y="14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5" name="Line 92"/>
              <p:cNvSpPr>
                <a:spLocks noChangeShapeType="1"/>
              </p:cNvSpPr>
              <p:nvPr/>
            </p:nvSpPr>
            <p:spPr bwMode="auto">
              <a:xfrm>
                <a:off x="402" y="14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6" name="Rectangle 93"/>
              <p:cNvSpPr>
                <a:spLocks noChangeArrowheads="1"/>
              </p:cNvSpPr>
              <p:nvPr/>
            </p:nvSpPr>
            <p:spPr bwMode="auto">
              <a:xfrm>
                <a:off x="842" y="14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7" name="Line 94"/>
              <p:cNvSpPr>
                <a:spLocks noChangeShapeType="1"/>
              </p:cNvSpPr>
              <p:nvPr/>
            </p:nvSpPr>
            <p:spPr bwMode="auto">
              <a:xfrm>
                <a:off x="842" y="14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8" name="Rectangle 95"/>
              <p:cNvSpPr>
                <a:spLocks noChangeArrowheads="1"/>
              </p:cNvSpPr>
              <p:nvPr/>
            </p:nvSpPr>
            <p:spPr bwMode="auto">
              <a:xfrm>
                <a:off x="207" y="1524"/>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89" name="Rectangle 96"/>
              <p:cNvSpPr>
                <a:spLocks noChangeArrowheads="1"/>
              </p:cNvSpPr>
              <p:nvPr/>
            </p:nvSpPr>
            <p:spPr bwMode="auto">
              <a:xfrm>
                <a:off x="391" y="1524"/>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0" name="Rectangle 97"/>
              <p:cNvSpPr>
                <a:spLocks noChangeArrowheads="1"/>
              </p:cNvSpPr>
              <p:nvPr/>
            </p:nvSpPr>
            <p:spPr bwMode="auto">
              <a:xfrm>
                <a:off x="785" y="1524"/>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1" name="Rectangle 98"/>
              <p:cNvSpPr>
                <a:spLocks noChangeArrowheads="1"/>
              </p:cNvSpPr>
              <p:nvPr/>
            </p:nvSpPr>
            <p:spPr bwMode="auto">
              <a:xfrm>
                <a:off x="832" y="1524"/>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92" name="Rectangle 99"/>
              <p:cNvSpPr>
                <a:spLocks noChangeArrowheads="1"/>
              </p:cNvSpPr>
              <p:nvPr/>
            </p:nvSpPr>
            <p:spPr bwMode="auto">
              <a:xfrm>
                <a:off x="192" y="151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3" name="Line 100"/>
              <p:cNvSpPr>
                <a:spLocks noChangeShapeType="1"/>
              </p:cNvSpPr>
              <p:nvPr/>
            </p:nvSpPr>
            <p:spPr bwMode="auto">
              <a:xfrm>
                <a:off x="192" y="151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4" name="Rectangle 101"/>
              <p:cNvSpPr>
                <a:spLocks noChangeArrowheads="1"/>
              </p:cNvSpPr>
              <p:nvPr/>
            </p:nvSpPr>
            <p:spPr bwMode="auto">
              <a:xfrm>
                <a:off x="196" y="1514"/>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5" name="Line 102"/>
              <p:cNvSpPr>
                <a:spLocks noChangeShapeType="1"/>
              </p:cNvSpPr>
              <p:nvPr/>
            </p:nvSpPr>
            <p:spPr bwMode="auto">
              <a:xfrm>
                <a:off x="196" y="1514"/>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6" name="Rectangle 103"/>
              <p:cNvSpPr>
                <a:spLocks noChangeArrowheads="1"/>
              </p:cNvSpPr>
              <p:nvPr/>
            </p:nvSpPr>
            <p:spPr bwMode="auto">
              <a:xfrm>
                <a:off x="402" y="151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7" name="Line 104"/>
              <p:cNvSpPr>
                <a:spLocks noChangeShapeType="1"/>
              </p:cNvSpPr>
              <p:nvPr/>
            </p:nvSpPr>
            <p:spPr bwMode="auto">
              <a:xfrm>
                <a:off x="402" y="151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8" name="Rectangle 105"/>
              <p:cNvSpPr>
                <a:spLocks noChangeArrowheads="1"/>
              </p:cNvSpPr>
              <p:nvPr/>
            </p:nvSpPr>
            <p:spPr bwMode="auto">
              <a:xfrm>
                <a:off x="406" y="1514"/>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9" name="Line 106"/>
              <p:cNvSpPr>
                <a:spLocks noChangeShapeType="1"/>
              </p:cNvSpPr>
              <p:nvPr/>
            </p:nvSpPr>
            <p:spPr bwMode="auto">
              <a:xfrm>
                <a:off x="406" y="1514"/>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0" name="Rectangle 107"/>
              <p:cNvSpPr>
                <a:spLocks noChangeArrowheads="1"/>
              </p:cNvSpPr>
              <p:nvPr/>
            </p:nvSpPr>
            <p:spPr bwMode="auto">
              <a:xfrm>
                <a:off x="842" y="151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1" name="Line 108"/>
              <p:cNvSpPr>
                <a:spLocks noChangeShapeType="1"/>
              </p:cNvSpPr>
              <p:nvPr/>
            </p:nvSpPr>
            <p:spPr bwMode="auto">
              <a:xfrm>
                <a:off x="842" y="151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2" name="Rectangle 109"/>
              <p:cNvSpPr>
                <a:spLocks noChangeArrowheads="1"/>
              </p:cNvSpPr>
              <p:nvPr/>
            </p:nvSpPr>
            <p:spPr bwMode="auto">
              <a:xfrm>
                <a:off x="192" y="152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3" name="Line 110"/>
              <p:cNvSpPr>
                <a:spLocks noChangeShapeType="1"/>
              </p:cNvSpPr>
              <p:nvPr/>
            </p:nvSpPr>
            <p:spPr bwMode="auto">
              <a:xfrm>
                <a:off x="192" y="152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4" name="Rectangle 111"/>
              <p:cNvSpPr>
                <a:spLocks noChangeArrowheads="1"/>
              </p:cNvSpPr>
              <p:nvPr/>
            </p:nvSpPr>
            <p:spPr bwMode="auto">
              <a:xfrm>
                <a:off x="402" y="152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5" name="Line 112"/>
              <p:cNvSpPr>
                <a:spLocks noChangeShapeType="1"/>
              </p:cNvSpPr>
              <p:nvPr/>
            </p:nvSpPr>
            <p:spPr bwMode="auto">
              <a:xfrm>
                <a:off x="402" y="152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6" name="Rectangle 113"/>
              <p:cNvSpPr>
                <a:spLocks noChangeArrowheads="1"/>
              </p:cNvSpPr>
              <p:nvPr/>
            </p:nvSpPr>
            <p:spPr bwMode="auto">
              <a:xfrm>
                <a:off x="842" y="152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7" name="Line 114"/>
              <p:cNvSpPr>
                <a:spLocks noChangeShapeType="1"/>
              </p:cNvSpPr>
              <p:nvPr/>
            </p:nvSpPr>
            <p:spPr bwMode="auto">
              <a:xfrm>
                <a:off x="842" y="152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8" name="Rectangle 115"/>
              <p:cNvSpPr>
                <a:spLocks noChangeArrowheads="1"/>
              </p:cNvSpPr>
              <p:nvPr/>
            </p:nvSpPr>
            <p:spPr bwMode="auto">
              <a:xfrm>
                <a:off x="207" y="1639"/>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09" name="Rectangle 116"/>
              <p:cNvSpPr>
                <a:spLocks noChangeArrowheads="1"/>
              </p:cNvSpPr>
              <p:nvPr/>
            </p:nvSpPr>
            <p:spPr bwMode="auto">
              <a:xfrm>
                <a:off x="391" y="163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0" name="Rectangle 117"/>
              <p:cNvSpPr>
                <a:spLocks noChangeArrowheads="1"/>
              </p:cNvSpPr>
              <p:nvPr/>
            </p:nvSpPr>
            <p:spPr bwMode="auto">
              <a:xfrm>
                <a:off x="785" y="1639"/>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1" name="Rectangle 118"/>
              <p:cNvSpPr>
                <a:spLocks noChangeArrowheads="1"/>
              </p:cNvSpPr>
              <p:nvPr/>
            </p:nvSpPr>
            <p:spPr bwMode="auto">
              <a:xfrm>
                <a:off x="832" y="163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12" name="Rectangle 119"/>
              <p:cNvSpPr>
                <a:spLocks noChangeArrowheads="1"/>
              </p:cNvSpPr>
              <p:nvPr/>
            </p:nvSpPr>
            <p:spPr bwMode="auto">
              <a:xfrm>
                <a:off x="192" y="162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3" name="Line 120"/>
              <p:cNvSpPr>
                <a:spLocks noChangeShapeType="1"/>
              </p:cNvSpPr>
              <p:nvPr/>
            </p:nvSpPr>
            <p:spPr bwMode="auto">
              <a:xfrm>
                <a:off x="192" y="162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4" name="Rectangle 121"/>
              <p:cNvSpPr>
                <a:spLocks noChangeArrowheads="1"/>
              </p:cNvSpPr>
              <p:nvPr/>
            </p:nvSpPr>
            <p:spPr bwMode="auto">
              <a:xfrm>
                <a:off x="196" y="1628"/>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5" name="Line 122"/>
              <p:cNvSpPr>
                <a:spLocks noChangeShapeType="1"/>
              </p:cNvSpPr>
              <p:nvPr/>
            </p:nvSpPr>
            <p:spPr bwMode="auto">
              <a:xfrm>
                <a:off x="196" y="1628"/>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6" name="Rectangle 123"/>
              <p:cNvSpPr>
                <a:spLocks noChangeArrowheads="1"/>
              </p:cNvSpPr>
              <p:nvPr/>
            </p:nvSpPr>
            <p:spPr bwMode="auto">
              <a:xfrm>
                <a:off x="402" y="162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7" name="Line 124"/>
              <p:cNvSpPr>
                <a:spLocks noChangeShapeType="1"/>
              </p:cNvSpPr>
              <p:nvPr/>
            </p:nvSpPr>
            <p:spPr bwMode="auto">
              <a:xfrm>
                <a:off x="402" y="162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8" name="Rectangle 125"/>
              <p:cNvSpPr>
                <a:spLocks noChangeArrowheads="1"/>
              </p:cNvSpPr>
              <p:nvPr/>
            </p:nvSpPr>
            <p:spPr bwMode="auto">
              <a:xfrm>
                <a:off x="406" y="1628"/>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9" name="Line 126"/>
              <p:cNvSpPr>
                <a:spLocks noChangeShapeType="1"/>
              </p:cNvSpPr>
              <p:nvPr/>
            </p:nvSpPr>
            <p:spPr bwMode="auto">
              <a:xfrm>
                <a:off x="406" y="1628"/>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0" name="Rectangle 127"/>
              <p:cNvSpPr>
                <a:spLocks noChangeArrowheads="1"/>
              </p:cNvSpPr>
              <p:nvPr/>
            </p:nvSpPr>
            <p:spPr bwMode="auto">
              <a:xfrm>
                <a:off x="842" y="162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1" name="Line 128"/>
              <p:cNvSpPr>
                <a:spLocks noChangeShapeType="1"/>
              </p:cNvSpPr>
              <p:nvPr/>
            </p:nvSpPr>
            <p:spPr bwMode="auto">
              <a:xfrm>
                <a:off x="842" y="162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2" name="Rectangle 129"/>
              <p:cNvSpPr>
                <a:spLocks noChangeArrowheads="1"/>
              </p:cNvSpPr>
              <p:nvPr/>
            </p:nvSpPr>
            <p:spPr bwMode="auto">
              <a:xfrm>
                <a:off x="192" y="163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3" name="Line 130"/>
              <p:cNvSpPr>
                <a:spLocks noChangeShapeType="1"/>
              </p:cNvSpPr>
              <p:nvPr/>
            </p:nvSpPr>
            <p:spPr bwMode="auto">
              <a:xfrm>
                <a:off x="192" y="163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4" name="Rectangle 131"/>
              <p:cNvSpPr>
                <a:spLocks noChangeArrowheads="1"/>
              </p:cNvSpPr>
              <p:nvPr/>
            </p:nvSpPr>
            <p:spPr bwMode="auto">
              <a:xfrm>
                <a:off x="402" y="163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5" name="Line 132"/>
              <p:cNvSpPr>
                <a:spLocks noChangeShapeType="1"/>
              </p:cNvSpPr>
              <p:nvPr/>
            </p:nvSpPr>
            <p:spPr bwMode="auto">
              <a:xfrm>
                <a:off x="402" y="163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6" name="Rectangle 133"/>
              <p:cNvSpPr>
                <a:spLocks noChangeArrowheads="1"/>
              </p:cNvSpPr>
              <p:nvPr/>
            </p:nvSpPr>
            <p:spPr bwMode="auto">
              <a:xfrm>
                <a:off x="842" y="163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7" name="Line 134"/>
              <p:cNvSpPr>
                <a:spLocks noChangeShapeType="1"/>
              </p:cNvSpPr>
              <p:nvPr/>
            </p:nvSpPr>
            <p:spPr bwMode="auto">
              <a:xfrm>
                <a:off x="842" y="163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8" name="Rectangle 135"/>
              <p:cNvSpPr>
                <a:spLocks noChangeArrowheads="1"/>
              </p:cNvSpPr>
              <p:nvPr/>
            </p:nvSpPr>
            <p:spPr bwMode="auto">
              <a:xfrm>
                <a:off x="207" y="1753"/>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29" name="Rectangle 136"/>
              <p:cNvSpPr>
                <a:spLocks noChangeArrowheads="1"/>
              </p:cNvSpPr>
              <p:nvPr/>
            </p:nvSpPr>
            <p:spPr bwMode="auto">
              <a:xfrm>
                <a:off x="391" y="175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0" name="Rectangle 137"/>
              <p:cNvSpPr>
                <a:spLocks noChangeArrowheads="1"/>
              </p:cNvSpPr>
              <p:nvPr/>
            </p:nvSpPr>
            <p:spPr bwMode="auto">
              <a:xfrm>
                <a:off x="785" y="1753"/>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1" name="Rectangle 138"/>
              <p:cNvSpPr>
                <a:spLocks noChangeArrowheads="1"/>
              </p:cNvSpPr>
              <p:nvPr/>
            </p:nvSpPr>
            <p:spPr bwMode="auto">
              <a:xfrm>
                <a:off x="832" y="175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2" name="Rectangle 139"/>
              <p:cNvSpPr>
                <a:spLocks noChangeArrowheads="1"/>
              </p:cNvSpPr>
              <p:nvPr/>
            </p:nvSpPr>
            <p:spPr bwMode="auto">
              <a:xfrm>
                <a:off x="192" y="1742"/>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3" name="Line 140"/>
              <p:cNvSpPr>
                <a:spLocks noChangeShapeType="1"/>
              </p:cNvSpPr>
              <p:nvPr/>
            </p:nvSpPr>
            <p:spPr bwMode="auto">
              <a:xfrm>
                <a:off x="192" y="1742"/>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4" name="Rectangle 141"/>
              <p:cNvSpPr>
                <a:spLocks noChangeArrowheads="1"/>
              </p:cNvSpPr>
              <p:nvPr/>
            </p:nvSpPr>
            <p:spPr bwMode="auto">
              <a:xfrm>
                <a:off x="196" y="1742"/>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5" name="Line 142"/>
              <p:cNvSpPr>
                <a:spLocks noChangeShapeType="1"/>
              </p:cNvSpPr>
              <p:nvPr/>
            </p:nvSpPr>
            <p:spPr bwMode="auto">
              <a:xfrm>
                <a:off x="196" y="1742"/>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6" name="Rectangle 143"/>
              <p:cNvSpPr>
                <a:spLocks noChangeArrowheads="1"/>
              </p:cNvSpPr>
              <p:nvPr/>
            </p:nvSpPr>
            <p:spPr bwMode="auto">
              <a:xfrm>
                <a:off x="402" y="1742"/>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7" name="Line 144"/>
              <p:cNvSpPr>
                <a:spLocks noChangeShapeType="1"/>
              </p:cNvSpPr>
              <p:nvPr/>
            </p:nvSpPr>
            <p:spPr bwMode="auto">
              <a:xfrm>
                <a:off x="402" y="1742"/>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8" name="Rectangle 145"/>
              <p:cNvSpPr>
                <a:spLocks noChangeArrowheads="1"/>
              </p:cNvSpPr>
              <p:nvPr/>
            </p:nvSpPr>
            <p:spPr bwMode="auto">
              <a:xfrm>
                <a:off x="406" y="1742"/>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9" name="Line 146"/>
              <p:cNvSpPr>
                <a:spLocks noChangeShapeType="1"/>
              </p:cNvSpPr>
              <p:nvPr/>
            </p:nvSpPr>
            <p:spPr bwMode="auto">
              <a:xfrm>
                <a:off x="406" y="1742"/>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0" name="Rectangle 147"/>
              <p:cNvSpPr>
                <a:spLocks noChangeArrowheads="1"/>
              </p:cNvSpPr>
              <p:nvPr/>
            </p:nvSpPr>
            <p:spPr bwMode="auto">
              <a:xfrm>
                <a:off x="842" y="1742"/>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1" name="Line 148"/>
              <p:cNvSpPr>
                <a:spLocks noChangeShapeType="1"/>
              </p:cNvSpPr>
              <p:nvPr/>
            </p:nvSpPr>
            <p:spPr bwMode="auto">
              <a:xfrm>
                <a:off x="842" y="1742"/>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2" name="Rectangle 149"/>
              <p:cNvSpPr>
                <a:spLocks noChangeArrowheads="1"/>
              </p:cNvSpPr>
              <p:nvPr/>
            </p:nvSpPr>
            <p:spPr bwMode="auto">
              <a:xfrm>
                <a:off x="192" y="175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3" name="Line 150"/>
              <p:cNvSpPr>
                <a:spLocks noChangeShapeType="1"/>
              </p:cNvSpPr>
              <p:nvPr/>
            </p:nvSpPr>
            <p:spPr bwMode="auto">
              <a:xfrm>
                <a:off x="192" y="175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4" name="Rectangle 151"/>
              <p:cNvSpPr>
                <a:spLocks noChangeArrowheads="1"/>
              </p:cNvSpPr>
              <p:nvPr/>
            </p:nvSpPr>
            <p:spPr bwMode="auto">
              <a:xfrm>
                <a:off x="402" y="175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5" name="Line 152"/>
              <p:cNvSpPr>
                <a:spLocks noChangeShapeType="1"/>
              </p:cNvSpPr>
              <p:nvPr/>
            </p:nvSpPr>
            <p:spPr bwMode="auto">
              <a:xfrm>
                <a:off x="402" y="175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6" name="Rectangle 153"/>
              <p:cNvSpPr>
                <a:spLocks noChangeArrowheads="1"/>
              </p:cNvSpPr>
              <p:nvPr/>
            </p:nvSpPr>
            <p:spPr bwMode="auto">
              <a:xfrm>
                <a:off x="842" y="175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7" name="Line 154"/>
              <p:cNvSpPr>
                <a:spLocks noChangeShapeType="1"/>
              </p:cNvSpPr>
              <p:nvPr/>
            </p:nvSpPr>
            <p:spPr bwMode="auto">
              <a:xfrm>
                <a:off x="842" y="175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8" name="Rectangle 155"/>
              <p:cNvSpPr>
                <a:spLocks noChangeArrowheads="1"/>
              </p:cNvSpPr>
              <p:nvPr/>
            </p:nvSpPr>
            <p:spPr bwMode="auto">
              <a:xfrm>
                <a:off x="207" y="1867"/>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1999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49" name="Rectangle 156"/>
              <p:cNvSpPr>
                <a:spLocks noChangeArrowheads="1"/>
              </p:cNvSpPr>
              <p:nvPr/>
            </p:nvSpPr>
            <p:spPr bwMode="auto">
              <a:xfrm>
                <a:off x="391" y="186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0" name="Rectangle 157"/>
              <p:cNvSpPr>
                <a:spLocks noChangeArrowheads="1"/>
              </p:cNvSpPr>
              <p:nvPr/>
            </p:nvSpPr>
            <p:spPr bwMode="auto">
              <a:xfrm>
                <a:off x="785" y="1867"/>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1" name="Rectangle 158"/>
              <p:cNvSpPr>
                <a:spLocks noChangeArrowheads="1"/>
              </p:cNvSpPr>
              <p:nvPr/>
            </p:nvSpPr>
            <p:spPr bwMode="auto">
              <a:xfrm>
                <a:off x="832" y="186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52" name="Rectangle 159"/>
              <p:cNvSpPr>
                <a:spLocks noChangeArrowheads="1"/>
              </p:cNvSpPr>
              <p:nvPr/>
            </p:nvSpPr>
            <p:spPr bwMode="auto">
              <a:xfrm>
                <a:off x="192" y="1857"/>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3" name="Line 160"/>
              <p:cNvSpPr>
                <a:spLocks noChangeShapeType="1"/>
              </p:cNvSpPr>
              <p:nvPr/>
            </p:nvSpPr>
            <p:spPr bwMode="auto">
              <a:xfrm>
                <a:off x="192" y="1857"/>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4" name="Rectangle 161"/>
              <p:cNvSpPr>
                <a:spLocks noChangeArrowheads="1"/>
              </p:cNvSpPr>
              <p:nvPr/>
            </p:nvSpPr>
            <p:spPr bwMode="auto">
              <a:xfrm>
                <a:off x="196" y="1857"/>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5" name="Line 162"/>
              <p:cNvSpPr>
                <a:spLocks noChangeShapeType="1"/>
              </p:cNvSpPr>
              <p:nvPr/>
            </p:nvSpPr>
            <p:spPr bwMode="auto">
              <a:xfrm>
                <a:off x="196" y="1857"/>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6" name="Rectangle 163"/>
              <p:cNvSpPr>
                <a:spLocks noChangeArrowheads="1"/>
              </p:cNvSpPr>
              <p:nvPr/>
            </p:nvSpPr>
            <p:spPr bwMode="auto">
              <a:xfrm>
                <a:off x="402" y="1857"/>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7" name="Line 164"/>
              <p:cNvSpPr>
                <a:spLocks noChangeShapeType="1"/>
              </p:cNvSpPr>
              <p:nvPr/>
            </p:nvSpPr>
            <p:spPr bwMode="auto">
              <a:xfrm>
                <a:off x="402" y="1857"/>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8" name="Rectangle 165"/>
              <p:cNvSpPr>
                <a:spLocks noChangeArrowheads="1"/>
              </p:cNvSpPr>
              <p:nvPr/>
            </p:nvSpPr>
            <p:spPr bwMode="auto">
              <a:xfrm>
                <a:off x="406" y="1857"/>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9" name="Line 166"/>
              <p:cNvSpPr>
                <a:spLocks noChangeShapeType="1"/>
              </p:cNvSpPr>
              <p:nvPr/>
            </p:nvSpPr>
            <p:spPr bwMode="auto">
              <a:xfrm>
                <a:off x="406" y="1857"/>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0" name="Rectangle 167"/>
              <p:cNvSpPr>
                <a:spLocks noChangeArrowheads="1"/>
              </p:cNvSpPr>
              <p:nvPr/>
            </p:nvSpPr>
            <p:spPr bwMode="auto">
              <a:xfrm>
                <a:off x="842" y="1857"/>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1" name="Line 168"/>
              <p:cNvSpPr>
                <a:spLocks noChangeShapeType="1"/>
              </p:cNvSpPr>
              <p:nvPr/>
            </p:nvSpPr>
            <p:spPr bwMode="auto">
              <a:xfrm>
                <a:off x="842" y="1857"/>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2" name="Rectangle 169"/>
              <p:cNvSpPr>
                <a:spLocks noChangeArrowheads="1"/>
              </p:cNvSpPr>
              <p:nvPr/>
            </p:nvSpPr>
            <p:spPr bwMode="auto">
              <a:xfrm>
                <a:off x="192" y="186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3" name="Line 170"/>
              <p:cNvSpPr>
                <a:spLocks noChangeShapeType="1"/>
              </p:cNvSpPr>
              <p:nvPr/>
            </p:nvSpPr>
            <p:spPr bwMode="auto">
              <a:xfrm>
                <a:off x="192" y="186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4" name="Rectangle 171"/>
              <p:cNvSpPr>
                <a:spLocks noChangeArrowheads="1"/>
              </p:cNvSpPr>
              <p:nvPr/>
            </p:nvSpPr>
            <p:spPr bwMode="auto">
              <a:xfrm>
                <a:off x="402" y="186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5" name="Line 172"/>
              <p:cNvSpPr>
                <a:spLocks noChangeShapeType="1"/>
              </p:cNvSpPr>
              <p:nvPr/>
            </p:nvSpPr>
            <p:spPr bwMode="auto">
              <a:xfrm>
                <a:off x="402" y="186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6" name="Rectangle 173"/>
              <p:cNvSpPr>
                <a:spLocks noChangeArrowheads="1"/>
              </p:cNvSpPr>
              <p:nvPr/>
            </p:nvSpPr>
            <p:spPr bwMode="auto">
              <a:xfrm>
                <a:off x="842" y="186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7" name="Line 174"/>
              <p:cNvSpPr>
                <a:spLocks noChangeShapeType="1"/>
              </p:cNvSpPr>
              <p:nvPr/>
            </p:nvSpPr>
            <p:spPr bwMode="auto">
              <a:xfrm>
                <a:off x="842" y="186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8" name="Rectangle 175"/>
              <p:cNvSpPr>
                <a:spLocks noChangeArrowheads="1"/>
              </p:cNvSpPr>
              <p:nvPr/>
            </p:nvSpPr>
            <p:spPr bwMode="auto">
              <a:xfrm>
                <a:off x="207" y="1982"/>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69" name="Rectangle 176"/>
              <p:cNvSpPr>
                <a:spLocks noChangeArrowheads="1"/>
              </p:cNvSpPr>
              <p:nvPr/>
            </p:nvSpPr>
            <p:spPr bwMode="auto">
              <a:xfrm>
                <a:off x="391" y="1982"/>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70" name="Rectangle 177"/>
              <p:cNvSpPr>
                <a:spLocks noChangeArrowheads="1"/>
              </p:cNvSpPr>
              <p:nvPr/>
            </p:nvSpPr>
            <p:spPr bwMode="auto">
              <a:xfrm>
                <a:off x="785" y="1982"/>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71" name="Rectangle 178"/>
              <p:cNvSpPr>
                <a:spLocks noChangeArrowheads="1"/>
              </p:cNvSpPr>
              <p:nvPr/>
            </p:nvSpPr>
            <p:spPr bwMode="auto">
              <a:xfrm>
                <a:off x="832" y="1982"/>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72" name="Rectangle 179"/>
              <p:cNvSpPr>
                <a:spLocks noChangeArrowheads="1"/>
              </p:cNvSpPr>
              <p:nvPr/>
            </p:nvSpPr>
            <p:spPr bwMode="auto">
              <a:xfrm>
                <a:off x="192" y="19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3" name="Line 180"/>
              <p:cNvSpPr>
                <a:spLocks noChangeShapeType="1"/>
              </p:cNvSpPr>
              <p:nvPr/>
            </p:nvSpPr>
            <p:spPr bwMode="auto">
              <a:xfrm>
                <a:off x="192" y="19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4" name="Rectangle 181"/>
              <p:cNvSpPr>
                <a:spLocks noChangeArrowheads="1"/>
              </p:cNvSpPr>
              <p:nvPr/>
            </p:nvSpPr>
            <p:spPr bwMode="auto">
              <a:xfrm>
                <a:off x="196" y="1971"/>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5" name="Line 182"/>
              <p:cNvSpPr>
                <a:spLocks noChangeShapeType="1"/>
              </p:cNvSpPr>
              <p:nvPr/>
            </p:nvSpPr>
            <p:spPr bwMode="auto">
              <a:xfrm>
                <a:off x="196" y="1971"/>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6" name="Rectangle 183"/>
              <p:cNvSpPr>
                <a:spLocks noChangeArrowheads="1"/>
              </p:cNvSpPr>
              <p:nvPr/>
            </p:nvSpPr>
            <p:spPr bwMode="auto">
              <a:xfrm>
                <a:off x="402" y="19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7" name="Line 184"/>
              <p:cNvSpPr>
                <a:spLocks noChangeShapeType="1"/>
              </p:cNvSpPr>
              <p:nvPr/>
            </p:nvSpPr>
            <p:spPr bwMode="auto">
              <a:xfrm>
                <a:off x="402" y="19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8" name="Rectangle 185"/>
              <p:cNvSpPr>
                <a:spLocks noChangeArrowheads="1"/>
              </p:cNvSpPr>
              <p:nvPr/>
            </p:nvSpPr>
            <p:spPr bwMode="auto">
              <a:xfrm>
                <a:off x="406" y="1971"/>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9" name="Line 186"/>
              <p:cNvSpPr>
                <a:spLocks noChangeShapeType="1"/>
              </p:cNvSpPr>
              <p:nvPr/>
            </p:nvSpPr>
            <p:spPr bwMode="auto">
              <a:xfrm>
                <a:off x="406" y="1971"/>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0" name="Rectangle 187"/>
              <p:cNvSpPr>
                <a:spLocks noChangeArrowheads="1"/>
              </p:cNvSpPr>
              <p:nvPr/>
            </p:nvSpPr>
            <p:spPr bwMode="auto">
              <a:xfrm>
                <a:off x="842" y="197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1" name="Line 188"/>
              <p:cNvSpPr>
                <a:spLocks noChangeShapeType="1"/>
              </p:cNvSpPr>
              <p:nvPr/>
            </p:nvSpPr>
            <p:spPr bwMode="auto">
              <a:xfrm>
                <a:off x="842" y="197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2" name="Rectangle 189"/>
              <p:cNvSpPr>
                <a:spLocks noChangeArrowheads="1"/>
              </p:cNvSpPr>
              <p:nvPr/>
            </p:nvSpPr>
            <p:spPr bwMode="auto">
              <a:xfrm>
                <a:off x="192" y="1982"/>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3" name="Line 190"/>
              <p:cNvSpPr>
                <a:spLocks noChangeShapeType="1"/>
              </p:cNvSpPr>
              <p:nvPr/>
            </p:nvSpPr>
            <p:spPr bwMode="auto">
              <a:xfrm>
                <a:off x="192" y="1982"/>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4" name="Rectangle 191"/>
              <p:cNvSpPr>
                <a:spLocks noChangeArrowheads="1"/>
              </p:cNvSpPr>
              <p:nvPr/>
            </p:nvSpPr>
            <p:spPr bwMode="auto">
              <a:xfrm>
                <a:off x="402" y="1982"/>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5" name="Line 192"/>
              <p:cNvSpPr>
                <a:spLocks noChangeShapeType="1"/>
              </p:cNvSpPr>
              <p:nvPr/>
            </p:nvSpPr>
            <p:spPr bwMode="auto">
              <a:xfrm>
                <a:off x="402" y="1982"/>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6" name="Rectangle 193"/>
              <p:cNvSpPr>
                <a:spLocks noChangeArrowheads="1"/>
              </p:cNvSpPr>
              <p:nvPr/>
            </p:nvSpPr>
            <p:spPr bwMode="auto">
              <a:xfrm>
                <a:off x="842" y="1982"/>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7" name="Line 194"/>
              <p:cNvSpPr>
                <a:spLocks noChangeShapeType="1"/>
              </p:cNvSpPr>
              <p:nvPr/>
            </p:nvSpPr>
            <p:spPr bwMode="auto">
              <a:xfrm>
                <a:off x="842" y="1982"/>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8" name="Rectangle 195"/>
              <p:cNvSpPr>
                <a:spLocks noChangeArrowheads="1"/>
              </p:cNvSpPr>
              <p:nvPr/>
            </p:nvSpPr>
            <p:spPr bwMode="auto">
              <a:xfrm>
                <a:off x="207" y="2096"/>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89" name="Rectangle 196"/>
              <p:cNvSpPr>
                <a:spLocks noChangeArrowheads="1"/>
              </p:cNvSpPr>
              <p:nvPr/>
            </p:nvSpPr>
            <p:spPr bwMode="auto">
              <a:xfrm>
                <a:off x="391" y="2096"/>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90" name="Rectangle 197"/>
              <p:cNvSpPr>
                <a:spLocks noChangeArrowheads="1"/>
              </p:cNvSpPr>
              <p:nvPr/>
            </p:nvSpPr>
            <p:spPr bwMode="auto">
              <a:xfrm>
                <a:off x="785" y="2096"/>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91" name="Rectangle 198"/>
              <p:cNvSpPr>
                <a:spLocks noChangeArrowheads="1"/>
              </p:cNvSpPr>
              <p:nvPr/>
            </p:nvSpPr>
            <p:spPr bwMode="auto">
              <a:xfrm>
                <a:off x="832" y="2096"/>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92" name="Rectangle 199"/>
              <p:cNvSpPr>
                <a:spLocks noChangeArrowheads="1"/>
              </p:cNvSpPr>
              <p:nvPr/>
            </p:nvSpPr>
            <p:spPr bwMode="auto">
              <a:xfrm>
                <a:off x="192" y="2086"/>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3" name="Line 200"/>
              <p:cNvSpPr>
                <a:spLocks noChangeShapeType="1"/>
              </p:cNvSpPr>
              <p:nvPr/>
            </p:nvSpPr>
            <p:spPr bwMode="auto">
              <a:xfrm>
                <a:off x="192" y="2086"/>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4" name="Rectangle 201"/>
              <p:cNvSpPr>
                <a:spLocks noChangeArrowheads="1"/>
              </p:cNvSpPr>
              <p:nvPr/>
            </p:nvSpPr>
            <p:spPr bwMode="auto">
              <a:xfrm>
                <a:off x="196" y="2086"/>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5" name="Line 202"/>
              <p:cNvSpPr>
                <a:spLocks noChangeShapeType="1"/>
              </p:cNvSpPr>
              <p:nvPr/>
            </p:nvSpPr>
            <p:spPr bwMode="auto">
              <a:xfrm>
                <a:off x="196" y="2086"/>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6" name="Rectangle 203"/>
              <p:cNvSpPr>
                <a:spLocks noChangeArrowheads="1"/>
              </p:cNvSpPr>
              <p:nvPr/>
            </p:nvSpPr>
            <p:spPr bwMode="auto">
              <a:xfrm>
                <a:off x="402" y="2086"/>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7" name="Line 204"/>
              <p:cNvSpPr>
                <a:spLocks noChangeShapeType="1"/>
              </p:cNvSpPr>
              <p:nvPr/>
            </p:nvSpPr>
            <p:spPr bwMode="auto">
              <a:xfrm>
                <a:off x="402" y="2086"/>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4" name="Group 406"/>
            <p:cNvGrpSpPr>
              <a:grpSpLocks/>
            </p:cNvGrpSpPr>
            <p:nvPr/>
          </p:nvGrpSpPr>
          <p:grpSpPr bwMode="auto">
            <a:xfrm>
              <a:off x="192" y="2086"/>
              <a:ext cx="710" cy="1274"/>
              <a:chOff x="192" y="2086"/>
              <a:chExt cx="710" cy="1274"/>
            </a:xfrm>
          </p:grpSpPr>
          <p:sp>
            <p:nvSpPr>
              <p:cNvPr id="1098" name="Rectangle 206"/>
              <p:cNvSpPr>
                <a:spLocks noChangeArrowheads="1"/>
              </p:cNvSpPr>
              <p:nvPr/>
            </p:nvSpPr>
            <p:spPr bwMode="auto">
              <a:xfrm>
                <a:off x="406" y="2086"/>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9" name="Line 207"/>
              <p:cNvSpPr>
                <a:spLocks noChangeShapeType="1"/>
              </p:cNvSpPr>
              <p:nvPr/>
            </p:nvSpPr>
            <p:spPr bwMode="auto">
              <a:xfrm>
                <a:off x="406" y="2086"/>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0" name="Rectangle 208"/>
              <p:cNvSpPr>
                <a:spLocks noChangeArrowheads="1"/>
              </p:cNvSpPr>
              <p:nvPr/>
            </p:nvSpPr>
            <p:spPr bwMode="auto">
              <a:xfrm>
                <a:off x="842" y="2086"/>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1" name="Line 209"/>
              <p:cNvSpPr>
                <a:spLocks noChangeShapeType="1"/>
              </p:cNvSpPr>
              <p:nvPr/>
            </p:nvSpPr>
            <p:spPr bwMode="auto">
              <a:xfrm>
                <a:off x="842" y="2086"/>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2" name="Rectangle 210"/>
              <p:cNvSpPr>
                <a:spLocks noChangeArrowheads="1"/>
              </p:cNvSpPr>
              <p:nvPr/>
            </p:nvSpPr>
            <p:spPr bwMode="auto">
              <a:xfrm>
                <a:off x="192" y="2097"/>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3" name="Line 211"/>
              <p:cNvSpPr>
                <a:spLocks noChangeShapeType="1"/>
              </p:cNvSpPr>
              <p:nvPr/>
            </p:nvSpPr>
            <p:spPr bwMode="auto">
              <a:xfrm>
                <a:off x="192" y="2097"/>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4" name="Rectangle 212"/>
              <p:cNvSpPr>
                <a:spLocks noChangeArrowheads="1"/>
              </p:cNvSpPr>
              <p:nvPr/>
            </p:nvSpPr>
            <p:spPr bwMode="auto">
              <a:xfrm>
                <a:off x="402" y="2097"/>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5" name="Line 213"/>
              <p:cNvSpPr>
                <a:spLocks noChangeShapeType="1"/>
              </p:cNvSpPr>
              <p:nvPr/>
            </p:nvSpPr>
            <p:spPr bwMode="auto">
              <a:xfrm>
                <a:off x="402" y="2097"/>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6" name="Rectangle 214"/>
              <p:cNvSpPr>
                <a:spLocks noChangeArrowheads="1"/>
              </p:cNvSpPr>
              <p:nvPr/>
            </p:nvSpPr>
            <p:spPr bwMode="auto">
              <a:xfrm>
                <a:off x="842" y="2097"/>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7" name="Line 215"/>
              <p:cNvSpPr>
                <a:spLocks noChangeShapeType="1"/>
              </p:cNvSpPr>
              <p:nvPr/>
            </p:nvSpPr>
            <p:spPr bwMode="auto">
              <a:xfrm>
                <a:off x="842" y="2097"/>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8" name="Rectangle 216"/>
              <p:cNvSpPr>
                <a:spLocks noChangeArrowheads="1"/>
              </p:cNvSpPr>
              <p:nvPr/>
            </p:nvSpPr>
            <p:spPr bwMode="auto">
              <a:xfrm>
                <a:off x="207" y="2211"/>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09" name="Rectangle 217"/>
              <p:cNvSpPr>
                <a:spLocks noChangeArrowheads="1"/>
              </p:cNvSpPr>
              <p:nvPr/>
            </p:nvSpPr>
            <p:spPr bwMode="auto">
              <a:xfrm>
                <a:off x="391" y="221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0" name="Rectangle 218"/>
              <p:cNvSpPr>
                <a:spLocks noChangeArrowheads="1"/>
              </p:cNvSpPr>
              <p:nvPr/>
            </p:nvSpPr>
            <p:spPr bwMode="auto">
              <a:xfrm>
                <a:off x="785" y="2211"/>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1" name="Rectangle 219"/>
              <p:cNvSpPr>
                <a:spLocks noChangeArrowheads="1"/>
              </p:cNvSpPr>
              <p:nvPr/>
            </p:nvSpPr>
            <p:spPr bwMode="auto">
              <a:xfrm>
                <a:off x="832" y="221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12" name="Rectangle 220"/>
              <p:cNvSpPr>
                <a:spLocks noChangeArrowheads="1"/>
              </p:cNvSpPr>
              <p:nvPr/>
            </p:nvSpPr>
            <p:spPr bwMode="auto">
              <a:xfrm>
                <a:off x="192" y="220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3" name="Line 221"/>
              <p:cNvSpPr>
                <a:spLocks noChangeShapeType="1"/>
              </p:cNvSpPr>
              <p:nvPr/>
            </p:nvSpPr>
            <p:spPr bwMode="auto">
              <a:xfrm>
                <a:off x="192" y="220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4" name="Rectangle 222"/>
              <p:cNvSpPr>
                <a:spLocks noChangeArrowheads="1"/>
              </p:cNvSpPr>
              <p:nvPr/>
            </p:nvSpPr>
            <p:spPr bwMode="auto">
              <a:xfrm>
                <a:off x="196" y="2200"/>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5" name="Line 223"/>
              <p:cNvSpPr>
                <a:spLocks noChangeShapeType="1"/>
              </p:cNvSpPr>
              <p:nvPr/>
            </p:nvSpPr>
            <p:spPr bwMode="auto">
              <a:xfrm>
                <a:off x="196" y="2200"/>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6" name="Rectangle 224"/>
              <p:cNvSpPr>
                <a:spLocks noChangeArrowheads="1"/>
              </p:cNvSpPr>
              <p:nvPr/>
            </p:nvSpPr>
            <p:spPr bwMode="auto">
              <a:xfrm>
                <a:off x="402" y="220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7" name="Line 225"/>
              <p:cNvSpPr>
                <a:spLocks noChangeShapeType="1"/>
              </p:cNvSpPr>
              <p:nvPr/>
            </p:nvSpPr>
            <p:spPr bwMode="auto">
              <a:xfrm>
                <a:off x="402" y="220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8" name="Rectangle 226"/>
              <p:cNvSpPr>
                <a:spLocks noChangeArrowheads="1"/>
              </p:cNvSpPr>
              <p:nvPr/>
            </p:nvSpPr>
            <p:spPr bwMode="auto">
              <a:xfrm>
                <a:off x="406" y="2200"/>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9" name="Line 227"/>
              <p:cNvSpPr>
                <a:spLocks noChangeShapeType="1"/>
              </p:cNvSpPr>
              <p:nvPr/>
            </p:nvSpPr>
            <p:spPr bwMode="auto">
              <a:xfrm>
                <a:off x="406" y="2200"/>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0" name="Rectangle 228"/>
              <p:cNvSpPr>
                <a:spLocks noChangeArrowheads="1"/>
              </p:cNvSpPr>
              <p:nvPr/>
            </p:nvSpPr>
            <p:spPr bwMode="auto">
              <a:xfrm>
                <a:off x="842" y="220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1" name="Line 229"/>
              <p:cNvSpPr>
                <a:spLocks noChangeShapeType="1"/>
              </p:cNvSpPr>
              <p:nvPr/>
            </p:nvSpPr>
            <p:spPr bwMode="auto">
              <a:xfrm>
                <a:off x="842" y="220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2" name="Rectangle 230"/>
              <p:cNvSpPr>
                <a:spLocks noChangeArrowheads="1"/>
              </p:cNvSpPr>
              <p:nvPr/>
            </p:nvSpPr>
            <p:spPr bwMode="auto">
              <a:xfrm>
                <a:off x="192" y="22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3" name="Line 231"/>
              <p:cNvSpPr>
                <a:spLocks noChangeShapeType="1"/>
              </p:cNvSpPr>
              <p:nvPr/>
            </p:nvSpPr>
            <p:spPr bwMode="auto">
              <a:xfrm>
                <a:off x="192" y="22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4" name="Rectangle 232"/>
              <p:cNvSpPr>
                <a:spLocks noChangeArrowheads="1"/>
              </p:cNvSpPr>
              <p:nvPr/>
            </p:nvSpPr>
            <p:spPr bwMode="auto">
              <a:xfrm>
                <a:off x="402" y="22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5" name="Line 233"/>
              <p:cNvSpPr>
                <a:spLocks noChangeShapeType="1"/>
              </p:cNvSpPr>
              <p:nvPr/>
            </p:nvSpPr>
            <p:spPr bwMode="auto">
              <a:xfrm>
                <a:off x="402" y="22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6" name="Rectangle 234"/>
              <p:cNvSpPr>
                <a:spLocks noChangeArrowheads="1"/>
              </p:cNvSpPr>
              <p:nvPr/>
            </p:nvSpPr>
            <p:spPr bwMode="auto">
              <a:xfrm>
                <a:off x="842" y="221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7" name="Line 235"/>
              <p:cNvSpPr>
                <a:spLocks noChangeShapeType="1"/>
              </p:cNvSpPr>
              <p:nvPr/>
            </p:nvSpPr>
            <p:spPr bwMode="auto">
              <a:xfrm>
                <a:off x="842" y="221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8" name="Rectangle 236"/>
              <p:cNvSpPr>
                <a:spLocks noChangeArrowheads="1"/>
              </p:cNvSpPr>
              <p:nvPr/>
            </p:nvSpPr>
            <p:spPr bwMode="auto">
              <a:xfrm>
                <a:off x="207" y="2325"/>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9" name="Rectangle 237"/>
              <p:cNvSpPr>
                <a:spLocks noChangeArrowheads="1"/>
              </p:cNvSpPr>
              <p:nvPr/>
            </p:nvSpPr>
            <p:spPr bwMode="auto">
              <a:xfrm>
                <a:off x="391" y="232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0" name="Rectangle 238"/>
              <p:cNvSpPr>
                <a:spLocks noChangeArrowheads="1"/>
              </p:cNvSpPr>
              <p:nvPr/>
            </p:nvSpPr>
            <p:spPr bwMode="auto">
              <a:xfrm>
                <a:off x="785" y="2325"/>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1" name="Rectangle 239"/>
              <p:cNvSpPr>
                <a:spLocks noChangeArrowheads="1"/>
              </p:cNvSpPr>
              <p:nvPr/>
            </p:nvSpPr>
            <p:spPr bwMode="auto">
              <a:xfrm>
                <a:off x="832" y="232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32" name="Rectangle 240"/>
              <p:cNvSpPr>
                <a:spLocks noChangeArrowheads="1"/>
              </p:cNvSpPr>
              <p:nvPr/>
            </p:nvSpPr>
            <p:spPr bwMode="auto">
              <a:xfrm>
                <a:off x="192" y="2314"/>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3" name="Line 241"/>
              <p:cNvSpPr>
                <a:spLocks noChangeShapeType="1"/>
              </p:cNvSpPr>
              <p:nvPr/>
            </p:nvSpPr>
            <p:spPr bwMode="auto">
              <a:xfrm>
                <a:off x="192" y="2314"/>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4" name="Rectangle 242"/>
              <p:cNvSpPr>
                <a:spLocks noChangeArrowheads="1"/>
              </p:cNvSpPr>
              <p:nvPr/>
            </p:nvSpPr>
            <p:spPr bwMode="auto">
              <a:xfrm>
                <a:off x="196" y="2314"/>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5" name="Line 243"/>
              <p:cNvSpPr>
                <a:spLocks noChangeShapeType="1"/>
              </p:cNvSpPr>
              <p:nvPr/>
            </p:nvSpPr>
            <p:spPr bwMode="auto">
              <a:xfrm>
                <a:off x="196" y="2314"/>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6" name="Rectangle 244"/>
              <p:cNvSpPr>
                <a:spLocks noChangeArrowheads="1"/>
              </p:cNvSpPr>
              <p:nvPr/>
            </p:nvSpPr>
            <p:spPr bwMode="auto">
              <a:xfrm>
                <a:off x="402" y="2314"/>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7" name="Line 245"/>
              <p:cNvSpPr>
                <a:spLocks noChangeShapeType="1"/>
              </p:cNvSpPr>
              <p:nvPr/>
            </p:nvSpPr>
            <p:spPr bwMode="auto">
              <a:xfrm>
                <a:off x="402" y="2314"/>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8" name="Rectangle 246"/>
              <p:cNvSpPr>
                <a:spLocks noChangeArrowheads="1"/>
              </p:cNvSpPr>
              <p:nvPr/>
            </p:nvSpPr>
            <p:spPr bwMode="auto">
              <a:xfrm>
                <a:off x="406" y="2314"/>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39" name="Line 247"/>
              <p:cNvSpPr>
                <a:spLocks noChangeShapeType="1"/>
              </p:cNvSpPr>
              <p:nvPr/>
            </p:nvSpPr>
            <p:spPr bwMode="auto">
              <a:xfrm>
                <a:off x="406" y="2314"/>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0" name="Rectangle 248"/>
              <p:cNvSpPr>
                <a:spLocks noChangeArrowheads="1"/>
              </p:cNvSpPr>
              <p:nvPr/>
            </p:nvSpPr>
            <p:spPr bwMode="auto">
              <a:xfrm>
                <a:off x="842" y="2314"/>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1" name="Line 249"/>
              <p:cNvSpPr>
                <a:spLocks noChangeShapeType="1"/>
              </p:cNvSpPr>
              <p:nvPr/>
            </p:nvSpPr>
            <p:spPr bwMode="auto">
              <a:xfrm>
                <a:off x="842" y="2314"/>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2" name="Rectangle 250"/>
              <p:cNvSpPr>
                <a:spLocks noChangeArrowheads="1"/>
              </p:cNvSpPr>
              <p:nvPr/>
            </p:nvSpPr>
            <p:spPr bwMode="auto">
              <a:xfrm>
                <a:off x="192" y="232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3" name="Line 251"/>
              <p:cNvSpPr>
                <a:spLocks noChangeShapeType="1"/>
              </p:cNvSpPr>
              <p:nvPr/>
            </p:nvSpPr>
            <p:spPr bwMode="auto">
              <a:xfrm>
                <a:off x="192" y="232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4" name="Rectangle 252"/>
              <p:cNvSpPr>
                <a:spLocks noChangeArrowheads="1"/>
              </p:cNvSpPr>
              <p:nvPr/>
            </p:nvSpPr>
            <p:spPr bwMode="auto">
              <a:xfrm>
                <a:off x="402" y="232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5" name="Line 253"/>
              <p:cNvSpPr>
                <a:spLocks noChangeShapeType="1"/>
              </p:cNvSpPr>
              <p:nvPr/>
            </p:nvSpPr>
            <p:spPr bwMode="auto">
              <a:xfrm>
                <a:off x="402" y="232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6" name="Rectangle 254"/>
              <p:cNvSpPr>
                <a:spLocks noChangeArrowheads="1"/>
              </p:cNvSpPr>
              <p:nvPr/>
            </p:nvSpPr>
            <p:spPr bwMode="auto">
              <a:xfrm>
                <a:off x="842" y="2326"/>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47" name="Line 255"/>
              <p:cNvSpPr>
                <a:spLocks noChangeShapeType="1"/>
              </p:cNvSpPr>
              <p:nvPr/>
            </p:nvSpPr>
            <p:spPr bwMode="auto">
              <a:xfrm>
                <a:off x="842" y="2326"/>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8" name="Rectangle 256"/>
              <p:cNvSpPr>
                <a:spLocks noChangeArrowheads="1"/>
              </p:cNvSpPr>
              <p:nvPr/>
            </p:nvSpPr>
            <p:spPr bwMode="auto">
              <a:xfrm>
                <a:off x="207" y="2439"/>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49" name="Rectangle 257"/>
              <p:cNvSpPr>
                <a:spLocks noChangeArrowheads="1"/>
              </p:cNvSpPr>
              <p:nvPr/>
            </p:nvSpPr>
            <p:spPr bwMode="auto">
              <a:xfrm>
                <a:off x="391" y="243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0" name="Rectangle 258"/>
              <p:cNvSpPr>
                <a:spLocks noChangeArrowheads="1"/>
              </p:cNvSpPr>
              <p:nvPr/>
            </p:nvSpPr>
            <p:spPr bwMode="auto">
              <a:xfrm>
                <a:off x="785" y="2439"/>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1" name="Rectangle 259"/>
              <p:cNvSpPr>
                <a:spLocks noChangeArrowheads="1"/>
              </p:cNvSpPr>
              <p:nvPr/>
            </p:nvSpPr>
            <p:spPr bwMode="auto">
              <a:xfrm>
                <a:off x="832" y="243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52" name="Rectangle 260"/>
              <p:cNvSpPr>
                <a:spLocks noChangeArrowheads="1"/>
              </p:cNvSpPr>
              <p:nvPr/>
            </p:nvSpPr>
            <p:spPr bwMode="auto">
              <a:xfrm>
                <a:off x="192" y="2429"/>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3" name="Line 261"/>
              <p:cNvSpPr>
                <a:spLocks noChangeShapeType="1"/>
              </p:cNvSpPr>
              <p:nvPr/>
            </p:nvSpPr>
            <p:spPr bwMode="auto">
              <a:xfrm>
                <a:off x="192" y="2429"/>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4" name="Rectangle 262"/>
              <p:cNvSpPr>
                <a:spLocks noChangeArrowheads="1"/>
              </p:cNvSpPr>
              <p:nvPr/>
            </p:nvSpPr>
            <p:spPr bwMode="auto">
              <a:xfrm>
                <a:off x="196" y="2429"/>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5" name="Line 263"/>
              <p:cNvSpPr>
                <a:spLocks noChangeShapeType="1"/>
              </p:cNvSpPr>
              <p:nvPr/>
            </p:nvSpPr>
            <p:spPr bwMode="auto">
              <a:xfrm>
                <a:off x="196" y="2429"/>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6" name="Rectangle 264"/>
              <p:cNvSpPr>
                <a:spLocks noChangeArrowheads="1"/>
              </p:cNvSpPr>
              <p:nvPr/>
            </p:nvSpPr>
            <p:spPr bwMode="auto">
              <a:xfrm>
                <a:off x="402" y="2429"/>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7" name="Line 265"/>
              <p:cNvSpPr>
                <a:spLocks noChangeShapeType="1"/>
              </p:cNvSpPr>
              <p:nvPr/>
            </p:nvSpPr>
            <p:spPr bwMode="auto">
              <a:xfrm>
                <a:off x="402" y="2429"/>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8" name="Rectangle 266"/>
              <p:cNvSpPr>
                <a:spLocks noChangeArrowheads="1"/>
              </p:cNvSpPr>
              <p:nvPr/>
            </p:nvSpPr>
            <p:spPr bwMode="auto">
              <a:xfrm>
                <a:off x="406" y="2429"/>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59" name="Line 267"/>
              <p:cNvSpPr>
                <a:spLocks noChangeShapeType="1"/>
              </p:cNvSpPr>
              <p:nvPr/>
            </p:nvSpPr>
            <p:spPr bwMode="auto">
              <a:xfrm>
                <a:off x="406" y="2429"/>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0" name="Rectangle 268"/>
              <p:cNvSpPr>
                <a:spLocks noChangeArrowheads="1"/>
              </p:cNvSpPr>
              <p:nvPr/>
            </p:nvSpPr>
            <p:spPr bwMode="auto">
              <a:xfrm>
                <a:off x="842" y="2429"/>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1" name="Line 269"/>
              <p:cNvSpPr>
                <a:spLocks noChangeShapeType="1"/>
              </p:cNvSpPr>
              <p:nvPr/>
            </p:nvSpPr>
            <p:spPr bwMode="auto">
              <a:xfrm>
                <a:off x="842" y="2429"/>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2" name="Rectangle 270"/>
              <p:cNvSpPr>
                <a:spLocks noChangeArrowheads="1"/>
              </p:cNvSpPr>
              <p:nvPr/>
            </p:nvSpPr>
            <p:spPr bwMode="auto">
              <a:xfrm>
                <a:off x="192" y="244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3" name="Line 271"/>
              <p:cNvSpPr>
                <a:spLocks noChangeShapeType="1"/>
              </p:cNvSpPr>
              <p:nvPr/>
            </p:nvSpPr>
            <p:spPr bwMode="auto">
              <a:xfrm>
                <a:off x="192" y="244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4" name="Rectangle 272"/>
              <p:cNvSpPr>
                <a:spLocks noChangeArrowheads="1"/>
              </p:cNvSpPr>
              <p:nvPr/>
            </p:nvSpPr>
            <p:spPr bwMode="auto">
              <a:xfrm>
                <a:off x="402" y="244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5" name="Line 273"/>
              <p:cNvSpPr>
                <a:spLocks noChangeShapeType="1"/>
              </p:cNvSpPr>
              <p:nvPr/>
            </p:nvSpPr>
            <p:spPr bwMode="auto">
              <a:xfrm>
                <a:off x="402" y="244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6" name="Rectangle 274"/>
              <p:cNvSpPr>
                <a:spLocks noChangeArrowheads="1"/>
              </p:cNvSpPr>
              <p:nvPr/>
            </p:nvSpPr>
            <p:spPr bwMode="auto">
              <a:xfrm>
                <a:off x="842" y="244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67" name="Line 275"/>
              <p:cNvSpPr>
                <a:spLocks noChangeShapeType="1"/>
              </p:cNvSpPr>
              <p:nvPr/>
            </p:nvSpPr>
            <p:spPr bwMode="auto">
              <a:xfrm>
                <a:off x="842" y="244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68" name="Rectangle 276"/>
              <p:cNvSpPr>
                <a:spLocks noChangeArrowheads="1"/>
              </p:cNvSpPr>
              <p:nvPr/>
            </p:nvSpPr>
            <p:spPr bwMode="auto">
              <a:xfrm>
                <a:off x="207" y="2554"/>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69" name="Rectangle 277"/>
              <p:cNvSpPr>
                <a:spLocks noChangeArrowheads="1"/>
              </p:cNvSpPr>
              <p:nvPr/>
            </p:nvSpPr>
            <p:spPr bwMode="auto">
              <a:xfrm>
                <a:off x="391" y="2554"/>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0" name="Rectangle 278"/>
              <p:cNvSpPr>
                <a:spLocks noChangeArrowheads="1"/>
              </p:cNvSpPr>
              <p:nvPr/>
            </p:nvSpPr>
            <p:spPr bwMode="auto">
              <a:xfrm>
                <a:off x="785" y="2554"/>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1" name="Rectangle 279"/>
              <p:cNvSpPr>
                <a:spLocks noChangeArrowheads="1"/>
              </p:cNvSpPr>
              <p:nvPr/>
            </p:nvSpPr>
            <p:spPr bwMode="auto">
              <a:xfrm>
                <a:off x="832" y="2554"/>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72" name="Rectangle 280"/>
              <p:cNvSpPr>
                <a:spLocks noChangeArrowheads="1"/>
              </p:cNvSpPr>
              <p:nvPr/>
            </p:nvSpPr>
            <p:spPr bwMode="auto">
              <a:xfrm>
                <a:off x="192" y="254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3" name="Line 281"/>
              <p:cNvSpPr>
                <a:spLocks noChangeShapeType="1"/>
              </p:cNvSpPr>
              <p:nvPr/>
            </p:nvSpPr>
            <p:spPr bwMode="auto">
              <a:xfrm>
                <a:off x="192" y="254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4" name="Rectangle 282"/>
              <p:cNvSpPr>
                <a:spLocks noChangeArrowheads="1"/>
              </p:cNvSpPr>
              <p:nvPr/>
            </p:nvSpPr>
            <p:spPr bwMode="auto">
              <a:xfrm>
                <a:off x="196" y="2543"/>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5" name="Line 283"/>
              <p:cNvSpPr>
                <a:spLocks noChangeShapeType="1"/>
              </p:cNvSpPr>
              <p:nvPr/>
            </p:nvSpPr>
            <p:spPr bwMode="auto">
              <a:xfrm>
                <a:off x="196" y="2543"/>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6" name="Rectangle 284"/>
              <p:cNvSpPr>
                <a:spLocks noChangeArrowheads="1"/>
              </p:cNvSpPr>
              <p:nvPr/>
            </p:nvSpPr>
            <p:spPr bwMode="auto">
              <a:xfrm>
                <a:off x="402" y="254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7" name="Line 285"/>
              <p:cNvSpPr>
                <a:spLocks noChangeShapeType="1"/>
              </p:cNvSpPr>
              <p:nvPr/>
            </p:nvSpPr>
            <p:spPr bwMode="auto">
              <a:xfrm>
                <a:off x="402" y="254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78" name="Rectangle 286"/>
              <p:cNvSpPr>
                <a:spLocks noChangeArrowheads="1"/>
              </p:cNvSpPr>
              <p:nvPr/>
            </p:nvSpPr>
            <p:spPr bwMode="auto">
              <a:xfrm>
                <a:off x="406" y="2543"/>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9" name="Line 287"/>
              <p:cNvSpPr>
                <a:spLocks noChangeShapeType="1"/>
              </p:cNvSpPr>
              <p:nvPr/>
            </p:nvSpPr>
            <p:spPr bwMode="auto">
              <a:xfrm>
                <a:off x="406" y="2543"/>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0" name="Rectangle 288"/>
              <p:cNvSpPr>
                <a:spLocks noChangeArrowheads="1"/>
              </p:cNvSpPr>
              <p:nvPr/>
            </p:nvSpPr>
            <p:spPr bwMode="auto">
              <a:xfrm>
                <a:off x="842" y="254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1" name="Line 289"/>
              <p:cNvSpPr>
                <a:spLocks noChangeShapeType="1"/>
              </p:cNvSpPr>
              <p:nvPr/>
            </p:nvSpPr>
            <p:spPr bwMode="auto">
              <a:xfrm>
                <a:off x="842" y="254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2" name="Rectangle 290"/>
              <p:cNvSpPr>
                <a:spLocks noChangeArrowheads="1"/>
              </p:cNvSpPr>
              <p:nvPr/>
            </p:nvSpPr>
            <p:spPr bwMode="auto">
              <a:xfrm>
                <a:off x="192" y="2554"/>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3" name="Line 291"/>
              <p:cNvSpPr>
                <a:spLocks noChangeShapeType="1"/>
              </p:cNvSpPr>
              <p:nvPr/>
            </p:nvSpPr>
            <p:spPr bwMode="auto">
              <a:xfrm>
                <a:off x="192" y="2554"/>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4" name="Rectangle 292"/>
              <p:cNvSpPr>
                <a:spLocks noChangeArrowheads="1"/>
              </p:cNvSpPr>
              <p:nvPr/>
            </p:nvSpPr>
            <p:spPr bwMode="auto">
              <a:xfrm>
                <a:off x="402" y="2554"/>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5" name="Line 293"/>
              <p:cNvSpPr>
                <a:spLocks noChangeShapeType="1"/>
              </p:cNvSpPr>
              <p:nvPr/>
            </p:nvSpPr>
            <p:spPr bwMode="auto">
              <a:xfrm>
                <a:off x="402" y="2554"/>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6" name="Rectangle 294"/>
              <p:cNvSpPr>
                <a:spLocks noChangeArrowheads="1"/>
              </p:cNvSpPr>
              <p:nvPr/>
            </p:nvSpPr>
            <p:spPr bwMode="auto">
              <a:xfrm>
                <a:off x="842" y="2554"/>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7" name="Line 295"/>
              <p:cNvSpPr>
                <a:spLocks noChangeShapeType="1"/>
              </p:cNvSpPr>
              <p:nvPr/>
            </p:nvSpPr>
            <p:spPr bwMode="auto">
              <a:xfrm>
                <a:off x="842" y="2554"/>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8" name="Rectangle 296"/>
              <p:cNvSpPr>
                <a:spLocks noChangeArrowheads="1"/>
              </p:cNvSpPr>
              <p:nvPr/>
            </p:nvSpPr>
            <p:spPr bwMode="auto">
              <a:xfrm>
                <a:off x="207" y="2668"/>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89" name="Rectangle 297"/>
              <p:cNvSpPr>
                <a:spLocks noChangeArrowheads="1"/>
              </p:cNvSpPr>
              <p:nvPr/>
            </p:nvSpPr>
            <p:spPr bwMode="auto">
              <a:xfrm>
                <a:off x="391" y="2668"/>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0" name="Rectangle 298"/>
              <p:cNvSpPr>
                <a:spLocks noChangeArrowheads="1"/>
              </p:cNvSpPr>
              <p:nvPr/>
            </p:nvSpPr>
            <p:spPr bwMode="auto">
              <a:xfrm>
                <a:off x="785" y="2668"/>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1" name="Rectangle 299"/>
              <p:cNvSpPr>
                <a:spLocks noChangeArrowheads="1"/>
              </p:cNvSpPr>
              <p:nvPr/>
            </p:nvSpPr>
            <p:spPr bwMode="auto">
              <a:xfrm>
                <a:off x="832" y="2668"/>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92" name="Rectangle 300"/>
              <p:cNvSpPr>
                <a:spLocks noChangeArrowheads="1"/>
              </p:cNvSpPr>
              <p:nvPr/>
            </p:nvSpPr>
            <p:spPr bwMode="auto">
              <a:xfrm>
                <a:off x="192" y="265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3" name="Line 301"/>
              <p:cNvSpPr>
                <a:spLocks noChangeShapeType="1"/>
              </p:cNvSpPr>
              <p:nvPr/>
            </p:nvSpPr>
            <p:spPr bwMode="auto">
              <a:xfrm>
                <a:off x="192" y="265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4" name="Rectangle 302"/>
              <p:cNvSpPr>
                <a:spLocks noChangeArrowheads="1"/>
              </p:cNvSpPr>
              <p:nvPr/>
            </p:nvSpPr>
            <p:spPr bwMode="auto">
              <a:xfrm>
                <a:off x="196" y="2658"/>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5" name="Line 303"/>
              <p:cNvSpPr>
                <a:spLocks noChangeShapeType="1"/>
              </p:cNvSpPr>
              <p:nvPr/>
            </p:nvSpPr>
            <p:spPr bwMode="auto">
              <a:xfrm>
                <a:off x="196" y="2658"/>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6" name="Rectangle 304"/>
              <p:cNvSpPr>
                <a:spLocks noChangeArrowheads="1"/>
              </p:cNvSpPr>
              <p:nvPr/>
            </p:nvSpPr>
            <p:spPr bwMode="auto">
              <a:xfrm>
                <a:off x="402" y="265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7" name="Line 305"/>
              <p:cNvSpPr>
                <a:spLocks noChangeShapeType="1"/>
              </p:cNvSpPr>
              <p:nvPr/>
            </p:nvSpPr>
            <p:spPr bwMode="auto">
              <a:xfrm>
                <a:off x="402" y="265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98" name="Rectangle 306"/>
              <p:cNvSpPr>
                <a:spLocks noChangeArrowheads="1"/>
              </p:cNvSpPr>
              <p:nvPr/>
            </p:nvSpPr>
            <p:spPr bwMode="auto">
              <a:xfrm>
                <a:off x="406" y="2658"/>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9" name="Line 307"/>
              <p:cNvSpPr>
                <a:spLocks noChangeShapeType="1"/>
              </p:cNvSpPr>
              <p:nvPr/>
            </p:nvSpPr>
            <p:spPr bwMode="auto">
              <a:xfrm>
                <a:off x="406" y="2658"/>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0" name="Rectangle 308"/>
              <p:cNvSpPr>
                <a:spLocks noChangeArrowheads="1"/>
              </p:cNvSpPr>
              <p:nvPr/>
            </p:nvSpPr>
            <p:spPr bwMode="auto">
              <a:xfrm>
                <a:off x="842" y="2658"/>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1" name="Line 309"/>
              <p:cNvSpPr>
                <a:spLocks noChangeShapeType="1"/>
              </p:cNvSpPr>
              <p:nvPr/>
            </p:nvSpPr>
            <p:spPr bwMode="auto">
              <a:xfrm>
                <a:off x="842" y="2658"/>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2" name="Rectangle 310"/>
              <p:cNvSpPr>
                <a:spLocks noChangeArrowheads="1"/>
              </p:cNvSpPr>
              <p:nvPr/>
            </p:nvSpPr>
            <p:spPr bwMode="auto">
              <a:xfrm>
                <a:off x="192" y="266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3" name="Line 311"/>
              <p:cNvSpPr>
                <a:spLocks noChangeShapeType="1"/>
              </p:cNvSpPr>
              <p:nvPr/>
            </p:nvSpPr>
            <p:spPr bwMode="auto">
              <a:xfrm>
                <a:off x="192" y="266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4" name="Rectangle 312"/>
              <p:cNvSpPr>
                <a:spLocks noChangeArrowheads="1"/>
              </p:cNvSpPr>
              <p:nvPr/>
            </p:nvSpPr>
            <p:spPr bwMode="auto">
              <a:xfrm>
                <a:off x="402" y="266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5" name="Line 313"/>
              <p:cNvSpPr>
                <a:spLocks noChangeShapeType="1"/>
              </p:cNvSpPr>
              <p:nvPr/>
            </p:nvSpPr>
            <p:spPr bwMode="auto">
              <a:xfrm>
                <a:off x="402" y="266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6" name="Rectangle 314"/>
              <p:cNvSpPr>
                <a:spLocks noChangeArrowheads="1"/>
              </p:cNvSpPr>
              <p:nvPr/>
            </p:nvSpPr>
            <p:spPr bwMode="auto">
              <a:xfrm>
                <a:off x="842" y="2669"/>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7" name="Line 315"/>
              <p:cNvSpPr>
                <a:spLocks noChangeShapeType="1"/>
              </p:cNvSpPr>
              <p:nvPr/>
            </p:nvSpPr>
            <p:spPr bwMode="auto">
              <a:xfrm>
                <a:off x="842" y="2669"/>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8" name="Rectangle 316"/>
              <p:cNvSpPr>
                <a:spLocks noChangeArrowheads="1"/>
              </p:cNvSpPr>
              <p:nvPr/>
            </p:nvSpPr>
            <p:spPr bwMode="auto">
              <a:xfrm>
                <a:off x="207" y="2783"/>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09" name="Rectangle 317"/>
              <p:cNvSpPr>
                <a:spLocks noChangeArrowheads="1"/>
              </p:cNvSpPr>
              <p:nvPr/>
            </p:nvSpPr>
            <p:spPr bwMode="auto">
              <a:xfrm>
                <a:off x="391" y="278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0" name="Rectangle 318"/>
              <p:cNvSpPr>
                <a:spLocks noChangeArrowheads="1"/>
              </p:cNvSpPr>
              <p:nvPr/>
            </p:nvSpPr>
            <p:spPr bwMode="auto">
              <a:xfrm>
                <a:off x="785" y="2783"/>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1" name="Rectangle 319"/>
              <p:cNvSpPr>
                <a:spLocks noChangeArrowheads="1"/>
              </p:cNvSpPr>
              <p:nvPr/>
            </p:nvSpPr>
            <p:spPr bwMode="auto">
              <a:xfrm>
                <a:off x="832" y="278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12" name="Rectangle 320"/>
              <p:cNvSpPr>
                <a:spLocks noChangeArrowheads="1"/>
              </p:cNvSpPr>
              <p:nvPr/>
            </p:nvSpPr>
            <p:spPr bwMode="auto">
              <a:xfrm>
                <a:off x="192" y="2772"/>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3" name="Line 321"/>
              <p:cNvSpPr>
                <a:spLocks noChangeShapeType="1"/>
              </p:cNvSpPr>
              <p:nvPr/>
            </p:nvSpPr>
            <p:spPr bwMode="auto">
              <a:xfrm>
                <a:off x="192" y="2772"/>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4" name="Rectangle 322"/>
              <p:cNvSpPr>
                <a:spLocks noChangeArrowheads="1"/>
              </p:cNvSpPr>
              <p:nvPr/>
            </p:nvSpPr>
            <p:spPr bwMode="auto">
              <a:xfrm>
                <a:off x="196" y="2772"/>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5" name="Line 323"/>
              <p:cNvSpPr>
                <a:spLocks noChangeShapeType="1"/>
              </p:cNvSpPr>
              <p:nvPr/>
            </p:nvSpPr>
            <p:spPr bwMode="auto">
              <a:xfrm>
                <a:off x="196" y="2772"/>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6" name="Rectangle 324"/>
              <p:cNvSpPr>
                <a:spLocks noChangeArrowheads="1"/>
              </p:cNvSpPr>
              <p:nvPr/>
            </p:nvSpPr>
            <p:spPr bwMode="auto">
              <a:xfrm>
                <a:off x="402" y="2772"/>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7" name="Line 325"/>
              <p:cNvSpPr>
                <a:spLocks noChangeShapeType="1"/>
              </p:cNvSpPr>
              <p:nvPr/>
            </p:nvSpPr>
            <p:spPr bwMode="auto">
              <a:xfrm>
                <a:off x="402" y="2772"/>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8" name="Rectangle 326"/>
              <p:cNvSpPr>
                <a:spLocks noChangeArrowheads="1"/>
              </p:cNvSpPr>
              <p:nvPr/>
            </p:nvSpPr>
            <p:spPr bwMode="auto">
              <a:xfrm>
                <a:off x="406" y="2772"/>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9" name="Line 327"/>
              <p:cNvSpPr>
                <a:spLocks noChangeShapeType="1"/>
              </p:cNvSpPr>
              <p:nvPr/>
            </p:nvSpPr>
            <p:spPr bwMode="auto">
              <a:xfrm>
                <a:off x="406" y="2772"/>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0" name="Rectangle 328"/>
              <p:cNvSpPr>
                <a:spLocks noChangeArrowheads="1"/>
              </p:cNvSpPr>
              <p:nvPr/>
            </p:nvSpPr>
            <p:spPr bwMode="auto">
              <a:xfrm>
                <a:off x="842" y="2772"/>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1" name="Line 329"/>
              <p:cNvSpPr>
                <a:spLocks noChangeShapeType="1"/>
              </p:cNvSpPr>
              <p:nvPr/>
            </p:nvSpPr>
            <p:spPr bwMode="auto">
              <a:xfrm>
                <a:off x="842" y="2772"/>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2" name="Rectangle 330"/>
              <p:cNvSpPr>
                <a:spLocks noChangeArrowheads="1"/>
              </p:cNvSpPr>
              <p:nvPr/>
            </p:nvSpPr>
            <p:spPr bwMode="auto">
              <a:xfrm>
                <a:off x="192" y="2783"/>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3" name="Line 331"/>
              <p:cNvSpPr>
                <a:spLocks noChangeShapeType="1"/>
              </p:cNvSpPr>
              <p:nvPr/>
            </p:nvSpPr>
            <p:spPr bwMode="auto">
              <a:xfrm>
                <a:off x="192" y="2783"/>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4" name="Rectangle 332"/>
              <p:cNvSpPr>
                <a:spLocks noChangeArrowheads="1"/>
              </p:cNvSpPr>
              <p:nvPr/>
            </p:nvSpPr>
            <p:spPr bwMode="auto">
              <a:xfrm>
                <a:off x="402" y="2783"/>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5" name="Line 333"/>
              <p:cNvSpPr>
                <a:spLocks noChangeShapeType="1"/>
              </p:cNvSpPr>
              <p:nvPr/>
            </p:nvSpPr>
            <p:spPr bwMode="auto">
              <a:xfrm>
                <a:off x="402" y="2783"/>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6" name="Rectangle 334"/>
              <p:cNvSpPr>
                <a:spLocks noChangeArrowheads="1"/>
              </p:cNvSpPr>
              <p:nvPr/>
            </p:nvSpPr>
            <p:spPr bwMode="auto">
              <a:xfrm>
                <a:off x="842" y="2783"/>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7" name="Line 335"/>
              <p:cNvSpPr>
                <a:spLocks noChangeShapeType="1"/>
              </p:cNvSpPr>
              <p:nvPr/>
            </p:nvSpPr>
            <p:spPr bwMode="auto">
              <a:xfrm>
                <a:off x="842" y="2783"/>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8" name="Rectangle 336"/>
              <p:cNvSpPr>
                <a:spLocks noChangeArrowheads="1"/>
              </p:cNvSpPr>
              <p:nvPr/>
            </p:nvSpPr>
            <p:spPr bwMode="auto">
              <a:xfrm>
                <a:off x="207" y="2897"/>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29" name="Rectangle 337"/>
              <p:cNvSpPr>
                <a:spLocks noChangeArrowheads="1"/>
              </p:cNvSpPr>
              <p:nvPr/>
            </p:nvSpPr>
            <p:spPr bwMode="auto">
              <a:xfrm>
                <a:off x="391" y="289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0" name="Rectangle 338"/>
              <p:cNvSpPr>
                <a:spLocks noChangeArrowheads="1"/>
              </p:cNvSpPr>
              <p:nvPr/>
            </p:nvSpPr>
            <p:spPr bwMode="auto">
              <a:xfrm>
                <a:off x="785" y="2897"/>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1" name="Rectangle 339"/>
              <p:cNvSpPr>
                <a:spLocks noChangeArrowheads="1"/>
              </p:cNvSpPr>
              <p:nvPr/>
            </p:nvSpPr>
            <p:spPr bwMode="auto">
              <a:xfrm>
                <a:off x="832" y="2897"/>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32" name="Rectangle 340"/>
              <p:cNvSpPr>
                <a:spLocks noChangeArrowheads="1"/>
              </p:cNvSpPr>
              <p:nvPr/>
            </p:nvSpPr>
            <p:spPr bwMode="auto">
              <a:xfrm>
                <a:off x="192" y="2886"/>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3" name="Line 341"/>
              <p:cNvSpPr>
                <a:spLocks noChangeShapeType="1"/>
              </p:cNvSpPr>
              <p:nvPr/>
            </p:nvSpPr>
            <p:spPr bwMode="auto">
              <a:xfrm>
                <a:off x="192" y="2886"/>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4" name="Rectangle 342"/>
              <p:cNvSpPr>
                <a:spLocks noChangeArrowheads="1"/>
              </p:cNvSpPr>
              <p:nvPr/>
            </p:nvSpPr>
            <p:spPr bwMode="auto">
              <a:xfrm>
                <a:off x="196" y="2886"/>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5" name="Line 343"/>
              <p:cNvSpPr>
                <a:spLocks noChangeShapeType="1"/>
              </p:cNvSpPr>
              <p:nvPr/>
            </p:nvSpPr>
            <p:spPr bwMode="auto">
              <a:xfrm>
                <a:off x="196" y="2886"/>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6" name="Rectangle 344"/>
              <p:cNvSpPr>
                <a:spLocks noChangeArrowheads="1"/>
              </p:cNvSpPr>
              <p:nvPr/>
            </p:nvSpPr>
            <p:spPr bwMode="auto">
              <a:xfrm>
                <a:off x="402" y="2886"/>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7" name="Line 345"/>
              <p:cNvSpPr>
                <a:spLocks noChangeShapeType="1"/>
              </p:cNvSpPr>
              <p:nvPr/>
            </p:nvSpPr>
            <p:spPr bwMode="auto">
              <a:xfrm>
                <a:off x="402" y="2886"/>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8" name="Rectangle 346"/>
              <p:cNvSpPr>
                <a:spLocks noChangeArrowheads="1"/>
              </p:cNvSpPr>
              <p:nvPr/>
            </p:nvSpPr>
            <p:spPr bwMode="auto">
              <a:xfrm>
                <a:off x="406" y="2886"/>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9" name="Line 347"/>
              <p:cNvSpPr>
                <a:spLocks noChangeShapeType="1"/>
              </p:cNvSpPr>
              <p:nvPr/>
            </p:nvSpPr>
            <p:spPr bwMode="auto">
              <a:xfrm>
                <a:off x="406" y="2886"/>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0" name="Rectangle 348"/>
              <p:cNvSpPr>
                <a:spLocks noChangeArrowheads="1"/>
              </p:cNvSpPr>
              <p:nvPr/>
            </p:nvSpPr>
            <p:spPr bwMode="auto">
              <a:xfrm>
                <a:off x="842" y="2886"/>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1" name="Line 349"/>
              <p:cNvSpPr>
                <a:spLocks noChangeShapeType="1"/>
              </p:cNvSpPr>
              <p:nvPr/>
            </p:nvSpPr>
            <p:spPr bwMode="auto">
              <a:xfrm>
                <a:off x="842" y="2886"/>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2" name="Rectangle 350"/>
              <p:cNvSpPr>
                <a:spLocks noChangeArrowheads="1"/>
              </p:cNvSpPr>
              <p:nvPr/>
            </p:nvSpPr>
            <p:spPr bwMode="auto">
              <a:xfrm>
                <a:off x="192" y="289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3" name="Line 351"/>
              <p:cNvSpPr>
                <a:spLocks noChangeShapeType="1"/>
              </p:cNvSpPr>
              <p:nvPr/>
            </p:nvSpPr>
            <p:spPr bwMode="auto">
              <a:xfrm>
                <a:off x="192" y="289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4" name="Rectangle 352"/>
              <p:cNvSpPr>
                <a:spLocks noChangeArrowheads="1"/>
              </p:cNvSpPr>
              <p:nvPr/>
            </p:nvSpPr>
            <p:spPr bwMode="auto">
              <a:xfrm>
                <a:off x="402" y="289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5" name="Line 353"/>
              <p:cNvSpPr>
                <a:spLocks noChangeShapeType="1"/>
              </p:cNvSpPr>
              <p:nvPr/>
            </p:nvSpPr>
            <p:spPr bwMode="auto">
              <a:xfrm>
                <a:off x="402" y="289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6" name="Rectangle 354"/>
              <p:cNvSpPr>
                <a:spLocks noChangeArrowheads="1"/>
              </p:cNvSpPr>
              <p:nvPr/>
            </p:nvSpPr>
            <p:spPr bwMode="auto">
              <a:xfrm>
                <a:off x="842" y="2898"/>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7" name="Line 355"/>
              <p:cNvSpPr>
                <a:spLocks noChangeShapeType="1"/>
              </p:cNvSpPr>
              <p:nvPr/>
            </p:nvSpPr>
            <p:spPr bwMode="auto">
              <a:xfrm>
                <a:off x="842" y="2898"/>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8" name="Rectangle 356"/>
              <p:cNvSpPr>
                <a:spLocks noChangeArrowheads="1"/>
              </p:cNvSpPr>
              <p:nvPr/>
            </p:nvSpPr>
            <p:spPr bwMode="auto">
              <a:xfrm>
                <a:off x="207" y="3011"/>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49" name="Rectangle 357"/>
              <p:cNvSpPr>
                <a:spLocks noChangeArrowheads="1"/>
              </p:cNvSpPr>
              <p:nvPr/>
            </p:nvSpPr>
            <p:spPr bwMode="auto">
              <a:xfrm>
                <a:off x="391" y="301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0" name="Rectangle 358"/>
              <p:cNvSpPr>
                <a:spLocks noChangeArrowheads="1"/>
              </p:cNvSpPr>
              <p:nvPr/>
            </p:nvSpPr>
            <p:spPr bwMode="auto">
              <a:xfrm>
                <a:off x="785" y="3011"/>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1" name="Rectangle 359"/>
              <p:cNvSpPr>
                <a:spLocks noChangeArrowheads="1"/>
              </p:cNvSpPr>
              <p:nvPr/>
            </p:nvSpPr>
            <p:spPr bwMode="auto">
              <a:xfrm>
                <a:off x="832" y="3011"/>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52" name="Rectangle 360"/>
              <p:cNvSpPr>
                <a:spLocks noChangeArrowheads="1"/>
              </p:cNvSpPr>
              <p:nvPr/>
            </p:nvSpPr>
            <p:spPr bwMode="auto">
              <a:xfrm>
                <a:off x="192" y="300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3" name="Line 361"/>
              <p:cNvSpPr>
                <a:spLocks noChangeShapeType="1"/>
              </p:cNvSpPr>
              <p:nvPr/>
            </p:nvSpPr>
            <p:spPr bwMode="auto">
              <a:xfrm>
                <a:off x="192" y="300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4" name="Rectangle 362"/>
              <p:cNvSpPr>
                <a:spLocks noChangeArrowheads="1"/>
              </p:cNvSpPr>
              <p:nvPr/>
            </p:nvSpPr>
            <p:spPr bwMode="auto">
              <a:xfrm>
                <a:off x="196" y="3001"/>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5" name="Line 363"/>
              <p:cNvSpPr>
                <a:spLocks noChangeShapeType="1"/>
              </p:cNvSpPr>
              <p:nvPr/>
            </p:nvSpPr>
            <p:spPr bwMode="auto">
              <a:xfrm>
                <a:off x="196" y="3001"/>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6" name="Rectangle 364"/>
              <p:cNvSpPr>
                <a:spLocks noChangeArrowheads="1"/>
              </p:cNvSpPr>
              <p:nvPr/>
            </p:nvSpPr>
            <p:spPr bwMode="auto">
              <a:xfrm>
                <a:off x="402" y="300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7" name="Line 365"/>
              <p:cNvSpPr>
                <a:spLocks noChangeShapeType="1"/>
              </p:cNvSpPr>
              <p:nvPr/>
            </p:nvSpPr>
            <p:spPr bwMode="auto">
              <a:xfrm>
                <a:off x="402" y="300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8" name="Rectangle 366"/>
              <p:cNvSpPr>
                <a:spLocks noChangeArrowheads="1"/>
              </p:cNvSpPr>
              <p:nvPr/>
            </p:nvSpPr>
            <p:spPr bwMode="auto">
              <a:xfrm>
                <a:off x="406" y="3001"/>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9" name="Line 367"/>
              <p:cNvSpPr>
                <a:spLocks noChangeShapeType="1"/>
              </p:cNvSpPr>
              <p:nvPr/>
            </p:nvSpPr>
            <p:spPr bwMode="auto">
              <a:xfrm>
                <a:off x="406" y="3001"/>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0" name="Rectangle 368"/>
              <p:cNvSpPr>
                <a:spLocks noChangeArrowheads="1"/>
              </p:cNvSpPr>
              <p:nvPr/>
            </p:nvSpPr>
            <p:spPr bwMode="auto">
              <a:xfrm>
                <a:off x="842" y="3001"/>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1" name="Line 369"/>
              <p:cNvSpPr>
                <a:spLocks noChangeShapeType="1"/>
              </p:cNvSpPr>
              <p:nvPr/>
            </p:nvSpPr>
            <p:spPr bwMode="auto">
              <a:xfrm>
                <a:off x="842" y="3001"/>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2" name="Rectangle 370"/>
              <p:cNvSpPr>
                <a:spLocks noChangeArrowheads="1"/>
              </p:cNvSpPr>
              <p:nvPr/>
            </p:nvSpPr>
            <p:spPr bwMode="auto">
              <a:xfrm>
                <a:off x="192" y="301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3" name="Line 371"/>
              <p:cNvSpPr>
                <a:spLocks noChangeShapeType="1"/>
              </p:cNvSpPr>
              <p:nvPr/>
            </p:nvSpPr>
            <p:spPr bwMode="auto">
              <a:xfrm>
                <a:off x="192" y="301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4" name="Rectangle 372"/>
              <p:cNvSpPr>
                <a:spLocks noChangeArrowheads="1"/>
              </p:cNvSpPr>
              <p:nvPr/>
            </p:nvSpPr>
            <p:spPr bwMode="auto">
              <a:xfrm>
                <a:off x="402" y="301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5" name="Line 373"/>
              <p:cNvSpPr>
                <a:spLocks noChangeShapeType="1"/>
              </p:cNvSpPr>
              <p:nvPr/>
            </p:nvSpPr>
            <p:spPr bwMode="auto">
              <a:xfrm>
                <a:off x="402" y="301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6" name="Rectangle 374"/>
              <p:cNvSpPr>
                <a:spLocks noChangeArrowheads="1"/>
              </p:cNvSpPr>
              <p:nvPr/>
            </p:nvSpPr>
            <p:spPr bwMode="auto">
              <a:xfrm>
                <a:off x="842" y="3012"/>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7" name="Line 375"/>
              <p:cNvSpPr>
                <a:spLocks noChangeShapeType="1"/>
              </p:cNvSpPr>
              <p:nvPr/>
            </p:nvSpPr>
            <p:spPr bwMode="auto">
              <a:xfrm>
                <a:off x="842" y="3012"/>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8" name="Rectangle 376"/>
              <p:cNvSpPr>
                <a:spLocks noChangeArrowheads="1"/>
              </p:cNvSpPr>
              <p:nvPr/>
            </p:nvSpPr>
            <p:spPr bwMode="auto">
              <a:xfrm>
                <a:off x="207" y="3126"/>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69" name="Rectangle 377"/>
              <p:cNvSpPr>
                <a:spLocks noChangeArrowheads="1"/>
              </p:cNvSpPr>
              <p:nvPr/>
            </p:nvSpPr>
            <p:spPr bwMode="auto">
              <a:xfrm>
                <a:off x="391" y="3126"/>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0" name="Rectangle 378"/>
              <p:cNvSpPr>
                <a:spLocks noChangeArrowheads="1"/>
              </p:cNvSpPr>
              <p:nvPr/>
            </p:nvSpPr>
            <p:spPr bwMode="auto">
              <a:xfrm>
                <a:off x="785" y="3126"/>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1" name="Rectangle 379"/>
              <p:cNvSpPr>
                <a:spLocks noChangeArrowheads="1"/>
              </p:cNvSpPr>
              <p:nvPr/>
            </p:nvSpPr>
            <p:spPr bwMode="auto">
              <a:xfrm>
                <a:off x="832" y="3126"/>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72" name="Rectangle 380"/>
              <p:cNvSpPr>
                <a:spLocks noChangeArrowheads="1"/>
              </p:cNvSpPr>
              <p:nvPr/>
            </p:nvSpPr>
            <p:spPr bwMode="auto">
              <a:xfrm>
                <a:off x="192" y="311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3" name="Line 381"/>
              <p:cNvSpPr>
                <a:spLocks noChangeShapeType="1"/>
              </p:cNvSpPr>
              <p:nvPr/>
            </p:nvSpPr>
            <p:spPr bwMode="auto">
              <a:xfrm>
                <a:off x="192" y="311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4" name="Rectangle 382"/>
              <p:cNvSpPr>
                <a:spLocks noChangeArrowheads="1"/>
              </p:cNvSpPr>
              <p:nvPr/>
            </p:nvSpPr>
            <p:spPr bwMode="auto">
              <a:xfrm>
                <a:off x="196" y="3115"/>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5" name="Line 383"/>
              <p:cNvSpPr>
                <a:spLocks noChangeShapeType="1"/>
              </p:cNvSpPr>
              <p:nvPr/>
            </p:nvSpPr>
            <p:spPr bwMode="auto">
              <a:xfrm>
                <a:off x="196" y="3115"/>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6" name="Rectangle 384"/>
              <p:cNvSpPr>
                <a:spLocks noChangeArrowheads="1"/>
              </p:cNvSpPr>
              <p:nvPr/>
            </p:nvSpPr>
            <p:spPr bwMode="auto">
              <a:xfrm>
                <a:off x="402" y="311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7" name="Line 385"/>
              <p:cNvSpPr>
                <a:spLocks noChangeShapeType="1"/>
              </p:cNvSpPr>
              <p:nvPr/>
            </p:nvSpPr>
            <p:spPr bwMode="auto">
              <a:xfrm>
                <a:off x="402" y="311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8" name="Rectangle 386"/>
              <p:cNvSpPr>
                <a:spLocks noChangeArrowheads="1"/>
              </p:cNvSpPr>
              <p:nvPr/>
            </p:nvSpPr>
            <p:spPr bwMode="auto">
              <a:xfrm>
                <a:off x="406" y="3115"/>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9" name="Line 387"/>
              <p:cNvSpPr>
                <a:spLocks noChangeShapeType="1"/>
              </p:cNvSpPr>
              <p:nvPr/>
            </p:nvSpPr>
            <p:spPr bwMode="auto">
              <a:xfrm>
                <a:off x="406" y="3115"/>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0" name="Rectangle 388"/>
              <p:cNvSpPr>
                <a:spLocks noChangeArrowheads="1"/>
              </p:cNvSpPr>
              <p:nvPr/>
            </p:nvSpPr>
            <p:spPr bwMode="auto">
              <a:xfrm>
                <a:off x="842" y="3115"/>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1" name="Line 389"/>
              <p:cNvSpPr>
                <a:spLocks noChangeShapeType="1"/>
              </p:cNvSpPr>
              <p:nvPr/>
            </p:nvSpPr>
            <p:spPr bwMode="auto">
              <a:xfrm>
                <a:off x="842" y="3115"/>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2" name="Rectangle 390"/>
              <p:cNvSpPr>
                <a:spLocks noChangeArrowheads="1"/>
              </p:cNvSpPr>
              <p:nvPr/>
            </p:nvSpPr>
            <p:spPr bwMode="auto">
              <a:xfrm>
                <a:off x="192" y="3126"/>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3" name="Line 391"/>
              <p:cNvSpPr>
                <a:spLocks noChangeShapeType="1"/>
              </p:cNvSpPr>
              <p:nvPr/>
            </p:nvSpPr>
            <p:spPr bwMode="auto">
              <a:xfrm>
                <a:off x="192" y="3126"/>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4" name="Rectangle 392"/>
              <p:cNvSpPr>
                <a:spLocks noChangeArrowheads="1"/>
              </p:cNvSpPr>
              <p:nvPr/>
            </p:nvSpPr>
            <p:spPr bwMode="auto">
              <a:xfrm>
                <a:off x="402" y="3126"/>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5" name="Line 393"/>
              <p:cNvSpPr>
                <a:spLocks noChangeShapeType="1"/>
              </p:cNvSpPr>
              <p:nvPr/>
            </p:nvSpPr>
            <p:spPr bwMode="auto">
              <a:xfrm>
                <a:off x="402" y="3126"/>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6" name="Rectangle 394"/>
              <p:cNvSpPr>
                <a:spLocks noChangeArrowheads="1"/>
              </p:cNvSpPr>
              <p:nvPr/>
            </p:nvSpPr>
            <p:spPr bwMode="auto">
              <a:xfrm>
                <a:off x="842" y="3126"/>
                <a:ext cx="4" cy="1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7" name="Line 395"/>
              <p:cNvSpPr>
                <a:spLocks noChangeShapeType="1"/>
              </p:cNvSpPr>
              <p:nvPr/>
            </p:nvSpPr>
            <p:spPr bwMode="auto">
              <a:xfrm>
                <a:off x="842" y="3126"/>
                <a:ext cx="0" cy="10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8" name="Rectangle 396"/>
              <p:cNvSpPr>
                <a:spLocks noChangeArrowheads="1"/>
              </p:cNvSpPr>
              <p:nvPr/>
            </p:nvSpPr>
            <p:spPr bwMode="auto">
              <a:xfrm>
                <a:off x="207" y="3240"/>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89" name="Rectangle 397"/>
              <p:cNvSpPr>
                <a:spLocks noChangeArrowheads="1"/>
              </p:cNvSpPr>
              <p:nvPr/>
            </p:nvSpPr>
            <p:spPr bwMode="auto">
              <a:xfrm>
                <a:off x="391" y="3240"/>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0" name="Rectangle 398"/>
              <p:cNvSpPr>
                <a:spLocks noChangeArrowheads="1"/>
              </p:cNvSpPr>
              <p:nvPr/>
            </p:nvSpPr>
            <p:spPr bwMode="auto">
              <a:xfrm>
                <a:off x="785" y="3240"/>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1" name="Rectangle 399"/>
              <p:cNvSpPr>
                <a:spLocks noChangeArrowheads="1"/>
              </p:cNvSpPr>
              <p:nvPr/>
            </p:nvSpPr>
            <p:spPr bwMode="auto">
              <a:xfrm>
                <a:off x="832" y="3240"/>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92" name="Rectangle 400"/>
              <p:cNvSpPr>
                <a:spLocks noChangeArrowheads="1"/>
              </p:cNvSpPr>
              <p:nvPr/>
            </p:nvSpPr>
            <p:spPr bwMode="auto">
              <a:xfrm>
                <a:off x="192" y="323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3" name="Line 401"/>
              <p:cNvSpPr>
                <a:spLocks noChangeShapeType="1"/>
              </p:cNvSpPr>
              <p:nvPr/>
            </p:nvSpPr>
            <p:spPr bwMode="auto">
              <a:xfrm>
                <a:off x="192" y="323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4" name="Rectangle 402"/>
              <p:cNvSpPr>
                <a:spLocks noChangeArrowheads="1"/>
              </p:cNvSpPr>
              <p:nvPr/>
            </p:nvSpPr>
            <p:spPr bwMode="auto">
              <a:xfrm>
                <a:off x="196" y="3230"/>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5" name="Line 403"/>
              <p:cNvSpPr>
                <a:spLocks noChangeShapeType="1"/>
              </p:cNvSpPr>
              <p:nvPr/>
            </p:nvSpPr>
            <p:spPr bwMode="auto">
              <a:xfrm>
                <a:off x="196" y="3230"/>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6" name="Rectangle 404"/>
              <p:cNvSpPr>
                <a:spLocks noChangeArrowheads="1"/>
              </p:cNvSpPr>
              <p:nvPr/>
            </p:nvSpPr>
            <p:spPr bwMode="auto">
              <a:xfrm>
                <a:off x="402" y="323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7" name="Line 405"/>
              <p:cNvSpPr>
                <a:spLocks noChangeShapeType="1"/>
              </p:cNvSpPr>
              <p:nvPr/>
            </p:nvSpPr>
            <p:spPr bwMode="auto">
              <a:xfrm>
                <a:off x="402" y="323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5" name="Rectangle 407"/>
            <p:cNvSpPr>
              <a:spLocks noChangeArrowheads="1"/>
            </p:cNvSpPr>
            <p:nvPr/>
          </p:nvSpPr>
          <p:spPr bwMode="auto">
            <a:xfrm>
              <a:off x="406" y="3230"/>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Line 408"/>
            <p:cNvSpPr>
              <a:spLocks noChangeShapeType="1"/>
            </p:cNvSpPr>
            <p:nvPr/>
          </p:nvSpPr>
          <p:spPr bwMode="auto">
            <a:xfrm>
              <a:off x="406" y="3230"/>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409"/>
            <p:cNvSpPr>
              <a:spLocks noChangeArrowheads="1"/>
            </p:cNvSpPr>
            <p:nvPr/>
          </p:nvSpPr>
          <p:spPr bwMode="auto">
            <a:xfrm>
              <a:off x="842" y="3230"/>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Line 410"/>
            <p:cNvSpPr>
              <a:spLocks noChangeShapeType="1"/>
            </p:cNvSpPr>
            <p:nvPr/>
          </p:nvSpPr>
          <p:spPr bwMode="auto">
            <a:xfrm>
              <a:off x="842" y="3230"/>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Rectangle 411"/>
            <p:cNvSpPr>
              <a:spLocks noChangeArrowheads="1"/>
            </p:cNvSpPr>
            <p:nvPr/>
          </p:nvSpPr>
          <p:spPr bwMode="auto">
            <a:xfrm>
              <a:off x="192" y="324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Line 412"/>
            <p:cNvSpPr>
              <a:spLocks noChangeShapeType="1"/>
            </p:cNvSpPr>
            <p:nvPr/>
          </p:nvSpPr>
          <p:spPr bwMode="auto">
            <a:xfrm>
              <a:off x="192" y="324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413"/>
            <p:cNvSpPr>
              <a:spLocks noChangeArrowheads="1"/>
            </p:cNvSpPr>
            <p:nvPr/>
          </p:nvSpPr>
          <p:spPr bwMode="auto">
            <a:xfrm>
              <a:off x="402" y="324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Line 414"/>
            <p:cNvSpPr>
              <a:spLocks noChangeShapeType="1"/>
            </p:cNvSpPr>
            <p:nvPr/>
          </p:nvSpPr>
          <p:spPr bwMode="auto">
            <a:xfrm>
              <a:off x="402" y="324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415"/>
            <p:cNvSpPr>
              <a:spLocks noChangeArrowheads="1"/>
            </p:cNvSpPr>
            <p:nvPr/>
          </p:nvSpPr>
          <p:spPr bwMode="auto">
            <a:xfrm>
              <a:off x="842" y="3241"/>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Line 416"/>
            <p:cNvSpPr>
              <a:spLocks noChangeShapeType="1"/>
            </p:cNvSpPr>
            <p:nvPr/>
          </p:nvSpPr>
          <p:spPr bwMode="auto">
            <a:xfrm>
              <a:off x="842" y="3241"/>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417"/>
            <p:cNvSpPr>
              <a:spLocks noChangeArrowheads="1"/>
            </p:cNvSpPr>
            <p:nvPr/>
          </p:nvSpPr>
          <p:spPr bwMode="auto">
            <a:xfrm>
              <a:off x="207" y="3355"/>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18"/>
            <p:cNvSpPr>
              <a:spLocks noChangeArrowheads="1"/>
            </p:cNvSpPr>
            <p:nvPr/>
          </p:nvSpPr>
          <p:spPr bwMode="auto">
            <a:xfrm>
              <a:off x="391" y="335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19"/>
            <p:cNvSpPr>
              <a:spLocks noChangeArrowheads="1"/>
            </p:cNvSpPr>
            <p:nvPr/>
          </p:nvSpPr>
          <p:spPr bwMode="auto">
            <a:xfrm>
              <a:off x="785" y="3355"/>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420"/>
            <p:cNvSpPr>
              <a:spLocks noChangeArrowheads="1"/>
            </p:cNvSpPr>
            <p:nvPr/>
          </p:nvSpPr>
          <p:spPr bwMode="auto">
            <a:xfrm>
              <a:off x="832" y="3355"/>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421"/>
            <p:cNvSpPr>
              <a:spLocks noChangeArrowheads="1"/>
            </p:cNvSpPr>
            <p:nvPr/>
          </p:nvSpPr>
          <p:spPr bwMode="auto">
            <a:xfrm>
              <a:off x="192" y="334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Line 422"/>
            <p:cNvSpPr>
              <a:spLocks noChangeShapeType="1"/>
            </p:cNvSpPr>
            <p:nvPr/>
          </p:nvSpPr>
          <p:spPr bwMode="auto">
            <a:xfrm>
              <a:off x="192" y="334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423"/>
            <p:cNvSpPr>
              <a:spLocks noChangeArrowheads="1"/>
            </p:cNvSpPr>
            <p:nvPr/>
          </p:nvSpPr>
          <p:spPr bwMode="auto">
            <a:xfrm>
              <a:off x="196" y="3344"/>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4" name="Line 424"/>
            <p:cNvSpPr>
              <a:spLocks noChangeShapeType="1"/>
            </p:cNvSpPr>
            <p:nvPr/>
          </p:nvSpPr>
          <p:spPr bwMode="auto">
            <a:xfrm>
              <a:off x="196" y="3344"/>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6" name="Rectangle 425"/>
            <p:cNvSpPr>
              <a:spLocks noChangeArrowheads="1"/>
            </p:cNvSpPr>
            <p:nvPr/>
          </p:nvSpPr>
          <p:spPr bwMode="auto">
            <a:xfrm>
              <a:off x="402" y="334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7" name="Line 426"/>
            <p:cNvSpPr>
              <a:spLocks noChangeShapeType="1"/>
            </p:cNvSpPr>
            <p:nvPr/>
          </p:nvSpPr>
          <p:spPr bwMode="auto">
            <a:xfrm>
              <a:off x="402" y="334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Rectangle 427"/>
            <p:cNvSpPr>
              <a:spLocks noChangeArrowheads="1"/>
            </p:cNvSpPr>
            <p:nvPr/>
          </p:nvSpPr>
          <p:spPr bwMode="auto">
            <a:xfrm>
              <a:off x="406" y="3344"/>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9" name="Line 428"/>
            <p:cNvSpPr>
              <a:spLocks noChangeShapeType="1"/>
            </p:cNvSpPr>
            <p:nvPr/>
          </p:nvSpPr>
          <p:spPr bwMode="auto">
            <a:xfrm>
              <a:off x="406" y="3344"/>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0" name="Rectangle 429"/>
            <p:cNvSpPr>
              <a:spLocks noChangeArrowheads="1"/>
            </p:cNvSpPr>
            <p:nvPr/>
          </p:nvSpPr>
          <p:spPr bwMode="auto">
            <a:xfrm>
              <a:off x="842" y="3344"/>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1" name="Line 430"/>
            <p:cNvSpPr>
              <a:spLocks noChangeShapeType="1"/>
            </p:cNvSpPr>
            <p:nvPr/>
          </p:nvSpPr>
          <p:spPr bwMode="auto">
            <a:xfrm>
              <a:off x="842" y="3344"/>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2" name="Rectangle 431"/>
            <p:cNvSpPr>
              <a:spLocks noChangeArrowheads="1"/>
            </p:cNvSpPr>
            <p:nvPr/>
          </p:nvSpPr>
          <p:spPr bwMode="auto">
            <a:xfrm>
              <a:off x="192" y="335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3" name="Line 432"/>
            <p:cNvSpPr>
              <a:spLocks noChangeShapeType="1"/>
            </p:cNvSpPr>
            <p:nvPr/>
          </p:nvSpPr>
          <p:spPr bwMode="auto">
            <a:xfrm>
              <a:off x="192" y="335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4" name="Rectangle 433"/>
            <p:cNvSpPr>
              <a:spLocks noChangeArrowheads="1"/>
            </p:cNvSpPr>
            <p:nvPr/>
          </p:nvSpPr>
          <p:spPr bwMode="auto">
            <a:xfrm>
              <a:off x="402" y="335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5" name="Line 434"/>
            <p:cNvSpPr>
              <a:spLocks noChangeShapeType="1"/>
            </p:cNvSpPr>
            <p:nvPr/>
          </p:nvSpPr>
          <p:spPr bwMode="auto">
            <a:xfrm>
              <a:off x="402" y="335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6" name="Rectangle 435"/>
            <p:cNvSpPr>
              <a:spLocks noChangeArrowheads="1"/>
            </p:cNvSpPr>
            <p:nvPr/>
          </p:nvSpPr>
          <p:spPr bwMode="auto">
            <a:xfrm>
              <a:off x="842" y="3355"/>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7" name="Line 436"/>
            <p:cNvSpPr>
              <a:spLocks noChangeShapeType="1"/>
            </p:cNvSpPr>
            <p:nvPr/>
          </p:nvSpPr>
          <p:spPr bwMode="auto">
            <a:xfrm>
              <a:off x="842" y="3355"/>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8" name="Rectangle 437"/>
            <p:cNvSpPr>
              <a:spLocks noChangeArrowheads="1"/>
            </p:cNvSpPr>
            <p:nvPr/>
          </p:nvSpPr>
          <p:spPr bwMode="auto">
            <a:xfrm>
              <a:off x="207" y="3469"/>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438"/>
            <p:cNvSpPr>
              <a:spLocks noChangeArrowheads="1"/>
            </p:cNvSpPr>
            <p:nvPr/>
          </p:nvSpPr>
          <p:spPr bwMode="auto">
            <a:xfrm>
              <a:off x="391" y="346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439"/>
            <p:cNvSpPr>
              <a:spLocks noChangeArrowheads="1"/>
            </p:cNvSpPr>
            <p:nvPr/>
          </p:nvSpPr>
          <p:spPr bwMode="auto">
            <a:xfrm>
              <a:off x="785" y="3469"/>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440"/>
            <p:cNvSpPr>
              <a:spLocks noChangeArrowheads="1"/>
            </p:cNvSpPr>
            <p:nvPr/>
          </p:nvSpPr>
          <p:spPr bwMode="auto">
            <a:xfrm>
              <a:off x="832" y="3469"/>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441"/>
            <p:cNvSpPr>
              <a:spLocks noChangeArrowheads="1"/>
            </p:cNvSpPr>
            <p:nvPr/>
          </p:nvSpPr>
          <p:spPr bwMode="auto">
            <a:xfrm>
              <a:off x="192" y="3458"/>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3" name="Line 442"/>
            <p:cNvSpPr>
              <a:spLocks noChangeShapeType="1"/>
            </p:cNvSpPr>
            <p:nvPr/>
          </p:nvSpPr>
          <p:spPr bwMode="auto">
            <a:xfrm>
              <a:off x="192" y="3458"/>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4" name="Rectangle 443"/>
            <p:cNvSpPr>
              <a:spLocks noChangeArrowheads="1"/>
            </p:cNvSpPr>
            <p:nvPr/>
          </p:nvSpPr>
          <p:spPr bwMode="auto">
            <a:xfrm>
              <a:off x="196" y="3458"/>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5" name="Line 444"/>
            <p:cNvSpPr>
              <a:spLocks noChangeShapeType="1"/>
            </p:cNvSpPr>
            <p:nvPr/>
          </p:nvSpPr>
          <p:spPr bwMode="auto">
            <a:xfrm>
              <a:off x="196" y="3458"/>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6" name="Rectangle 445"/>
            <p:cNvSpPr>
              <a:spLocks noChangeArrowheads="1"/>
            </p:cNvSpPr>
            <p:nvPr/>
          </p:nvSpPr>
          <p:spPr bwMode="auto">
            <a:xfrm>
              <a:off x="402" y="3458"/>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7" name="Line 446"/>
            <p:cNvSpPr>
              <a:spLocks noChangeShapeType="1"/>
            </p:cNvSpPr>
            <p:nvPr/>
          </p:nvSpPr>
          <p:spPr bwMode="auto">
            <a:xfrm>
              <a:off x="402" y="3458"/>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8" name="Rectangle 447"/>
            <p:cNvSpPr>
              <a:spLocks noChangeArrowheads="1"/>
            </p:cNvSpPr>
            <p:nvPr/>
          </p:nvSpPr>
          <p:spPr bwMode="auto">
            <a:xfrm>
              <a:off x="406" y="3458"/>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9" name="Line 448"/>
            <p:cNvSpPr>
              <a:spLocks noChangeShapeType="1"/>
            </p:cNvSpPr>
            <p:nvPr/>
          </p:nvSpPr>
          <p:spPr bwMode="auto">
            <a:xfrm>
              <a:off x="406" y="3458"/>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0" name="Rectangle 449"/>
            <p:cNvSpPr>
              <a:spLocks noChangeArrowheads="1"/>
            </p:cNvSpPr>
            <p:nvPr/>
          </p:nvSpPr>
          <p:spPr bwMode="auto">
            <a:xfrm>
              <a:off x="842" y="3458"/>
              <a:ext cx="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1" name="Line 450"/>
            <p:cNvSpPr>
              <a:spLocks noChangeShapeType="1"/>
            </p:cNvSpPr>
            <p:nvPr/>
          </p:nvSpPr>
          <p:spPr bwMode="auto">
            <a:xfrm>
              <a:off x="842" y="3458"/>
              <a:ext cx="0" cy="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2" name="Rectangle 451"/>
            <p:cNvSpPr>
              <a:spLocks noChangeArrowheads="1"/>
            </p:cNvSpPr>
            <p:nvPr/>
          </p:nvSpPr>
          <p:spPr bwMode="auto">
            <a:xfrm>
              <a:off x="192" y="347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3" name="Line 452"/>
            <p:cNvSpPr>
              <a:spLocks noChangeShapeType="1"/>
            </p:cNvSpPr>
            <p:nvPr/>
          </p:nvSpPr>
          <p:spPr bwMode="auto">
            <a:xfrm>
              <a:off x="192" y="347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4" name="Rectangle 453"/>
            <p:cNvSpPr>
              <a:spLocks noChangeArrowheads="1"/>
            </p:cNvSpPr>
            <p:nvPr/>
          </p:nvSpPr>
          <p:spPr bwMode="auto">
            <a:xfrm>
              <a:off x="402" y="347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5" name="Line 454"/>
            <p:cNvSpPr>
              <a:spLocks noChangeShapeType="1"/>
            </p:cNvSpPr>
            <p:nvPr/>
          </p:nvSpPr>
          <p:spPr bwMode="auto">
            <a:xfrm>
              <a:off x="402" y="347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6" name="Rectangle 455"/>
            <p:cNvSpPr>
              <a:spLocks noChangeArrowheads="1"/>
            </p:cNvSpPr>
            <p:nvPr/>
          </p:nvSpPr>
          <p:spPr bwMode="auto">
            <a:xfrm>
              <a:off x="842" y="3470"/>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7" name="Line 456"/>
            <p:cNvSpPr>
              <a:spLocks noChangeShapeType="1"/>
            </p:cNvSpPr>
            <p:nvPr/>
          </p:nvSpPr>
          <p:spPr bwMode="auto">
            <a:xfrm>
              <a:off x="842" y="3470"/>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8" name="Rectangle 457"/>
            <p:cNvSpPr>
              <a:spLocks noChangeArrowheads="1"/>
            </p:cNvSpPr>
            <p:nvPr/>
          </p:nvSpPr>
          <p:spPr bwMode="auto">
            <a:xfrm>
              <a:off x="207" y="3583"/>
              <a:ext cx="23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2018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9" name="Rectangle 458"/>
            <p:cNvSpPr>
              <a:spLocks noChangeArrowheads="1"/>
            </p:cNvSpPr>
            <p:nvPr/>
          </p:nvSpPr>
          <p:spPr bwMode="auto">
            <a:xfrm>
              <a:off x="391" y="358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0" name="Rectangle 459"/>
            <p:cNvSpPr>
              <a:spLocks noChangeArrowheads="1"/>
            </p:cNvSpPr>
            <p:nvPr/>
          </p:nvSpPr>
          <p:spPr bwMode="auto">
            <a:xfrm>
              <a:off x="785" y="3583"/>
              <a:ext cx="9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1" name="Rectangle 460"/>
            <p:cNvSpPr>
              <a:spLocks noChangeArrowheads="1"/>
            </p:cNvSpPr>
            <p:nvPr/>
          </p:nvSpPr>
          <p:spPr bwMode="auto">
            <a:xfrm>
              <a:off x="832" y="3583"/>
              <a:ext cx="7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461"/>
            <p:cNvSpPr>
              <a:spLocks noChangeArrowheads="1"/>
            </p:cNvSpPr>
            <p:nvPr/>
          </p:nvSpPr>
          <p:spPr bwMode="auto">
            <a:xfrm>
              <a:off x="192" y="357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3" name="Line 462"/>
            <p:cNvSpPr>
              <a:spLocks noChangeShapeType="1"/>
            </p:cNvSpPr>
            <p:nvPr/>
          </p:nvSpPr>
          <p:spPr bwMode="auto">
            <a:xfrm>
              <a:off x="192" y="357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4" name="Rectangle 463"/>
            <p:cNvSpPr>
              <a:spLocks noChangeArrowheads="1"/>
            </p:cNvSpPr>
            <p:nvPr/>
          </p:nvSpPr>
          <p:spPr bwMode="auto">
            <a:xfrm>
              <a:off x="196" y="3573"/>
              <a:ext cx="20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5" name="Line 464"/>
            <p:cNvSpPr>
              <a:spLocks noChangeShapeType="1"/>
            </p:cNvSpPr>
            <p:nvPr/>
          </p:nvSpPr>
          <p:spPr bwMode="auto">
            <a:xfrm>
              <a:off x="196" y="3573"/>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6" name="Rectangle 465"/>
            <p:cNvSpPr>
              <a:spLocks noChangeArrowheads="1"/>
            </p:cNvSpPr>
            <p:nvPr/>
          </p:nvSpPr>
          <p:spPr bwMode="auto">
            <a:xfrm>
              <a:off x="402" y="357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7" name="Line 466"/>
            <p:cNvSpPr>
              <a:spLocks noChangeShapeType="1"/>
            </p:cNvSpPr>
            <p:nvPr/>
          </p:nvSpPr>
          <p:spPr bwMode="auto">
            <a:xfrm>
              <a:off x="402" y="357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8" name="Rectangle 467"/>
            <p:cNvSpPr>
              <a:spLocks noChangeArrowheads="1"/>
            </p:cNvSpPr>
            <p:nvPr/>
          </p:nvSpPr>
          <p:spPr bwMode="auto">
            <a:xfrm>
              <a:off x="406" y="3573"/>
              <a:ext cx="436"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9" name="Line 468"/>
            <p:cNvSpPr>
              <a:spLocks noChangeShapeType="1"/>
            </p:cNvSpPr>
            <p:nvPr/>
          </p:nvSpPr>
          <p:spPr bwMode="auto">
            <a:xfrm>
              <a:off x="406" y="3573"/>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0" name="Rectangle 469"/>
            <p:cNvSpPr>
              <a:spLocks noChangeArrowheads="1"/>
            </p:cNvSpPr>
            <p:nvPr/>
          </p:nvSpPr>
          <p:spPr bwMode="auto">
            <a:xfrm>
              <a:off x="842" y="3573"/>
              <a:ext cx="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1" name="Line 470"/>
            <p:cNvSpPr>
              <a:spLocks noChangeShapeType="1"/>
            </p:cNvSpPr>
            <p:nvPr/>
          </p:nvSpPr>
          <p:spPr bwMode="auto">
            <a:xfrm>
              <a:off x="842" y="3573"/>
              <a:ext cx="0" cy="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2" name="Rectangle 471"/>
            <p:cNvSpPr>
              <a:spLocks noChangeArrowheads="1"/>
            </p:cNvSpPr>
            <p:nvPr/>
          </p:nvSpPr>
          <p:spPr bwMode="auto">
            <a:xfrm>
              <a:off x="192" y="358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3" name="Line 472"/>
            <p:cNvSpPr>
              <a:spLocks noChangeShapeType="1"/>
            </p:cNvSpPr>
            <p:nvPr/>
          </p:nvSpPr>
          <p:spPr bwMode="auto">
            <a:xfrm>
              <a:off x="192" y="358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4" name="Rectangle 473"/>
            <p:cNvSpPr>
              <a:spLocks noChangeArrowheads="1"/>
            </p:cNvSpPr>
            <p:nvPr/>
          </p:nvSpPr>
          <p:spPr bwMode="auto">
            <a:xfrm>
              <a:off x="192" y="36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5" name="Line 474"/>
            <p:cNvSpPr>
              <a:spLocks noChangeShapeType="1"/>
            </p:cNvSpPr>
            <p:nvPr/>
          </p:nvSpPr>
          <p:spPr bwMode="auto">
            <a:xfrm>
              <a:off x="192" y="36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6" name="Line 475"/>
            <p:cNvSpPr>
              <a:spLocks noChangeShapeType="1"/>
            </p:cNvSpPr>
            <p:nvPr/>
          </p:nvSpPr>
          <p:spPr bwMode="auto">
            <a:xfrm>
              <a:off x="192" y="36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7" name="Rectangle 476"/>
            <p:cNvSpPr>
              <a:spLocks noChangeArrowheads="1"/>
            </p:cNvSpPr>
            <p:nvPr/>
          </p:nvSpPr>
          <p:spPr bwMode="auto">
            <a:xfrm>
              <a:off x="192" y="36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8" name="Line 477"/>
            <p:cNvSpPr>
              <a:spLocks noChangeShapeType="1"/>
            </p:cNvSpPr>
            <p:nvPr/>
          </p:nvSpPr>
          <p:spPr bwMode="auto">
            <a:xfrm>
              <a:off x="192" y="36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9" name="Line 478"/>
            <p:cNvSpPr>
              <a:spLocks noChangeShapeType="1"/>
            </p:cNvSpPr>
            <p:nvPr/>
          </p:nvSpPr>
          <p:spPr bwMode="auto">
            <a:xfrm>
              <a:off x="192" y="36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0" name="Rectangle 479"/>
            <p:cNvSpPr>
              <a:spLocks noChangeArrowheads="1"/>
            </p:cNvSpPr>
            <p:nvPr/>
          </p:nvSpPr>
          <p:spPr bwMode="auto">
            <a:xfrm>
              <a:off x="196" y="3687"/>
              <a:ext cx="20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1" name="Line 480"/>
            <p:cNvSpPr>
              <a:spLocks noChangeShapeType="1"/>
            </p:cNvSpPr>
            <p:nvPr/>
          </p:nvSpPr>
          <p:spPr bwMode="auto">
            <a:xfrm>
              <a:off x="196" y="3687"/>
              <a:ext cx="20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2" name="Rectangle 481"/>
            <p:cNvSpPr>
              <a:spLocks noChangeArrowheads="1"/>
            </p:cNvSpPr>
            <p:nvPr/>
          </p:nvSpPr>
          <p:spPr bwMode="auto">
            <a:xfrm>
              <a:off x="402" y="358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3" name="Line 482"/>
            <p:cNvSpPr>
              <a:spLocks noChangeShapeType="1"/>
            </p:cNvSpPr>
            <p:nvPr/>
          </p:nvSpPr>
          <p:spPr bwMode="auto">
            <a:xfrm>
              <a:off x="402" y="358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4" name="Rectangle 483"/>
            <p:cNvSpPr>
              <a:spLocks noChangeArrowheads="1"/>
            </p:cNvSpPr>
            <p:nvPr/>
          </p:nvSpPr>
          <p:spPr bwMode="auto">
            <a:xfrm>
              <a:off x="402" y="36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5" name="Line 484"/>
            <p:cNvSpPr>
              <a:spLocks noChangeShapeType="1"/>
            </p:cNvSpPr>
            <p:nvPr/>
          </p:nvSpPr>
          <p:spPr bwMode="auto">
            <a:xfrm>
              <a:off x="402" y="36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6" name="Line 485"/>
            <p:cNvSpPr>
              <a:spLocks noChangeShapeType="1"/>
            </p:cNvSpPr>
            <p:nvPr/>
          </p:nvSpPr>
          <p:spPr bwMode="auto">
            <a:xfrm>
              <a:off x="402" y="36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7" name="Rectangle 486"/>
            <p:cNvSpPr>
              <a:spLocks noChangeArrowheads="1"/>
            </p:cNvSpPr>
            <p:nvPr/>
          </p:nvSpPr>
          <p:spPr bwMode="auto">
            <a:xfrm>
              <a:off x="406" y="3687"/>
              <a:ext cx="436"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8" name="Line 487"/>
            <p:cNvSpPr>
              <a:spLocks noChangeShapeType="1"/>
            </p:cNvSpPr>
            <p:nvPr/>
          </p:nvSpPr>
          <p:spPr bwMode="auto">
            <a:xfrm>
              <a:off x="406" y="3687"/>
              <a:ext cx="4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9" name="Rectangle 488"/>
            <p:cNvSpPr>
              <a:spLocks noChangeArrowheads="1"/>
            </p:cNvSpPr>
            <p:nvPr/>
          </p:nvSpPr>
          <p:spPr bwMode="auto">
            <a:xfrm>
              <a:off x="842" y="3584"/>
              <a:ext cx="4" cy="10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0" name="Line 489"/>
            <p:cNvSpPr>
              <a:spLocks noChangeShapeType="1"/>
            </p:cNvSpPr>
            <p:nvPr/>
          </p:nvSpPr>
          <p:spPr bwMode="auto">
            <a:xfrm>
              <a:off x="842" y="3584"/>
              <a:ext cx="0" cy="103"/>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1" name="Rectangle 490"/>
            <p:cNvSpPr>
              <a:spLocks noChangeArrowheads="1"/>
            </p:cNvSpPr>
            <p:nvPr/>
          </p:nvSpPr>
          <p:spPr bwMode="auto">
            <a:xfrm>
              <a:off x="842" y="36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2" name="Line 491"/>
            <p:cNvSpPr>
              <a:spLocks noChangeShapeType="1"/>
            </p:cNvSpPr>
            <p:nvPr/>
          </p:nvSpPr>
          <p:spPr bwMode="auto">
            <a:xfrm>
              <a:off x="842" y="36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3" name="Line 492"/>
            <p:cNvSpPr>
              <a:spLocks noChangeShapeType="1"/>
            </p:cNvSpPr>
            <p:nvPr/>
          </p:nvSpPr>
          <p:spPr bwMode="auto">
            <a:xfrm>
              <a:off x="842" y="36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4" name="Rectangle 493"/>
            <p:cNvSpPr>
              <a:spLocks noChangeArrowheads="1"/>
            </p:cNvSpPr>
            <p:nvPr/>
          </p:nvSpPr>
          <p:spPr bwMode="auto">
            <a:xfrm>
              <a:off x="842" y="3687"/>
              <a:ext cx="4" cy="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5" name="Line 494"/>
            <p:cNvSpPr>
              <a:spLocks noChangeShapeType="1"/>
            </p:cNvSpPr>
            <p:nvPr/>
          </p:nvSpPr>
          <p:spPr bwMode="auto">
            <a:xfrm>
              <a:off x="842" y="3687"/>
              <a:ext cx="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6" name="Line 495"/>
            <p:cNvSpPr>
              <a:spLocks noChangeShapeType="1"/>
            </p:cNvSpPr>
            <p:nvPr/>
          </p:nvSpPr>
          <p:spPr bwMode="auto">
            <a:xfrm>
              <a:off x="842" y="3687"/>
              <a:ext cx="0" cy="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7" name="Rectangle 496"/>
            <p:cNvSpPr>
              <a:spLocks noChangeArrowheads="1"/>
            </p:cNvSpPr>
            <p:nvPr/>
          </p:nvSpPr>
          <p:spPr bwMode="auto">
            <a:xfrm>
              <a:off x="207" y="3690"/>
              <a:ext cx="48"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4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5195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From </a:t>
            </a:r>
            <a:r>
              <a:rPr lang="en-US" dirty="0"/>
              <a:t>2014 the </a:t>
            </a:r>
            <a:r>
              <a:rPr lang="en-US" dirty="0" smtClean="0"/>
              <a:t>organization </a:t>
            </a:r>
            <a:r>
              <a:rPr lang="en-US" dirty="0"/>
              <a:t>allocated, identified and coded dozens all hard copies and e-versions of </a:t>
            </a:r>
            <a:r>
              <a:rPr lang="en-US" dirty="0" smtClean="0"/>
              <a:t>documents related to peace </a:t>
            </a:r>
            <a:r>
              <a:rPr lang="en-US" dirty="0"/>
              <a:t>process and conflict </a:t>
            </a:r>
            <a:r>
              <a:rPr lang="en-US" dirty="0" smtClean="0"/>
              <a:t>settlement.</a:t>
            </a:r>
          </a:p>
          <a:p>
            <a:r>
              <a:rPr lang="en-US" dirty="0"/>
              <a:t>The full GEO </a:t>
            </a:r>
            <a:r>
              <a:rPr lang="en-US" dirty="0" err="1"/>
              <a:t>PeaceDatabase</a:t>
            </a:r>
            <a:r>
              <a:rPr lang="en-US" dirty="0"/>
              <a:t> will give access to a definitive collection of 1991 -2018 Peace Agreements, which at present comprise </a:t>
            </a:r>
            <a:r>
              <a:rPr lang="en-US" dirty="0" smtClean="0"/>
              <a:t>about 500 </a:t>
            </a:r>
            <a:r>
              <a:rPr lang="en-US" dirty="0"/>
              <a:t>PAs between Georgian-Abkhazian, </a:t>
            </a:r>
            <a:r>
              <a:rPr lang="en-US" dirty="0" smtClean="0"/>
              <a:t>Georgian-</a:t>
            </a:r>
            <a:r>
              <a:rPr lang="en-US" dirty="0" err="1" smtClean="0"/>
              <a:t>S.Ossetian</a:t>
            </a:r>
            <a:r>
              <a:rPr lang="en-US" dirty="0"/>
              <a:t>, Georgian-Russian sides and International Stakeholders involved as a Third Neutral Parties.</a:t>
            </a:r>
          </a:p>
          <a:p>
            <a:endParaRPr lang="en-US" dirty="0" smtClean="0"/>
          </a:p>
        </p:txBody>
      </p:sp>
      <p:sp>
        <p:nvSpPr>
          <p:cNvPr id="2" name="Title 1"/>
          <p:cNvSpPr>
            <a:spLocks noGrp="1"/>
          </p:cNvSpPr>
          <p:nvPr>
            <p:ph type="title"/>
          </p:nvPr>
        </p:nvSpPr>
        <p:spPr/>
        <p:txBody>
          <a:bodyPr/>
          <a:lstStyle/>
          <a:p>
            <a:r>
              <a:rPr lang="en-US" dirty="0" smtClean="0"/>
              <a:t>Peace Agreements’ Collection</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9088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r>
              <a:rPr lang="en-US" dirty="0"/>
              <a:t>Apart from its own collection of PAs ICCN has already </a:t>
            </a:r>
            <a:r>
              <a:rPr lang="en-US" dirty="0" smtClean="0"/>
              <a:t>reviewed, categorized</a:t>
            </a:r>
            <a:r>
              <a:rPr lang="en-US" dirty="0"/>
              <a:t>, collected, and digitalized </a:t>
            </a:r>
            <a:r>
              <a:rPr lang="en-US" dirty="0" smtClean="0"/>
              <a:t>many </a:t>
            </a:r>
            <a:r>
              <a:rPr lang="en-US" dirty="0"/>
              <a:t>additional PAs from several sources to make its existing documentary base fully comprehensive and integral</a:t>
            </a:r>
            <a:r>
              <a:rPr lang="en-US" dirty="0" smtClean="0"/>
              <a:t>.</a:t>
            </a:r>
          </a:p>
          <a:p>
            <a:r>
              <a:rPr lang="en-US" dirty="0" smtClean="0"/>
              <a:t>Peace Agreements are already coded using several variables. This is an example of one of the variables: Out of 1058 signatories only 4% were women.</a:t>
            </a:r>
          </a:p>
        </p:txBody>
      </p:sp>
      <p:pic>
        <p:nvPicPr>
          <p:cNvPr id="2050" name="Picture 2" descr="C:\Users\Zurab\Desktop\image_manager__06_gallery_list_gender_provision_of_signatories_of_peace_agreements_of_georgia_0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054474"/>
            <a:ext cx="4363065" cy="25908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09" y="6446837"/>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6820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143000"/>
            <a:ext cx="4876800" cy="381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657600" y="1828800"/>
            <a:ext cx="5175250" cy="419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normAutofit fontScale="90000"/>
          </a:bodyPr>
          <a:lstStyle/>
          <a:p>
            <a:r>
              <a:rPr lang="en-US" dirty="0" smtClean="0"/>
              <a:t>Peace Agreements on the ICCN.ge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18" y="1219200"/>
            <a:ext cx="4749800" cy="362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C:\Users\Zurab\Desktop\Con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800" y="1905000"/>
            <a:ext cx="5010151" cy="40081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6248400"/>
            <a:ext cx="22796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49314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1216</TotalTime>
  <Words>855</Words>
  <Application>Microsoft Office PowerPoint</Application>
  <PresentationFormat>On-screen Show (4:3)</PresentationFormat>
  <Paragraphs>172</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Concourse</vt:lpstr>
      <vt:lpstr>Acrobat Document</vt:lpstr>
      <vt:lpstr>Historical Archive of Georgia in Conflict Resolution and Peace Building</vt:lpstr>
      <vt:lpstr> Historical Archive of Georgia in Conflict Resolution and Peace Building</vt:lpstr>
      <vt:lpstr>Our goals</vt:lpstr>
      <vt:lpstr>ICCN’s Archive Components</vt:lpstr>
      <vt:lpstr>Concepts and Initiatives for Conflict Resolution in Georgia</vt:lpstr>
      <vt:lpstr>Statistics</vt:lpstr>
      <vt:lpstr>Peace Agreements’ Collection</vt:lpstr>
      <vt:lpstr>PowerPoint Presentation</vt:lpstr>
      <vt:lpstr>Peace Agreements on the ICCN.ge</vt:lpstr>
      <vt:lpstr>For the History of Creation of National Security Concept of Georgia</vt:lpstr>
      <vt:lpstr>PowerPoint Presentation</vt:lpstr>
      <vt:lpstr>08.08.08 Documents</vt:lpstr>
      <vt:lpstr>Statistics on 08.08.08 Documents</vt:lpstr>
      <vt:lpstr>1917-1921 Documents</vt:lpstr>
      <vt:lpstr>ICCN.ge - WebStatistics</vt:lpstr>
      <vt:lpstr>PowerPoint Presentation</vt:lpstr>
      <vt:lpstr>Visitors by country</vt:lpstr>
      <vt:lpstr>Issues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Archive of Georgia in Conflict Resolution and Peace Building</dc:title>
  <dc:creator>Zurab</dc:creator>
  <cp:lastModifiedBy>Zurab</cp:lastModifiedBy>
  <cp:revision>51</cp:revision>
  <dcterms:created xsi:type="dcterms:W3CDTF">2019-07-01T08:22:34Z</dcterms:created>
  <dcterms:modified xsi:type="dcterms:W3CDTF">2019-07-09T13:49:41Z</dcterms:modified>
</cp:coreProperties>
</file>