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77"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D13594-A314-4950-91B4-9C6A1B7CF912}"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221728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D13594-A314-4950-91B4-9C6A1B7CF912}"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85954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D13594-A314-4950-91B4-9C6A1B7CF912}"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727692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D13594-A314-4950-91B4-9C6A1B7CF912}"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96067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D13594-A314-4950-91B4-9C6A1B7CF912}" type="datetimeFigureOut">
              <a:rPr lang="en-US" smtClean="0"/>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118555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D13594-A314-4950-91B4-9C6A1B7CF912}"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3701624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D13594-A314-4950-91B4-9C6A1B7CF912}" type="datetimeFigureOut">
              <a:rPr lang="en-US" smtClean="0"/>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217350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D13594-A314-4950-91B4-9C6A1B7CF912}" type="datetimeFigureOut">
              <a:rPr lang="en-US" smtClean="0"/>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2027484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13594-A314-4950-91B4-9C6A1B7CF912}" type="datetimeFigureOut">
              <a:rPr lang="en-US" smtClean="0"/>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222344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3594-A314-4950-91B4-9C6A1B7CF912}"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423381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D13594-A314-4950-91B4-9C6A1B7CF912}" type="datetimeFigureOut">
              <a:rPr lang="en-US" smtClean="0"/>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B8DC0-3249-47E7-803E-91EB9443DACC}" type="slidenum">
              <a:rPr lang="en-US" smtClean="0"/>
              <a:t>‹#›</a:t>
            </a:fld>
            <a:endParaRPr lang="en-US"/>
          </a:p>
        </p:txBody>
      </p:sp>
    </p:spTree>
    <p:extLst>
      <p:ext uri="{BB962C8B-B14F-4D97-AF65-F5344CB8AC3E}">
        <p14:creationId xmlns:p14="http://schemas.microsoft.com/office/powerpoint/2010/main" val="418138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13594-A314-4950-91B4-9C6A1B7CF912}" type="datetimeFigureOut">
              <a:rPr lang="en-US" smtClean="0"/>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B8DC0-3249-47E7-803E-91EB9443DACC}" type="slidenum">
              <a:rPr lang="en-US" smtClean="0"/>
              <a:t>‹#›</a:t>
            </a:fld>
            <a:endParaRPr lang="en-US"/>
          </a:p>
        </p:txBody>
      </p:sp>
    </p:spTree>
    <p:extLst>
      <p:ext uri="{BB962C8B-B14F-4D97-AF65-F5344CB8AC3E}">
        <p14:creationId xmlns:p14="http://schemas.microsoft.com/office/powerpoint/2010/main" val="3803721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GPPAC ICCN South Caucasus Networking</a:t>
            </a:r>
            <a:endParaRPr lang="en-US" dirty="0"/>
          </a:p>
        </p:txBody>
      </p:sp>
      <p:sp>
        <p:nvSpPr>
          <p:cNvPr id="3" name="Subtitle 2"/>
          <p:cNvSpPr>
            <a:spLocks noGrp="1"/>
          </p:cNvSpPr>
          <p:nvPr>
            <p:ph type="subTitle" idx="1"/>
          </p:nvPr>
        </p:nvSpPr>
        <p:spPr/>
        <p:txBody>
          <a:bodyPr/>
          <a:lstStyle/>
          <a:p>
            <a:r>
              <a:rPr lang="en-US" dirty="0" smtClean="0"/>
              <a:t>September-October, 2015</a:t>
            </a:r>
          </a:p>
          <a:p>
            <a:r>
              <a:rPr lang="en-US" dirty="0" err="1" smtClean="0"/>
              <a:t>Khurgada</a:t>
            </a:r>
            <a:r>
              <a:rPr lang="en-US" dirty="0" smtClean="0"/>
              <a:t>, Egypt</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7585" y="0"/>
            <a:ext cx="2895600" cy="1457325"/>
          </a:xfrm>
          <a:prstGeom prst="rect">
            <a:avLst/>
          </a:prstGeom>
          <a:noFill/>
        </p:spPr>
      </p:pic>
      <p:pic>
        <p:nvPicPr>
          <p:cNvPr id="5" name="Picture 2" descr="No automatic alt text availab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76200"/>
            <a:ext cx="1142999" cy="1094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3576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rPr>
              <a:t>Strategic Action Plan </a:t>
            </a:r>
            <a:r>
              <a:rPr lang="en-US" b="1" dirty="0" smtClean="0">
                <a:solidFill>
                  <a:schemeClr val="accent1">
                    <a:lumMod val="75000"/>
                  </a:schemeClr>
                </a:solidFill>
              </a:rPr>
              <a:t>2016-2018</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4 </a:t>
            </a:r>
            <a:r>
              <a:rPr lang="en-US" dirty="0"/>
              <a:t>Strategic Priorities were selected out of 33 challenges facing the whole region of South Caucasus:</a:t>
            </a:r>
          </a:p>
          <a:p>
            <a:pPr lvl="0"/>
            <a:r>
              <a:rPr lang="en-US" dirty="0"/>
              <a:t>Regional Security and National Securities in South Caucasus;</a:t>
            </a:r>
          </a:p>
          <a:p>
            <a:pPr lvl="0"/>
            <a:r>
              <a:rPr lang="en-US" dirty="0"/>
              <a:t>Human Rights in South Caucasus – development of Democratic Institutions;</a:t>
            </a:r>
          </a:p>
          <a:p>
            <a:pPr lvl="0"/>
            <a:r>
              <a:rPr lang="en-US" dirty="0"/>
              <a:t>Free Mass Media and access to the information;</a:t>
            </a:r>
          </a:p>
          <a:p>
            <a:pPr lvl="0"/>
            <a:r>
              <a:rPr lang="en-US" dirty="0"/>
              <a:t>Impact of </a:t>
            </a:r>
            <a:r>
              <a:rPr lang="en-US" dirty="0" err="1"/>
              <a:t>integrational</a:t>
            </a:r>
            <a:r>
              <a:rPr lang="en-US" dirty="0"/>
              <a:t> processes.</a:t>
            </a:r>
          </a:p>
          <a:p>
            <a:endParaRPr lang="en-US" dirty="0" smtClean="0"/>
          </a:p>
          <a:p>
            <a:pPr marL="0" indent="0">
              <a:buNone/>
            </a:pPr>
            <a:r>
              <a:rPr lang="en-US" dirty="0"/>
              <a:t>Regional Security and National Securities in South Caucasus </a:t>
            </a:r>
            <a:r>
              <a:rPr lang="en-US" dirty="0" smtClean="0"/>
              <a:t>- Provision </a:t>
            </a:r>
            <a:r>
              <a:rPr lang="en-US" dirty="0"/>
              <a:t>of possible contribution of journalists to it through active cooperation with </a:t>
            </a:r>
            <a:r>
              <a:rPr lang="en-US" dirty="0" smtClean="0"/>
              <a:t>SCOs</a:t>
            </a:r>
            <a:endParaRPr lang="en-US" dirty="0"/>
          </a:p>
          <a:p>
            <a:pPr marL="0" indent="0">
              <a:buNone/>
            </a:pPr>
            <a:r>
              <a:rPr lang="en-US" dirty="0">
                <a:solidFill>
                  <a:schemeClr val="tx2"/>
                </a:solidFill>
              </a:rPr>
              <a:t/>
            </a:r>
            <a:br>
              <a:rPr lang="en-US" dirty="0">
                <a:solidFill>
                  <a:schemeClr val="tx2"/>
                </a:solidFill>
              </a:rPr>
            </a:br>
            <a:endParaRPr lang="en-US" dirty="0"/>
          </a:p>
        </p:txBody>
      </p:sp>
    </p:spTree>
    <p:extLst>
      <p:ext uri="{BB962C8B-B14F-4D97-AF65-F5344CB8AC3E}">
        <p14:creationId xmlns:p14="http://schemas.microsoft.com/office/powerpoint/2010/main" val="1804817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rPr>
              <a:t>Threat</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62500" lnSpcReduction="20000"/>
          </a:bodyPr>
          <a:lstStyle/>
          <a:p>
            <a:r>
              <a:rPr lang="en-US" b="1" dirty="0"/>
              <a:t>Threat</a:t>
            </a:r>
            <a:r>
              <a:rPr lang="en-US" dirty="0"/>
              <a:t>: renewal of the military actions in the conflict zones and boosting hatred through mass media means;</a:t>
            </a:r>
          </a:p>
          <a:p>
            <a:pPr lvl="0"/>
            <a:r>
              <a:rPr lang="en-US" dirty="0"/>
              <a:t>Promotion of peacemaking journalism in the region; </a:t>
            </a:r>
          </a:p>
          <a:p>
            <a:pPr lvl="0"/>
            <a:r>
              <a:rPr lang="en-US" dirty="0"/>
              <a:t>Fight of journalists against myths and stereotypes set deeply around the conflicting nations;</a:t>
            </a:r>
          </a:p>
          <a:p>
            <a:pPr lvl="0"/>
            <a:r>
              <a:rPr lang="en-US" dirty="0"/>
              <a:t>Development of the general ethical code for journalists from South Caucasus (Establishment of peacemaking journalists network);</a:t>
            </a:r>
          </a:p>
          <a:p>
            <a:pPr lvl="0"/>
            <a:r>
              <a:rPr lang="en-US" dirty="0"/>
              <a:t>Information exchange will support the working process of the colleagues based on peacemaking journalism standards;  </a:t>
            </a:r>
          </a:p>
          <a:p>
            <a:pPr lvl="0"/>
            <a:r>
              <a:rPr lang="en-US" dirty="0"/>
              <a:t>Increased responsibility in front of the colleagues;</a:t>
            </a:r>
          </a:p>
          <a:p>
            <a:pPr lvl="0"/>
            <a:r>
              <a:rPr lang="en-US" dirty="0"/>
              <a:t>Eradication of the Language of Hatred;</a:t>
            </a:r>
          </a:p>
          <a:p>
            <a:pPr lvl="0"/>
            <a:r>
              <a:rPr lang="en-US" dirty="0"/>
              <a:t>Development of the documents/materials referred to the problematic issues prepared by the colleagues representing the third (neutral) party.</a:t>
            </a:r>
          </a:p>
          <a:p>
            <a:pPr lvl="0"/>
            <a:r>
              <a:rPr lang="en-US" b="1" dirty="0" smtClean="0"/>
              <a:t>Impact </a:t>
            </a:r>
            <a:r>
              <a:rPr lang="en-US" b="1" dirty="0"/>
              <a:t>of different and polarized </a:t>
            </a:r>
            <a:r>
              <a:rPr lang="en-US" b="1" dirty="0" err="1"/>
              <a:t>Integrational</a:t>
            </a:r>
            <a:r>
              <a:rPr lang="en-US" b="1" dirty="0"/>
              <a:t> processes on South Caucasus</a:t>
            </a:r>
            <a:endParaRPr lang="en-US" dirty="0"/>
          </a:p>
          <a:p>
            <a:endParaRPr lang="en-US" dirty="0"/>
          </a:p>
        </p:txBody>
      </p:sp>
    </p:spTree>
    <p:extLst>
      <p:ext uri="{BB962C8B-B14F-4D97-AF65-F5344CB8AC3E}">
        <p14:creationId xmlns:p14="http://schemas.microsoft.com/office/powerpoint/2010/main" val="3071657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b="1" dirty="0" smtClean="0">
                <a:solidFill>
                  <a:schemeClr val="accent1">
                    <a:lumMod val="75000"/>
                  </a:schemeClr>
                </a:solidFill>
              </a:rPr>
              <a:t>Challenges</a:t>
            </a:r>
            <a:endParaRPr lang="en-US" dirty="0">
              <a:solidFill>
                <a:schemeClr val="accent1">
                  <a:lumMod val="75000"/>
                </a:schemeClr>
              </a:solidFill>
            </a:endParaRPr>
          </a:p>
        </p:txBody>
      </p:sp>
      <p:sp>
        <p:nvSpPr>
          <p:cNvPr id="3" name="Content Placeholder 2"/>
          <p:cNvSpPr>
            <a:spLocks noGrp="1"/>
          </p:cNvSpPr>
          <p:nvPr>
            <p:ph idx="1"/>
          </p:nvPr>
        </p:nvSpPr>
        <p:spPr>
          <a:xfrm>
            <a:off x="1447800" y="1905000"/>
            <a:ext cx="6781800" cy="3276600"/>
          </a:xfrm>
        </p:spPr>
        <p:txBody>
          <a:bodyPr/>
          <a:lstStyle/>
          <a:p>
            <a:pPr lvl="0"/>
            <a:r>
              <a:rPr lang="en-US" dirty="0" smtClean="0"/>
              <a:t>Weakening </a:t>
            </a:r>
            <a:r>
              <a:rPr lang="en-US" dirty="0"/>
              <a:t>of sovereignty;</a:t>
            </a:r>
          </a:p>
          <a:p>
            <a:pPr lvl="0"/>
            <a:r>
              <a:rPr lang="en-US" dirty="0"/>
              <a:t>Threat to lose identity ;</a:t>
            </a:r>
          </a:p>
          <a:p>
            <a:pPr lvl="0"/>
            <a:r>
              <a:rPr lang="en-US" dirty="0"/>
              <a:t>Economic dependence;</a:t>
            </a:r>
          </a:p>
          <a:p>
            <a:pPr lvl="0"/>
            <a:r>
              <a:rPr lang="en-US" dirty="0"/>
              <a:t>Military and political dependence;</a:t>
            </a:r>
          </a:p>
          <a:p>
            <a:pPr lvl="0"/>
            <a:r>
              <a:rPr lang="en-US" dirty="0"/>
              <a:t>Migration.</a:t>
            </a:r>
          </a:p>
        </p:txBody>
      </p:sp>
    </p:spTree>
    <p:extLst>
      <p:ext uri="{BB962C8B-B14F-4D97-AF65-F5344CB8AC3E}">
        <p14:creationId xmlns:p14="http://schemas.microsoft.com/office/powerpoint/2010/main" val="2153173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b="1" dirty="0">
                <a:solidFill>
                  <a:schemeClr val="accent1">
                    <a:lumMod val="75000"/>
                  </a:schemeClr>
                </a:solidFill>
              </a:rPr>
              <a:t>Action </a:t>
            </a:r>
            <a:r>
              <a:rPr lang="en-US" b="1" dirty="0" smtClean="0">
                <a:solidFill>
                  <a:schemeClr val="accent1">
                    <a:lumMod val="75000"/>
                  </a:schemeClr>
                </a:solidFill>
              </a:rPr>
              <a:t>Plan:</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pPr lvl="0"/>
            <a:r>
              <a:rPr lang="en-US" dirty="0" smtClean="0"/>
              <a:t>To </a:t>
            </a:r>
            <a:r>
              <a:rPr lang="en-US" dirty="0"/>
              <a:t>conduct Research to identify positive and negative sides of these challenges;</a:t>
            </a:r>
          </a:p>
          <a:p>
            <a:pPr lvl="0"/>
            <a:r>
              <a:rPr lang="en-US" dirty="0"/>
              <a:t>Discussion about the research results on a different stages;</a:t>
            </a:r>
          </a:p>
          <a:p>
            <a:pPr lvl="0"/>
            <a:r>
              <a:rPr lang="en-US" dirty="0"/>
              <a:t>Lobbing legislative initiatives ;</a:t>
            </a:r>
          </a:p>
          <a:p>
            <a:pPr lvl="0"/>
            <a:r>
              <a:rPr lang="en-US" dirty="0"/>
              <a:t>Creating Caucasus informational resource, organizing press tours.</a:t>
            </a:r>
          </a:p>
          <a:p>
            <a:pPr marL="0" indent="0">
              <a:buNone/>
            </a:pPr>
            <a:endParaRPr lang="en-US" dirty="0" smtClean="0"/>
          </a:p>
          <a:p>
            <a:pPr marL="0" indent="0">
              <a:buNone/>
            </a:pPr>
            <a:r>
              <a:rPr lang="en-US" dirty="0" smtClean="0"/>
              <a:t>Under the discussion </a:t>
            </a:r>
            <a:r>
              <a:rPr lang="en-US" dirty="0"/>
              <a:t>the main issue was radically different geo-political approach of Georgia via signing EU-Georgia AA DCFTA. </a:t>
            </a:r>
            <a:endParaRPr lang="en-US" dirty="0" smtClean="0"/>
          </a:p>
          <a:p>
            <a:pPr marL="0" indent="0">
              <a:buNone/>
            </a:pPr>
            <a:r>
              <a:rPr lang="en-US" dirty="0" smtClean="0"/>
              <a:t>That’s </a:t>
            </a:r>
            <a:r>
              <a:rPr lang="en-US" dirty="0"/>
              <a:t>why participants considered Georgia as a part of the </a:t>
            </a:r>
            <a:r>
              <a:rPr lang="en-US" dirty="0" smtClean="0"/>
              <a:t>West.</a:t>
            </a:r>
          </a:p>
          <a:p>
            <a:pPr marL="0" indent="0">
              <a:buNone/>
            </a:pPr>
            <a:endParaRPr lang="en-US" dirty="0" smtClean="0"/>
          </a:p>
          <a:p>
            <a:pPr marL="0" indent="0">
              <a:buNone/>
            </a:pPr>
            <a:r>
              <a:rPr lang="en-US" dirty="0" smtClean="0"/>
              <a:t>At </a:t>
            </a:r>
            <a:r>
              <a:rPr lang="en-US" dirty="0"/>
              <a:t>the same time it was indeed underlined that these radicalization of different economic ties are already and will have more negative impact on the region and interested parties will (as usually) use already exited conflicts through their escalation in order to influence particular profile of power division. </a:t>
            </a:r>
          </a:p>
          <a:p>
            <a:endParaRPr lang="en-US" dirty="0"/>
          </a:p>
        </p:txBody>
      </p:sp>
    </p:spTree>
    <p:extLst>
      <p:ext uri="{BB962C8B-B14F-4D97-AF65-F5344CB8AC3E}">
        <p14:creationId xmlns:p14="http://schemas.microsoft.com/office/powerpoint/2010/main" val="3425954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pPr lvl="0"/>
            <a:r>
              <a:rPr lang="en-US" b="1" dirty="0">
                <a:solidFill>
                  <a:schemeClr val="accent1">
                    <a:lumMod val="75000"/>
                  </a:schemeClr>
                </a:solidFill>
              </a:rPr>
              <a:t>Human </a:t>
            </a:r>
            <a:r>
              <a:rPr lang="en-US" b="1" dirty="0" smtClean="0">
                <a:solidFill>
                  <a:schemeClr val="accent1">
                    <a:lumMod val="75000"/>
                  </a:schemeClr>
                </a:solidFill>
              </a:rPr>
              <a:t>Rights</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pPr marL="0" indent="0">
              <a:buNone/>
            </a:pPr>
            <a:r>
              <a:rPr lang="en-US" dirty="0" smtClean="0"/>
              <a:t>(</a:t>
            </a:r>
            <a:r>
              <a:rPr lang="en-US" dirty="0"/>
              <a:t>Through Development of the democratic institutions)</a:t>
            </a:r>
          </a:p>
          <a:p>
            <a:pPr lvl="0"/>
            <a:r>
              <a:rPr lang="en-US" dirty="0"/>
              <a:t>CSOs engagement in effective Monitoring Activities:</a:t>
            </a:r>
          </a:p>
          <a:p>
            <a:pPr lvl="1"/>
            <a:r>
              <a:rPr lang="en-US" dirty="0"/>
              <a:t>Mass Media;</a:t>
            </a:r>
          </a:p>
          <a:p>
            <a:pPr lvl="1"/>
            <a:r>
              <a:rPr lang="en-US" dirty="0"/>
              <a:t>Judicial and legal bodies ;</a:t>
            </a:r>
          </a:p>
          <a:p>
            <a:pPr lvl="1"/>
            <a:r>
              <a:rPr lang="en-US" dirty="0"/>
              <a:t>Civil Institutions, civil society;</a:t>
            </a:r>
          </a:p>
          <a:p>
            <a:pPr lvl="1"/>
            <a:r>
              <a:rPr lang="en-US" dirty="0"/>
              <a:t>Legislation;</a:t>
            </a:r>
          </a:p>
          <a:p>
            <a:pPr lvl="1"/>
            <a:r>
              <a:rPr lang="en-US" dirty="0"/>
              <a:t>Jails;</a:t>
            </a:r>
          </a:p>
          <a:p>
            <a:pPr lvl="0"/>
            <a:r>
              <a:rPr lang="en-US" dirty="0"/>
              <a:t>Education of the targeted groups (NGOs, Mass Media Means, civil servants, youth etc.) through the trainings, TOT, Roundtable Workshops, etc.</a:t>
            </a:r>
          </a:p>
          <a:p>
            <a:pPr lvl="0"/>
            <a:r>
              <a:rPr lang="en-US" dirty="0"/>
              <a:t>Cooperation with Mass Media Means, civil institutions and with the government to increase the responsibility in the field of human rights protection.</a:t>
            </a:r>
          </a:p>
          <a:p>
            <a:pPr lvl="0"/>
            <a:r>
              <a:rPr lang="en-US" dirty="0"/>
              <a:t>Collaborate with different religious and international organizations in order to learn more about the methodology and practice on how to protect human rights and develop democratic institutions </a:t>
            </a:r>
          </a:p>
          <a:p>
            <a:pPr lvl="0"/>
            <a:r>
              <a:rPr lang="en-US" dirty="0"/>
              <a:t>Creating coalitions and networks and developing collaborative projects in order to share knowledge and experience</a:t>
            </a:r>
          </a:p>
          <a:p>
            <a:pPr lvl="0"/>
            <a:r>
              <a:rPr lang="en-US" dirty="0"/>
              <a:t>Improve electoral systems</a:t>
            </a:r>
          </a:p>
          <a:p>
            <a:pPr lvl="0"/>
            <a:r>
              <a:rPr lang="en-US" dirty="0"/>
              <a:t>Improve quota policy for women, youth and so on.</a:t>
            </a:r>
          </a:p>
          <a:p>
            <a:pPr lvl="0"/>
            <a:r>
              <a:rPr lang="en-US" dirty="0"/>
              <a:t>Educate and involve all groups of society (women, youth and so on) in the decision making process on local, national and regional levels.</a:t>
            </a:r>
          </a:p>
          <a:p>
            <a:pPr lvl="0"/>
            <a:r>
              <a:rPr lang="en-US" dirty="0"/>
              <a:t>Fight with stereotypes</a:t>
            </a:r>
          </a:p>
          <a:p>
            <a:pPr lvl="0"/>
            <a:r>
              <a:rPr lang="en-US" dirty="0"/>
              <a:t>Strive for cooperation with ombudsman and human rights organizations on the subject of human rights  </a:t>
            </a:r>
          </a:p>
        </p:txBody>
      </p:sp>
    </p:spTree>
    <p:extLst>
      <p:ext uri="{BB962C8B-B14F-4D97-AF65-F5344CB8AC3E}">
        <p14:creationId xmlns:p14="http://schemas.microsoft.com/office/powerpoint/2010/main" val="40525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lstStyle/>
          <a:p>
            <a:pPr lvl="0"/>
            <a:r>
              <a:rPr lang="en-US" b="1" dirty="0">
                <a:solidFill>
                  <a:schemeClr val="accent1">
                    <a:lumMod val="75000"/>
                  </a:schemeClr>
                </a:solidFill>
              </a:rPr>
              <a:t>Free Mass Media and access to the </a:t>
            </a:r>
            <a:r>
              <a:rPr lang="en-US" b="1" dirty="0" smtClean="0">
                <a:solidFill>
                  <a:schemeClr val="accent1">
                    <a:lumMod val="75000"/>
                  </a:schemeClr>
                </a:solidFill>
              </a:rPr>
              <a:t>information</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lvl="0"/>
            <a:r>
              <a:rPr lang="en-US" dirty="0" smtClean="0"/>
              <a:t>Increasing </a:t>
            </a:r>
            <a:r>
              <a:rPr lang="en-US" dirty="0"/>
              <a:t>role of mass media and </a:t>
            </a:r>
            <a:r>
              <a:rPr lang="en-US" dirty="0" smtClean="0"/>
              <a:t>CSOs; </a:t>
            </a:r>
            <a:endParaRPr lang="en-US" dirty="0"/>
          </a:p>
          <a:p>
            <a:pPr lvl="0"/>
            <a:r>
              <a:rPr lang="en-US" dirty="0" smtClean="0"/>
              <a:t>Legislation;</a:t>
            </a:r>
            <a:endParaRPr lang="en-US" dirty="0"/>
          </a:p>
          <a:p>
            <a:r>
              <a:rPr lang="en-US" dirty="0"/>
              <a:t>Pass the laws that will guarantee freedom of speech, free access to information and funding. Advocating these processes. Creating </a:t>
            </a:r>
            <a:r>
              <a:rPr lang="en-US" b="1" dirty="0"/>
              <a:t>press (media) ombudsman </a:t>
            </a:r>
            <a:r>
              <a:rPr lang="en-US" b="1" dirty="0" smtClean="0"/>
              <a:t>institution;</a:t>
            </a:r>
            <a:endParaRPr lang="en-US" dirty="0"/>
          </a:p>
          <a:p>
            <a:pPr lvl="0"/>
            <a:r>
              <a:rPr lang="en-US" dirty="0"/>
              <a:t>Access to the new ways of spreading information, media in the </a:t>
            </a:r>
            <a:r>
              <a:rPr lang="en-US" dirty="0" smtClean="0"/>
              <a:t>Internet;</a:t>
            </a:r>
            <a:endParaRPr lang="en-US" dirty="0"/>
          </a:p>
          <a:p>
            <a:pPr lvl="0"/>
            <a:r>
              <a:rPr lang="en-US" dirty="0"/>
              <a:t>Joint projects on peace </a:t>
            </a:r>
            <a:r>
              <a:rPr lang="en-US" dirty="0" smtClean="0"/>
              <a:t>spreading;</a:t>
            </a:r>
            <a:endParaRPr lang="en-US" dirty="0"/>
          </a:p>
          <a:p>
            <a:pPr lvl="0"/>
            <a:r>
              <a:rPr lang="en-US" dirty="0"/>
              <a:t>Advocating and monitoring, involvement civil society in the process of </a:t>
            </a:r>
            <a:r>
              <a:rPr lang="en-US" dirty="0" smtClean="0"/>
              <a:t>monitoring;</a:t>
            </a:r>
            <a:endParaRPr lang="en-US" dirty="0"/>
          </a:p>
          <a:p>
            <a:pPr lvl="0"/>
            <a:r>
              <a:rPr lang="en-US" dirty="0"/>
              <a:t>Creating Groups, forums, personal </a:t>
            </a:r>
            <a:r>
              <a:rPr lang="en-US" dirty="0" smtClean="0"/>
              <a:t>meetings;</a:t>
            </a:r>
            <a:endParaRPr lang="en-US" dirty="0"/>
          </a:p>
          <a:p>
            <a:pPr lvl="0"/>
            <a:r>
              <a:rPr lang="en-US" dirty="0"/>
              <a:t>Education, trainings;</a:t>
            </a:r>
          </a:p>
          <a:p>
            <a:pPr lvl="0"/>
            <a:r>
              <a:rPr lang="en-US" dirty="0"/>
              <a:t>Campaign to protect journalists.</a:t>
            </a:r>
          </a:p>
          <a:p>
            <a:endParaRPr lang="en-US" dirty="0"/>
          </a:p>
          <a:p>
            <a:endParaRPr lang="en-US" dirty="0"/>
          </a:p>
        </p:txBody>
      </p:sp>
    </p:spTree>
    <p:extLst>
      <p:ext uri="{BB962C8B-B14F-4D97-AF65-F5344CB8AC3E}">
        <p14:creationId xmlns:p14="http://schemas.microsoft.com/office/powerpoint/2010/main" val="2654616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Summary</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55000" lnSpcReduction="20000"/>
          </a:bodyPr>
          <a:lstStyle/>
          <a:p>
            <a:pPr marL="0" indent="0">
              <a:buNone/>
            </a:pPr>
            <a:r>
              <a:rPr lang="en-US" dirty="0"/>
              <a:t>As a summary of all discussions we would like to provide several directions under which the common approach was attracted: </a:t>
            </a:r>
            <a:endParaRPr lang="en-US" dirty="0" smtClean="0"/>
          </a:p>
          <a:p>
            <a:pPr marL="0" indent="0">
              <a:buNone/>
            </a:pPr>
            <a:endParaRPr lang="en-US" dirty="0" smtClean="0"/>
          </a:p>
          <a:p>
            <a:pPr marL="514350" indent="-514350">
              <a:buAutoNum type="alphaLcParenR"/>
            </a:pPr>
            <a:r>
              <a:rPr lang="en-US" dirty="0" smtClean="0"/>
              <a:t>media</a:t>
            </a:r>
            <a:r>
              <a:rPr lang="en-US" dirty="0"/>
              <a:t>, communication, alternative sources and tools to be revolved for effective </a:t>
            </a:r>
            <a:r>
              <a:rPr lang="en-US" dirty="0" smtClean="0"/>
              <a:t>de-isolation </a:t>
            </a:r>
            <a:r>
              <a:rPr lang="en-US" dirty="0"/>
              <a:t>of peace and peacebuilding approaches in the region; </a:t>
            </a:r>
            <a:endParaRPr lang="en-US" dirty="0" smtClean="0"/>
          </a:p>
          <a:p>
            <a:pPr marL="0" indent="0">
              <a:buNone/>
            </a:pPr>
            <a:endParaRPr lang="en-US" dirty="0" smtClean="0"/>
          </a:p>
          <a:p>
            <a:pPr marL="0" indent="0">
              <a:buNone/>
            </a:pPr>
            <a:r>
              <a:rPr lang="en-US" dirty="0" smtClean="0"/>
              <a:t>b</a:t>
            </a:r>
            <a:r>
              <a:rPr lang="en-US" dirty="0"/>
              <a:t>) ‘</a:t>
            </a:r>
            <a:r>
              <a:rPr lang="en-US" dirty="0" err="1"/>
              <a:t>foreighn</a:t>
            </a:r>
            <a:r>
              <a:rPr lang="en-US" dirty="0"/>
              <a:t>’ and/or international factors influencing (are used) on more escalation rather resolution of local tensions, crises, e.g. incompatibilities among DCFTA and EEU, etc.; </a:t>
            </a:r>
            <a:endParaRPr lang="en-US" dirty="0" smtClean="0"/>
          </a:p>
          <a:p>
            <a:pPr marL="0" indent="0">
              <a:buNone/>
            </a:pPr>
            <a:endParaRPr lang="en-US" dirty="0" smtClean="0"/>
          </a:p>
          <a:p>
            <a:pPr marL="0" indent="0">
              <a:buNone/>
            </a:pPr>
            <a:r>
              <a:rPr lang="en-US" dirty="0" smtClean="0"/>
              <a:t>c</a:t>
            </a:r>
            <a:r>
              <a:rPr lang="en-US" dirty="0"/>
              <a:t>) personal contacts and its’ developing perspectives remain for better equipment of  youth, journalists, CSOs  in forming their effective non-violent and tolerant attitudes transforming their behavior; </a:t>
            </a:r>
            <a:endParaRPr lang="en-US" dirty="0" smtClean="0"/>
          </a:p>
          <a:p>
            <a:pPr marL="0" indent="0">
              <a:buNone/>
            </a:pPr>
            <a:endParaRPr lang="en-US" dirty="0" smtClean="0"/>
          </a:p>
          <a:p>
            <a:pPr marL="0" indent="0">
              <a:buNone/>
            </a:pPr>
            <a:r>
              <a:rPr lang="en-US" dirty="0" smtClean="0"/>
              <a:t>d</a:t>
            </a:r>
            <a:r>
              <a:rPr lang="en-US" dirty="0"/>
              <a:t>) human rights – eclectic dimensions and incompatible among legislation and law implementation practices are followed with </a:t>
            </a:r>
            <a:r>
              <a:rPr lang="en-US" dirty="0" err="1"/>
              <a:t>quazi</a:t>
            </a:r>
            <a:r>
              <a:rPr lang="en-US" dirty="0"/>
              <a:t> and faked ‘guarantees’ for the right to access basic HR equally.</a:t>
            </a:r>
          </a:p>
          <a:p>
            <a:endParaRPr lang="en-US" dirty="0"/>
          </a:p>
          <a:p>
            <a:endParaRPr lang="en-US" dirty="0"/>
          </a:p>
        </p:txBody>
      </p:sp>
    </p:spTree>
    <p:extLst>
      <p:ext uri="{BB962C8B-B14F-4D97-AF65-F5344CB8AC3E}">
        <p14:creationId xmlns:p14="http://schemas.microsoft.com/office/powerpoint/2010/main" val="2637370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400" dirty="0" smtClean="0"/>
              <a:t>GPPAC </a:t>
            </a:r>
            <a:r>
              <a:rPr lang="en-US" sz="1400" dirty="0" err="1" smtClean="0"/>
              <a:t>SCNetworking</a:t>
            </a:r>
            <a:r>
              <a:rPr lang="en-US" sz="1400" dirty="0" smtClean="0"/>
              <a:t> participants;</a:t>
            </a:r>
            <a:br>
              <a:rPr lang="en-US" sz="1400" dirty="0" smtClean="0"/>
            </a:br>
            <a:r>
              <a:rPr lang="en-US" sz="1400" dirty="0" smtClean="0"/>
              <a:t> </a:t>
            </a:r>
            <a:r>
              <a:rPr lang="en-US" sz="1400" dirty="0" err="1" smtClean="0"/>
              <a:t>Khurgada</a:t>
            </a:r>
            <a:r>
              <a:rPr lang="en-US" sz="1400" dirty="0" smtClean="0"/>
              <a:t>, Egypt, 2015</a:t>
            </a:r>
            <a:endParaRPr lang="en-US" sz="14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7585" y="0"/>
            <a:ext cx="2895600" cy="1457325"/>
          </a:xfrm>
          <a:prstGeom prst="rect">
            <a:avLst/>
          </a:prstGeom>
          <a:noFill/>
        </p:spPr>
      </p:pic>
      <p:pic>
        <p:nvPicPr>
          <p:cNvPr id="6" name="Picture 2" descr="No automatic alt text availabl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2400" y="76200"/>
            <a:ext cx="1142999" cy="109479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1600201"/>
            <a:ext cx="8229600" cy="1066800"/>
          </a:xfrm>
        </p:spPr>
        <p:txBody>
          <a:bodyPr/>
          <a:lstStyle/>
          <a:p>
            <a:pPr algn="ctr"/>
            <a:r>
              <a:rPr lang="en-US" b="1" i="1" dirty="0">
                <a:solidFill>
                  <a:schemeClr val="accent1">
                    <a:lumMod val="75000"/>
                  </a:schemeClr>
                </a:solidFill>
              </a:rPr>
              <a:t>Thank you for your attention!</a:t>
            </a:r>
            <a:endParaRPr lang="en-US" b="1" dirty="0">
              <a:solidFill>
                <a:schemeClr val="accent1">
                  <a:lumMod val="75000"/>
                </a:schemeClr>
              </a:solidFill>
            </a:endParaRPr>
          </a:p>
          <a:p>
            <a:endParaRPr lang="en-US" dirty="0"/>
          </a:p>
        </p:txBody>
      </p:sp>
    </p:spTree>
    <p:extLst>
      <p:ext uri="{BB962C8B-B14F-4D97-AF65-F5344CB8AC3E}">
        <p14:creationId xmlns:p14="http://schemas.microsoft.com/office/powerpoint/2010/main" val="3973824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3311" y="2667000"/>
            <a:ext cx="6858000" cy="2773363"/>
          </a:xfrm>
        </p:spPr>
        <p:txBody>
          <a:bodyPr/>
          <a:lstStyle/>
          <a:p>
            <a:pPr marL="0" indent="0" algn="ctr">
              <a:buNone/>
            </a:pPr>
            <a:r>
              <a:rPr lang="en-US" dirty="0"/>
              <a:t>Sept-Oct</a:t>
            </a:r>
            <a:r>
              <a:rPr lang="en-US" dirty="0" smtClean="0"/>
              <a:t>., </a:t>
            </a:r>
            <a:r>
              <a:rPr lang="en-US" dirty="0"/>
              <a:t>2015</a:t>
            </a:r>
          </a:p>
          <a:p>
            <a:pPr marL="0" indent="0" algn="ctr">
              <a:buNone/>
            </a:pPr>
            <a:r>
              <a:rPr lang="en-US" dirty="0" err="1" smtClean="0"/>
              <a:t>Khurgada</a:t>
            </a:r>
            <a:r>
              <a:rPr lang="en-US" dirty="0"/>
              <a:t>, Egypt</a:t>
            </a:r>
            <a:br>
              <a:rPr lang="en-US" dirty="0"/>
            </a:br>
            <a:r>
              <a:rPr lang="en-US" dirty="0" smtClean="0"/>
              <a:t>GPPAC ICCN South Caucasus Networking Meting</a:t>
            </a:r>
            <a:endParaRPr lang="en-US" dirty="0"/>
          </a:p>
        </p:txBody>
      </p:sp>
      <p:sp>
        <p:nvSpPr>
          <p:cNvPr id="4" name="Title 1"/>
          <p:cNvSpPr txBox="1">
            <a:spLocks/>
          </p:cNvSpPr>
          <p:nvPr/>
        </p:nvSpPr>
        <p:spPr>
          <a:xfrm>
            <a:off x="547511" y="609600"/>
            <a:ext cx="82296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3600" b="1" dirty="0" smtClean="0"/>
              <a:t>South Caucasian thoughts &amp;</a:t>
            </a:r>
          </a:p>
          <a:p>
            <a:r>
              <a:rPr lang="en-US" sz="3600" b="1" dirty="0" smtClean="0"/>
              <a:t> Strategic Action Plan 2016-2018</a:t>
            </a:r>
            <a:endParaRPr lang="en-US" sz="3600" dirty="0"/>
          </a:p>
        </p:txBody>
      </p:sp>
    </p:spTree>
    <p:extLst>
      <p:ext uri="{BB962C8B-B14F-4D97-AF65-F5344CB8AC3E}">
        <p14:creationId xmlns:p14="http://schemas.microsoft.com/office/powerpoint/2010/main" val="3035970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24000"/>
            <a:ext cx="4296833" cy="4953000"/>
          </a:xfrm>
        </p:spPr>
        <p:txBody>
          <a:bodyPr>
            <a:noAutofit/>
          </a:bodyPr>
          <a:lstStyle/>
          <a:p>
            <a:pPr lvl="0"/>
            <a:r>
              <a:rPr lang="en-US" sz="1600" dirty="0" smtClean="0"/>
              <a:t>How </a:t>
            </a:r>
            <a:r>
              <a:rPr lang="en-US" sz="1600" dirty="0"/>
              <a:t>to inform/update and contact each other by urgent means, also how to provide firsthand information to be </a:t>
            </a:r>
            <a:r>
              <a:rPr lang="en-US" sz="1600" dirty="0" err="1"/>
              <a:t>spreaded</a:t>
            </a:r>
            <a:r>
              <a:rPr lang="en-US" sz="1600" dirty="0"/>
              <a:t> instead of secondhand one escalating and polarizing;</a:t>
            </a:r>
          </a:p>
          <a:p>
            <a:pPr lvl="0"/>
            <a:r>
              <a:rPr lang="en-US" sz="1600" dirty="0"/>
              <a:t>The problem of lacking solidarity in assisting/supporting/empowering each other (on a personal and organizational levels as well);</a:t>
            </a:r>
          </a:p>
          <a:p>
            <a:pPr lvl="0"/>
            <a:r>
              <a:rPr lang="en-US" sz="1600" dirty="0"/>
              <a:t>Decentralization of resources/power is crucial: there is a problem of grouping activists and famous journalists in capital cities of our countries in the region;</a:t>
            </a:r>
          </a:p>
          <a:p>
            <a:pPr lvl="0"/>
            <a:r>
              <a:rPr lang="en-US" sz="1600" dirty="0"/>
              <a:t>non- recognition of a country;</a:t>
            </a:r>
          </a:p>
          <a:p>
            <a:pPr lvl="0"/>
            <a:r>
              <a:rPr lang="en-US" sz="1600" dirty="0"/>
              <a:t>Restriction and control of media representatives with regard to factual war, growth of self-expression, blocking democratization; </a:t>
            </a:r>
          </a:p>
        </p:txBody>
      </p:sp>
      <p:sp>
        <p:nvSpPr>
          <p:cNvPr id="4" name="Title 1"/>
          <p:cNvSpPr txBox="1">
            <a:spLocks/>
          </p:cNvSpPr>
          <p:nvPr/>
        </p:nvSpPr>
        <p:spPr>
          <a:xfrm>
            <a:off x="463062" y="1524000"/>
            <a:ext cx="8229600" cy="5334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endParaRPr lang="en-US" sz="1800" dirty="0"/>
          </a:p>
        </p:txBody>
      </p:sp>
      <p:sp>
        <p:nvSpPr>
          <p:cNvPr id="5" name="Title 4"/>
          <p:cNvSpPr>
            <a:spLocks noGrp="1"/>
          </p:cNvSpPr>
          <p:nvPr>
            <p:ph type="title"/>
          </p:nvPr>
        </p:nvSpPr>
        <p:spPr>
          <a:xfrm>
            <a:off x="457200" y="457200"/>
            <a:ext cx="8229600" cy="1143000"/>
          </a:xfrm>
        </p:spPr>
        <p:txBody>
          <a:bodyPr/>
          <a:lstStyle/>
          <a:p>
            <a:r>
              <a:rPr lang="en-US" sz="3200" b="1" dirty="0">
                <a:solidFill>
                  <a:schemeClr val="accent1">
                    <a:lumMod val="75000"/>
                  </a:schemeClr>
                </a:solidFill>
              </a:rPr>
              <a:t>Challenges for the South Caucasus</a:t>
            </a:r>
            <a:r>
              <a:rPr lang="en-US" sz="3200" b="1" dirty="0" smtClean="0">
                <a:solidFill>
                  <a:schemeClr val="accent1">
                    <a:lumMod val="75000"/>
                  </a:schemeClr>
                </a:solidFill>
              </a:rPr>
              <a:t>:</a:t>
            </a:r>
            <a:endParaRPr lang="en-US" sz="3200" dirty="0">
              <a:solidFill>
                <a:schemeClr val="accent1">
                  <a:lumMod val="75000"/>
                </a:schemeClr>
              </a:solidFill>
            </a:endParaRPr>
          </a:p>
        </p:txBody>
      </p:sp>
      <p:sp>
        <p:nvSpPr>
          <p:cNvPr id="6" name="Content Placeholder 2"/>
          <p:cNvSpPr txBox="1">
            <a:spLocks/>
          </p:cNvSpPr>
          <p:nvPr/>
        </p:nvSpPr>
        <p:spPr>
          <a:xfrm>
            <a:off x="4754033" y="1524000"/>
            <a:ext cx="4191000" cy="50673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1600" dirty="0"/>
              <a:t>Madrid Principles approach under the Minsk Group: returning territories, returning refugees - package for resolution vs.  stage approach for resolution of conflict</a:t>
            </a:r>
            <a:r>
              <a:rPr lang="en-US" sz="1600" dirty="0" smtClean="0"/>
              <a:t>;</a:t>
            </a:r>
            <a:endParaRPr lang="en-US" sz="1600" dirty="0"/>
          </a:p>
          <a:p>
            <a:r>
              <a:rPr lang="en-US" sz="1600" dirty="0" smtClean="0"/>
              <a:t>Influential processes: Constitutional Reforms in Armenia challenge for </a:t>
            </a:r>
            <a:r>
              <a:rPr lang="en-US" sz="1600" dirty="0" err="1" smtClean="0"/>
              <a:t>Nagorno</a:t>
            </a:r>
            <a:r>
              <a:rPr lang="en-US" sz="1600" dirty="0" smtClean="0"/>
              <a:t> </a:t>
            </a:r>
            <a:r>
              <a:rPr lang="en-US" sz="1600" dirty="0" err="1" smtClean="0"/>
              <a:t>Karabakh</a:t>
            </a:r>
            <a:r>
              <a:rPr lang="en-US" sz="1600" dirty="0" smtClean="0"/>
              <a:t> Republic;</a:t>
            </a:r>
          </a:p>
          <a:p>
            <a:r>
              <a:rPr lang="en-US" sz="1600" dirty="0" smtClean="0"/>
              <a:t>Influence of RF on region;</a:t>
            </a:r>
          </a:p>
          <a:p>
            <a:r>
              <a:rPr lang="en-US" sz="1600" dirty="0" smtClean="0"/>
              <a:t>Threats upcoming from ISIS;</a:t>
            </a:r>
          </a:p>
          <a:p>
            <a:r>
              <a:rPr lang="en-US" sz="1600" dirty="0" smtClean="0"/>
              <a:t>Influence of AA DCFTA Georgia-EU on economic stability of the region;</a:t>
            </a:r>
          </a:p>
          <a:p>
            <a:r>
              <a:rPr lang="en-US" sz="1600" dirty="0" smtClean="0"/>
              <a:t>Devaluation of national currencies;</a:t>
            </a:r>
          </a:p>
          <a:p>
            <a:r>
              <a:rPr lang="en-US" sz="1600" dirty="0" smtClean="0"/>
              <a:t>Abolishing talk shows in media sources;</a:t>
            </a:r>
          </a:p>
          <a:p>
            <a:r>
              <a:rPr lang="en-US" sz="1600" dirty="0" smtClean="0"/>
              <a:t>Upcoming elections are used for examining media sources;</a:t>
            </a:r>
          </a:p>
          <a:p>
            <a:endParaRPr lang="en-US" sz="1600" dirty="0"/>
          </a:p>
        </p:txBody>
      </p:sp>
    </p:spTree>
    <p:extLst>
      <p:ext uri="{BB962C8B-B14F-4D97-AF65-F5344CB8AC3E}">
        <p14:creationId xmlns:p14="http://schemas.microsoft.com/office/powerpoint/2010/main" val="1248537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lstStyle/>
          <a:p>
            <a:r>
              <a:rPr lang="en-US" sz="2400" b="1" dirty="0">
                <a:solidFill>
                  <a:schemeClr val="accent1">
                    <a:lumMod val="75000"/>
                  </a:schemeClr>
                </a:solidFill>
              </a:rPr>
              <a:t>Challenges for the South Caucasus</a:t>
            </a:r>
            <a:r>
              <a:rPr lang="en-US" sz="2400" b="1" dirty="0" smtClean="0">
                <a:solidFill>
                  <a:schemeClr val="accent1">
                    <a:lumMod val="75000"/>
                  </a:schemeClr>
                </a:solidFill>
              </a:rPr>
              <a:t>:</a:t>
            </a:r>
            <a:r>
              <a:rPr lang="en-US" sz="2400" dirty="0" smtClean="0">
                <a:solidFill>
                  <a:schemeClr val="accent1">
                    <a:lumMod val="75000"/>
                  </a:schemeClr>
                </a:solidFill>
              </a:rPr>
              <a:t> (continued)</a:t>
            </a:r>
            <a:endParaRPr lang="en-US" sz="2400" dirty="0">
              <a:solidFill>
                <a:schemeClr val="accent1">
                  <a:lumMod val="75000"/>
                </a:schemeClr>
              </a:solidFill>
            </a:endParaRPr>
          </a:p>
        </p:txBody>
      </p:sp>
      <p:sp>
        <p:nvSpPr>
          <p:cNvPr id="3" name="Content Placeholder 2"/>
          <p:cNvSpPr>
            <a:spLocks noGrp="1"/>
          </p:cNvSpPr>
          <p:nvPr>
            <p:ph idx="1"/>
          </p:nvPr>
        </p:nvSpPr>
        <p:spPr>
          <a:xfrm>
            <a:off x="457200" y="1143000"/>
            <a:ext cx="4038600" cy="4191000"/>
          </a:xfrm>
        </p:spPr>
        <p:txBody>
          <a:bodyPr>
            <a:noAutofit/>
          </a:bodyPr>
          <a:lstStyle/>
          <a:p>
            <a:pPr lvl="0"/>
            <a:r>
              <a:rPr lang="en-US" sz="1100" dirty="0"/>
              <a:t>Donors focus is moving out from the region and CS is left under Governments ‘eyes’;</a:t>
            </a:r>
          </a:p>
          <a:p>
            <a:pPr lvl="0"/>
            <a:r>
              <a:rPr lang="en-US" sz="1100" dirty="0"/>
              <a:t>Different economic-political frames and factors influences and possible clash: EE DCFTA vs. EEU;</a:t>
            </a:r>
          </a:p>
          <a:p>
            <a:pPr lvl="0"/>
            <a:r>
              <a:rPr lang="en-US" sz="1100" dirty="0"/>
              <a:t>Forced strategy for CSOs to work under Networking – insisted and supported by donor communities and weakening individual NGO institutional development. </a:t>
            </a:r>
          </a:p>
          <a:p>
            <a:pPr lvl="0"/>
            <a:r>
              <a:rPr lang="en-US" sz="1100" dirty="0"/>
              <a:t>The work under networks more fore task force approach of one issue rather than CS development; lowered expectations from donor’s community towards CS;</a:t>
            </a:r>
          </a:p>
          <a:p>
            <a:pPr lvl="0"/>
            <a:r>
              <a:rPr lang="en-US" sz="1100" dirty="0"/>
              <a:t>Constitutional reforms for visible decentralization is used for prolonging powers of presidents/rulers of countries (Armenia, Georgia Azerbaijan)</a:t>
            </a:r>
          </a:p>
          <a:p>
            <a:pPr lvl="0"/>
            <a:r>
              <a:rPr lang="en-US" sz="1100" dirty="0"/>
              <a:t>Mass Social protests are mobilizing societies, raising self-esteems of nations but is not influencing the political agenda;</a:t>
            </a:r>
          </a:p>
          <a:p>
            <a:pPr lvl="0"/>
            <a:r>
              <a:rPr lang="en-US" sz="1100" dirty="0"/>
              <a:t>International situation and circumstances  and the image of enemy are used by governments for excuses instead of internal development and democratization;</a:t>
            </a:r>
          </a:p>
          <a:p>
            <a:pPr lvl="0"/>
            <a:r>
              <a:rPr lang="en-US" sz="1100" dirty="0"/>
              <a:t>Agreements of RF with Abkhazia and South Ossetia – hot internal discussions and political crisis;</a:t>
            </a:r>
          </a:p>
          <a:p>
            <a:endParaRPr lang="en-US" sz="1100" dirty="0"/>
          </a:p>
        </p:txBody>
      </p:sp>
      <p:sp>
        <p:nvSpPr>
          <p:cNvPr id="4" name="Content Placeholder 2"/>
          <p:cNvSpPr txBox="1">
            <a:spLocks/>
          </p:cNvSpPr>
          <p:nvPr/>
        </p:nvSpPr>
        <p:spPr>
          <a:xfrm>
            <a:off x="4495800" y="1143000"/>
            <a:ext cx="4191000" cy="4343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100" dirty="0" smtClean="0"/>
              <a:t>Les effectiveness of public diplomacy, e.g. ignorance of South Ossetia by the West (and Georgia, which is understood as a Western stakeholder);</a:t>
            </a:r>
          </a:p>
          <a:p>
            <a:r>
              <a:rPr lang="en-US" sz="1100" dirty="0" smtClean="0"/>
              <a:t>Legislation that affects any type of activities of CSOs in Azerbaijan and South Ossetia;</a:t>
            </a:r>
          </a:p>
          <a:p>
            <a:r>
              <a:rPr lang="en-US" sz="1100" dirty="0" smtClean="0"/>
              <a:t>Isolation of South Ossetia, the only International organization is operating there is the International Red Cross;</a:t>
            </a:r>
          </a:p>
          <a:p>
            <a:r>
              <a:rPr lang="en-US" sz="1100" dirty="0" smtClean="0"/>
              <a:t>The Law on Occupied Territories of Georgia;</a:t>
            </a:r>
          </a:p>
          <a:p>
            <a:r>
              <a:rPr lang="en-US" sz="1100" dirty="0" smtClean="0"/>
              <a:t>Black and white approach in Azerbaijan: Expected Constitutional Reform means that Parliamentary System will replace autocracy;</a:t>
            </a:r>
          </a:p>
          <a:p>
            <a:r>
              <a:rPr lang="en-US" sz="1100" dirty="0" smtClean="0"/>
              <a:t>Upcoming (in November) Elections in Azerbaijan;</a:t>
            </a:r>
          </a:p>
          <a:p>
            <a:r>
              <a:rPr lang="en-US" sz="1100" dirty="0" smtClean="0"/>
              <a:t>Media sources are controlled, brainwashing is continued; from opposition only </a:t>
            </a:r>
            <a:r>
              <a:rPr lang="en-US" sz="1100" dirty="0" err="1" smtClean="0"/>
              <a:t>Meydan</a:t>
            </a:r>
            <a:r>
              <a:rPr lang="en-US" sz="1100" dirty="0" smtClean="0"/>
              <a:t> TV from Berlin and internet media are used;</a:t>
            </a:r>
          </a:p>
          <a:p>
            <a:r>
              <a:rPr lang="en-US" sz="1100" dirty="0" smtClean="0"/>
              <a:t>Corruption as  #1 and conflict (</a:t>
            </a:r>
            <a:r>
              <a:rPr lang="en-US" sz="1100" dirty="0" err="1" smtClean="0"/>
              <a:t>Karabakh</a:t>
            </a:r>
            <a:r>
              <a:rPr lang="en-US" sz="1100" dirty="0" smtClean="0"/>
              <a:t>) as #2 are influencing Azerbaijan;</a:t>
            </a:r>
          </a:p>
          <a:p>
            <a:r>
              <a:rPr lang="en-US" sz="1100" dirty="0" smtClean="0"/>
              <a:t>Indifference of electorate;</a:t>
            </a:r>
          </a:p>
          <a:p>
            <a:r>
              <a:rPr lang="en-US" sz="1100" dirty="0" smtClean="0"/>
              <a:t>Referendum and need in referendum is used for postponing negotiations with regard of conflict resolution;</a:t>
            </a:r>
          </a:p>
          <a:p>
            <a:r>
              <a:rPr lang="en-US" sz="1100" dirty="0" smtClean="0"/>
              <a:t>Tourism replaced with negotiations from the governments;</a:t>
            </a:r>
          </a:p>
          <a:p>
            <a:r>
              <a:rPr lang="en-US" sz="1100" dirty="0" smtClean="0"/>
              <a:t>Hardening in religion is caused by the need of getting rid of politics and engagement in social-political life;</a:t>
            </a:r>
          </a:p>
          <a:p>
            <a:endParaRPr lang="en-US" sz="1100" dirty="0"/>
          </a:p>
        </p:txBody>
      </p:sp>
    </p:spTree>
    <p:extLst>
      <p:ext uri="{BB962C8B-B14F-4D97-AF65-F5344CB8AC3E}">
        <p14:creationId xmlns:p14="http://schemas.microsoft.com/office/powerpoint/2010/main" val="2163799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709102" y="3284823"/>
          <a:ext cx="5725795" cy="1156716"/>
        </p:xfrm>
        <a:graphic>
          <a:graphicData uri="http://schemas.openxmlformats.org/drawingml/2006/table">
            <a:tbl>
              <a:tblPr firstRow="1" firstCol="1" bandRow="1">
                <a:tableStyleId>{5C22544A-7EE6-4342-B048-85BDC9FD1C3A}</a:tableStyleId>
              </a:tblPr>
              <a:tblGrid>
                <a:gridCol w="1908175"/>
                <a:gridCol w="1908810"/>
                <a:gridCol w="1908810"/>
              </a:tblGrid>
              <a:tr h="0">
                <a:tc>
                  <a:txBody>
                    <a:bodyPr/>
                    <a:lstStyle/>
                    <a:p>
                      <a:pPr>
                        <a:lnSpc>
                          <a:spcPct val="115000"/>
                        </a:lnSpc>
                        <a:spcAft>
                          <a:spcPts val="0"/>
                        </a:spcAft>
                      </a:pPr>
                      <a:r>
                        <a:rPr lang="en-US" sz="1100">
                          <a:effectLst/>
                        </a:rPr>
                        <a:t> </a:t>
                      </a:r>
                    </a:p>
                    <a:p>
                      <a:pPr algn="ctr">
                        <a:lnSpc>
                          <a:spcPct val="115000"/>
                        </a:lnSpc>
                        <a:spcAft>
                          <a:spcPts val="0"/>
                        </a:spcAft>
                      </a:pPr>
                      <a:r>
                        <a:rPr lang="en-US" sz="1100">
                          <a:effectLst/>
                        </a:rPr>
                        <a:t>West</a:t>
                      </a:r>
                    </a:p>
                    <a:p>
                      <a:pPr algn="ctr">
                        <a:lnSpc>
                          <a:spcPct val="115000"/>
                        </a:lnSpc>
                        <a:spcAft>
                          <a:spcPts val="0"/>
                        </a:spcAft>
                      </a:pPr>
                      <a:r>
                        <a:rPr lang="en-US" sz="1100">
                          <a:effectLst/>
                        </a:rPr>
                        <a:t>(including Georgia)</a:t>
                      </a:r>
                      <a:endParaRPr lang="en-US" sz="11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100">
                          <a:effectLst/>
                        </a:rPr>
                        <a:t>Abkhazia</a:t>
                      </a:r>
                    </a:p>
                    <a:p>
                      <a:pPr algn="ctr">
                        <a:lnSpc>
                          <a:spcPct val="115000"/>
                        </a:lnSpc>
                        <a:spcAft>
                          <a:spcPts val="0"/>
                        </a:spcAft>
                      </a:pPr>
                      <a:r>
                        <a:rPr lang="en-US" sz="1100">
                          <a:effectLst/>
                        </a:rPr>
                        <a:t>Armenia</a:t>
                      </a:r>
                    </a:p>
                    <a:p>
                      <a:pPr algn="ctr">
                        <a:lnSpc>
                          <a:spcPct val="115000"/>
                        </a:lnSpc>
                        <a:spcAft>
                          <a:spcPts val="0"/>
                        </a:spcAft>
                      </a:pPr>
                      <a:r>
                        <a:rPr lang="en-US" sz="1100">
                          <a:effectLst/>
                        </a:rPr>
                        <a:t>Azerbaijan</a:t>
                      </a:r>
                    </a:p>
                    <a:p>
                      <a:pPr algn="ctr">
                        <a:lnSpc>
                          <a:spcPct val="115000"/>
                        </a:lnSpc>
                        <a:spcAft>
                          <a:spcPts val="0"/>
                        </a:spcAft>
                      </a:pPr>
                      <a:r>
                        <a:rPr lang="en-US" sz="1100">
                          <a:effectLst/>
                        </a:rPr>
                        <a:t>Georgia</a:t>
                      </a:r>
                    </a:p>
                    <a:p>
                      <a:pPr algn="ctr">
                        <a:lnSpc>
                          <a:spcPct val="115000"/>
                        </a:lnSpc>
                        <a:spcAft>
                          <a:spcPts val="0"/>
                        </a:spcAft>
                      </a:pPr>
                      <a:r>
                        <a:rPr lang="en-US" sz="1100">
                          <a:effectLst/>
                        </a:rPr>
                        <a:t>Nagorno-Karabakh</a:t>
                      </a:r>
                    </a:p>
                    <a:p>
                      <a:pPr algn="ctr">
                        <a:lnSpc>
                          <a:spcPct val="115000"/>
                        </a:lnSpc>
                        <a:spcAft>
                          <a:spcPts val="0"/>
                        </a:spcAft>
                      </a:pPr>
                      <a:r>
                        <a:rPr lang="en-US" sz="1100">
                          <a:effectLst/>
                        </a:rPr>
                        <a:t>South Ossetia</a:t>
                      </a:r>
                      <a:endParaRPr lang="en-US" sz="1100">
                        <a:effectLst/>
                        <a:latin typeface="Calibri"/>
                        <a:ea typeface="Calibri"/>
                        <a:cs typeface="Times New Roman"/>
                      </a:endParaRPr>
                    </a:p>
                  </a:txBody>
                  <a:tcPr marL="68580" marR="68580" marT="0" marB="0"/>
                </a:tc>
                <a:tc>
                  <a:txBody>
                    <a:bodyPr/>
                    <a:lstStyle/>
                    <a:p>
                      <a:pPr>
                        <a:lnSpc>
                          <a:spcPct val="115000"/>
                        </a:lnSpc>
                        <a:spcAft>
                          <a:spcPts val="0"/>
                        </a:spcAft>
                      </a:pPr>
                      <a:r>
                        <a:rPr lang="en-US" sz="1100" dirty="0">
                          <a:effectLst/>
                        </a:rPr>
                        <a:t> </a:t>
                      </a:r>
                    </a:p>
                    <a:p>
                      <a:pPr algn="ctr">
                        <a:lnSpc>
                          <a:spcPct val="115000"/>
                        </a:lnSpc>
                        <a:spcAft>
                          <a:spcPts val="0"/>
                        </a:spcAft>
                      </a:pPr>
                      <a:r>
                        <a:rPr lang="en-US" sz="1100" dirty="0">
                          <a:effectLst/>
                        </a:rPr>
                        <a:t>Russia</a:t>
                      </a:r>
                      <a:endParaRPr lang="en-US" sz="1100" dirty="0">
                        <a:effectLst/>
                        <a:latin typeface="Calibri"/>
                        <a:ea typeface="Calibri"/>
                        <a:cs typeface="Times New Roman"/>
                      </a:endParaRPr>
                    </a:p>
                  </a:txBody>
                  <a:tcPr marL="68580" marR="68580" marT="0" marB="0"/>
                </a:tc>
              </a:tr>
            </a:tbl>
          </a:graphicData>
        </a:graphic>
      </p:graphicFrame>
      <p:graphicFrame>
        <p:nvGraphicFramePr>
          <p:cNvPr id="6" name="Table 5"/>
          <p:cNvGraphicFramePr>
            <a:graphicFrameLocks noGrp="1"/>
          </p:cNvGraphicFramePr>
          <p:nvPr/>
        </p:nvGraphicFramePr>
        <p:xfrm>
          <a:off x="1709102" y="3284823"/>
          <a:ext cx="5725795" cy="1156716"/>
        </p:xfrm>
        <a:graphic>
          <a:graphicData uri="http://schemas.openxmlformats.org/drawingml/2006/table">
            <a:tbl>
              <a:tblPr firstRow="1" firstCol="1" bandRow="1">
                <a:tableStyleId>{5C22544A-7EE6-4342-B048-85BDC9FD1C3A}</a:tableStyleId>
              </a:tblPr>
              <a:tblGrid>
                <a:gridCol w="1908175"/>
                <a:gridCol w="1908810"/>
                <a:gridCol w="1908810"/>
              </a:tblGrid>
              <a:tr h="0">
                <a:tc>
                  <a:txBody>
                    <a:bodyPr/>
                    <a:lstStyle/>
                    <a:p>
                      <a:pPr>
                        <a:lnSpc>
                          <a:spcPct val="115000"/>
                        </a:lnSpc>
                        <a:spcAft>
                          <a:spcPts val="0"/>
                        </a:spcAft>
                      </a:pPr>
                      <a:r>
                        <a:rPr lang="en-US" sz="1100" dirty="0">
                          <a:effectLst/>
                        </a:rPr>
                        <a:t> </a:t>
                      </a:r>
                    </a:p>
                    <a:p>
                      <a:pPr algn="ctr">
                        <a:lnSpc>
                          <a:spcPct val="115000"/>
                        </a:lnSpc>
                        <a:spcAft>
                          <a:spcPts val="0"/>
                        </a:spcAft>
                      </a:pPr>
                      <a:r>
                        <a:rPr lang="en-US" sz="1100" dirty="0">
                          <a:effectLst/>
                        </a:rPr>
                        <a:t>West</a:t>
                      </a:r>
                    </a:p>
                    <a:p>
                      <a:pPr algn="ctr">
                        <a:lnSpc>
                          <a:spcPct val="115000"/>
                        </a:lnSpc>
                        <a:spcAft>
                          <a:spcPts val="0"/>
                        </a:spcAft>
                      </a:pPr>
                      <a:r>
                        <a:rPr lang="en-US" sz="1100" dirty="0">
                          <a:effectLst/>
                        </a:rPr>
                        <a:t>(including Georgia)</a:t>
                      </a:r>
                      <a:endParaRPr lang="en-US"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100" dirty="0">
                          <a:effectLst/>
                        </a:rPr>
                        <a:t>Abkhazia</a:t>
                      </a:r>
                    </a:p>
                    <a:p>
                      <a:pPr algn="ctr">
                        <a:lnSpc>
                          <a:spcPct val="115000"/>
                        </a:lnSpc>
                        <a:spcAft>
                          <a:spcPts val="0"/>
                        </a:spcAft>
                      </a:pPr>
                      <a:r>
                        <a:rPr lang="en-US" sz="1100" dirty="0">
                          <a:effectLst/>
                        </a:rPr>
                        <a:t>Armenia</a:t>
                      </a:r>
                    </a:p>
                    <a:p>
                      <a:pPr algn="ctr">
                        <a:lnSpc>
                          <a:spcPct val="115000"/>
                        </a:lnSpc>
                        <a:spcAft>
                          <a:spcPts val="0"/>
                        </a:spcAft>
                      </a:pPr>
                      <a:r>
                        <a:rPr lang="en-US" sz="1100" dirty="0">
                          <a:effectLst/>
                        </a:rPr>
                        <a:t>Azerbaijan</a:t>
                      </a:r>
                    </a:p>
                    <a:p>
                      <a:pPr algn="ctr">
                        <a:lnSpc>
                          <a:spcPct val="115000"/>
                        </a:lnSpc>
                        <a:spcAft>
                          <a:spcPts val="0"/>
                        </a:spcAft>
                      </a:pPr>
                      <a:r>
                        <a:rPr lang="en-US" sz="1100" dirty="0">
                          <a:effectLst/>
                        </a:rPr>
                        <a:t>Georgia</a:t>
                      </a:r>
                    </a:p>
                    <a:p>
                      <a:pPr algn="ctr">
                        <a:lnSpc>
                          <a:spcPct val="115000"/>
                        </a:lnSpc>
                        <a:spcAft>
                          <a:spcPts val="0"/>
                        </a:spcAft>
                      </a:pPr>
                      <a:r>
                        <a:rPr lang="en-US" sz="1100" dirty="0">
                          <a:effectLst/>
                        </a:rPr>
                        <a:t>Nagorno-Karabakh</a:t>
                      </a:r>
                    </a:p>
                    <a:p>
                      <a:pPr algn="ctr">
                        <a:lnSpc>
                          <a:spcPct val="115000"/>
                        </a:lnSpc>
                        <a:spcAft>
                          <a:spcPts val="0"/>
                        </a:spcAft>
                      </a:pPr>
                      <a:r>
                        <a:rPr lang="en-US" sz="1100" dirty="0">
                          <a:effectLst/>
                        </a:rPr>
                        <a:t>South Ossetia</a:t>
                      </a:r>
                      <a:endParaRPr lang="en-U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100" dirty="0">
                          <a:effectLst/>
                        </a:rPr>
                        <a:t> </a:t>
                      </a:r>
                    </a:p>
                    <a:p>
                      <a:pPr algn="ctr">
                        <a:lnSpc>
                          <a:spcPct val="115000"/>
                        </a:lnSpc>
                        <a:spcAft>
                          <a:spcPts val="0"/>
                        </a:spcAft>
                      </a:pPr>
                      <a:r>
                        <a:rPr lang="en-US" sz="1100" dirty="0">
                          <a:effectLst/>
                        </a:rPr>
                        <a:t>Russia</a:t>
                      </a:r>
                      <a:endParaRPr lang="en-US" sz="1100" dirty="0">
                        <a:effectLst/>
                        <a:latin typeface="Calibri"/>
                        <a:ea typeface="Calibri"/>
                        <a:cs typeface="Times New Roman"/>
                      </a:endParaRPr>
                    </a:p>
                  </a:txBody>
                  <a:tcPr marL="68580" marR="68580" marT="0" marB="0"/>
                </a:tc>
              </a:tr>
            </a:tbl>
          </a:graphicData>
        </a:graphic>
      </p:graphicFrame>
      <p:sp>
        <p:nvSpPr>
          <p:cNvPr id="7" name="Rectangle 2"/>
          <p:cNvSpPr>
            <a:spLocks noGrp="1" noChangeArrowheads="1"/>
          </p:cNvSpPr>
          <p:nvPr>
            <p:ph type="title"/>
          </p:nvPr>
        </p:nvSpPr>
        <p:spPr bwMode="auto">
          <a:xfrm>
            <a:off x="1600200" y="1326802"/>
            <a:ext cx="6196157"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tabLst/>
            </a:pPr>
            <a:r>
              <a:rPr kumimoji="0" lang="en-US" altLang="en-US" sz="2800" b="1" i="0" u="none" strike="noStrike" cap="none" normalizeH="0" baseline="0" dirty="0" smtClean="0">
                <a:ln>
                  <a:noFill/>
                </a:ln>
                <a:solidFill>
                  <a:schemeClr val="accent1">
                    <a:lumMod val="75000"/>
                  </a:schemeClr>
                </a:solidFill>
                <a:effectLst/>
                <a:latin typeface="Arial" pitchFamily="34" charset="0"/>
                <a:ea typeface="Calibri" pitchFamily="34" charset="0"/>
                <a:cs typeface="Arial" pitchFamily="34" charset="0"/>
              </a:rPr>
              <a:t>“Impact of different and polarized </a:t>
            </a:r>
            <a:r>
              <a:rPr kumimoji="0" lang="en-US" altLang="en-US" sz="2800" b="1" i="0" u="none" strike="noStrike" cap="none" normalizeH="0" baseline="0" dirty="0" err="1" smtClean="0">
                <a:ln>
                  <a:noFill/>
                </a:ln>
                <a:solidFill>
                  <a:schemeClr val="accent1">
                    <a:lumMod val="75000"/>
                  </a:schemeClr>
                </a:solidFill>
                <a:effectLst/>
                <a:latin typeface="Arial" pitchFamily="34" charset="0"/>
                <a:ea typeface="Calibri" pitchFamily="34" charset="0"/>
                <a:cs typeface="Arial" pitchFamily="34" charset="0"/>
              </a:rPr>
              <a:t>Integrational</a:t>
            </a:r>
            <a:r>
              <a:rPr kumimoji="0" lang="en-US" altLang="en-US" sz="2800" b="1" i="0" u="none" strike="noStrike" cap="none" normalizeH="0" baseline="0" dirty="0" smtClean="0">
                <a:ln>
                  <a:noFill/>
                </a:ln>
                <a:solidFill>
                  <a:schemeClr val="accent1">
                    <a:lumMod val="75000"/>
                  </a:schemeClr>
                </a:solidFill>
                <a:effectLst/>
                <a:latin typeface="Arial" pitchFamily="34" charset="0"/>
                <a:ea typeface="Calibri" pitchFamily="34" charset="0"/>
                <a:cs typeface="Arial" pitchFamily="34" charset="0"/>
              </a:rPr>
              <a:t> processes on South Caucasus”</a:t>
            </a:r>
            <a:endParaRPr kumimoji="0" lang="en-US" alt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67633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b="1" dirty="0">
                <a:solidFill>
                  <a:schemeClr val="accent1">
                    <a:lumMod val="75000"/>
                  </a:schemeClr>
                </a:solidFill>
              </a:rPr>
              <a:t>Common topics for the South Caucasus</a:t>
            </a:r>
            <a:r>
              <a:rPr lang="en-US" b="1" dirty="0" smtClean="0">
                <a:solidFill>
                  <a:schemeClr val="accent1">
                    <a:lumMod val="75000"/>
                  </a:schemeClr>
                </a:solidFill>
              </a:rPr>
              <a:t>:</a:t>
            </a:r>
            <a:endParaRPr lang="en-US" dirty="0">
              <a:solidFill>
                <a:schemeClr val="accent1">
                  <a:lumMod val="75000"/>
                </a:schemeClr>
              </a:solidFill>
            </a:endParaRPr>
          </a:p>
        </p:txBody>
      </p:sp>
      <p:sp>
        <p:nvSpPr>
          <p:cNvPr id="3" name="Content Placeholder 2"/>
          <p:cNvSpPr>
            <a:spLocks noGrp="1"/>
          </p:cNvSpPr>
          <p:nvPr>
            <p:ph idx="1"/>
          </p:nvPr>
        </p:nvSpPr>
        <p:spPr>
          <a:xfrm>
            <a:off x="457200" y="1600200"/>
            <a:ext cx="3886200" cy="4525963"/>
          </a:xfrm>
        </p:spPr>
        <p:txBody>
          <a:bodyPr>
            <a:normAutofit fontScale="47500" lnSpcReduction="20000"/>
          </a:bodyPr>
          <a:lstStyle/>
          <a:p>
            <a:pPr lvl="0"/>
            <a:r>
              <a:rPr lang="en-US" dirty="0" smtClean="0"/>
              <a:t>No </a:t>
            </a:r>
            <a:r>
              <a:rPr lang="en-US" dirty="0"/>
              <a:t>full Transparency of Governments yet;</a:t>
            </a:r>
          </a:p>
          <a:p>
            <a:pPr lvl="0"/>
            <a:r>
              <a:rPr lang="en-US" dirty="0"/>
              <a:t>No civic engagement in public broadcasting and Media in general;</a:t>
            </a:r>
          </a:p>
          <a:p>
            <a:pPr lvl="0"/>
            <a:r>
              <a:rPr lang="en-US" dirty="0"/>
              <a:t>Public Broadcasting to approached by HR, providing litigation and court easy access information;</a:t>
            </a:r>
          </a:p>
          <a:p>
            <a:pPr lvl="0"/>
            <a:r>
              <a:rPr lang="en-US" dirty="0"/>
              <a:t>Access to information, on a legal base and as an implementation mechanisms vs. ‘closed officials’;</a:t>
            </a:r>
          </a:p>
          <a:p>
            <a:pPr lvl="0"/>
            <a:r>
              <a:rPr lang="en-US" dirty="0"/>
              <a:t>Weak litigation, less cases of judgment in the field of conflict and peace building;</a:t>
            </a:r>
          </a:p>
          <a:p>
            <a:pPr lvl="0"/>
            <a:r>
              <a:rPr lang="en-US" dirty="0"/>
              <a:t>Solidarity among journalists vs selective approaches and labeling;</a:t>
            </a:r>
          </a:p>
          <a:p>
            <a:pPr lvl="0"/>
            <a:r>
              <a:rPr lang="en-US" dirty="0"/>
              <a:t>Social networks – envisaged as an window of opportunities strengthening Civil Society challenged with </a:t>
            </a:r>
            <a:r>
              <a:rPr lang="en-US" dirty="0" err="1"/>
              <a:t>contr</a:t>
            </a:r>
            <a:r>
              <a:rPr lang="en-US" dirty="0"/>
              <a:t>-and negative use by </a:t>
            </a:r>
            <a:r>
              <a:rPr lang="en-US" dirty="0" smtClean="0"/>
              <a:t>regime/pro-government </a:t>
            </a:r>
            <a:r>
              <a:rPr lang="en-US" dirty="0"/>
              <a:t>supporters;</a:t>
            </a:r>
          </a:p>
          <a:p>
            <a:pPr lvl="0"/>
            <a:r>
              <a:rPr lang="en-US" dirty="0"/>
              <a:t>The law against discrimination – the regional impact;  </a:t>
            </a:r>
          </a:p>
          <a:p>
            <a:endParaRPr lang="en-US" dirty="0"/>
          </a:p>
        </p:txBody>
      </p:sp>
      <p:sp>
        <p:nvSpPr>
          <p:cNvPr id="4" name="Content Placeholder 2"/>
          <p:cNvSpPr txBox="1">
            <a:spLocks/>
          </p:cNvSpPr>
          <p:nvPr/>
        </p:nvSpPr>
        <p:spPr>
          <a:xfrm>
            <a:off x="4495800" y="1600200"/>
            <a:ext cx="4419600" cy="4525963"/>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There is a tendency of centralization of CS by means of NGO networking; regional approach is weak;</a:t>
            </a:r>
          </a:p>
          <a:p>
            <a:r>
              <a:rPr lang="en-US" dirty="0" smtClean="0"/>
              <a:t>More diverse work is needed with youth under regional approach;</a:t>
            </a:r>
          </a:p>
          <a:p>
            <a:r>
              <a:rPr lang="en-US" dirty="0" smtClean="0"/>
              <a:t>Process of marginalization of political institutions (political parties) is developed and impact growing;</a:t>
            </a:r>
          </a:p>
          <a:p>
            <a:r>
              <a:rPr lang="en-US" dirty="0" smtClean="0"/>
              <a:t>More Court Cases are needed to disseminate blackmailed journalists judgments; </a:t>
            </a:r>
          </a:p>
          <a:p>
            <a:r>
              <a:rPr lang="en-US" dirty="0" smtClean="0"/>
              <a:t>Human dimension and personal contacts to be approached while discussing regional  reports, cooperation to be more developed among CSs; </a:t>
            </a:r>
          </a:p>
          <a:p>
            <a:r>
              <a:rPr lang="en-US" dirty="0" smtClean="0"/>
              <a:t>Decentralization is needed by all means;</a:t>
            </a:r>
          </a:p>
          <a:p>
            <a:r>
              <a:rPr lang="en-US" dirty="0" smtClean="0"/>
              <a:t>Upcoming Elections in Azerbaijan will be not observed at all, all international </a:t>
            </a:r>
            <a:r>
              <a:rPr lang="en-US" dirty="0" err="1" smtClean="0"/>
              <a:t>organisations</a:t>
            </a:r>
            <a:r>
              <a:rPr lang="en-US" dirty="0" smtClean="0"/>
              <a:t> are closed there;</a:t>
            </a:r>
          </a:p>
          <a:p>
            <a:r>
              <a:rPr lang="en-US" dirty="0" smtClean="0"/>
              <a:t>Civil Society is critical towards the Government of Azerbaijan only for </a:t>
            </a:r>
            <a:r>
              <a:rPr lang="en-US" dirty="0" err="1" smtClean="0"/>
              <a:t>Karabakh</a:t>
            </a:r>
            <a:r>
              <a:rPr lang="en-US" dirty="0" smtClean="0"/>
              <a:t>;</a:t>
            </a:r>
          </a:p>
          <a:p>
            <a:endParaRPr lang="en-US" dirty="0"/>
          </a:p>
        </p:txBody>
      </p:sp>
    </p:spTree>
    <p:extLst>
      <p:ext uri="{BB962C8B-B14F-4D97-AF65-F5344CB8AC3E}">
        <p14:creationId xmlns:p14="http://schemas.microsoft.com/office/powerpoint/2010/main" val="3883816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lstStyle/>
          <a:p>
            <a:r>
              <a:rPr lang="en-US" b="1" dirty="0">
                <a:solidFill>
                  <a:schemeClr val="accent1">
                    <a:lumMod val="75000"/>
                  </a:schemeClr>
                </a:solidFill>
              </a:rPr>
              <a:t>Negative Impact on the South Caucasus Region</a:t>
            </a:r>
            <a:r>
              <a:rPr lang="en-US" b="1" dirty="0" smtClean="0">
                <a:solidFill>
                  <a:schemeClr val="accent1">
                    <a:lumMod val="75000"/>
                  </a:schemeClr>
                </a:solidFill>
              </a:rPr>
              <a:t>:</a:t>
            </a:r>
            <a:endParaRPr lang="en-US" dirty="0">
              <a:solidFill>
                <a:schemeClr val="accent1">
                  <a:lumMod val="75000"/>
                </a:schemeClr>
              </a:solidFill>
            </a:endParaRPr>
          </a:p>
        </p:txBody>
      </p:sp>
      <p:sp>
        <p:nvSpPr>
          <p:cNvPr id="3" name="Content Placeholder 2"/>
          <p:cNvSpPr>
            <a:spLocks noGrp="1"/>
          </p:cNvSpPr>
          <p:nvPr>
            <p:ph idx="1"/>
          </p:nvPr>
        </p:nvSpPr>
        <p:spPr>
          <a:xfrm>
            <a:off x="533400" y="2286000"/>
            <a:ext cx="3962400" cy="3581400"/>
          </a:xfrm>
        </p:spPr>
        <p:txBody>
          <a:bodyPr>
            <a:normAutofit/>
          </a:bodyPr>
          <a:lstStyle/>
          <a:p>
            <a:pPr lvl="0"/>
            <a:r>
              <a:rPr lang="en-US" sz="2000" dirty="0" smtClean="0"/>
              <a:t>Closed </a:t>
            </a:r>
            <a:r>
              <a:rPr lang="en-US" sz="2000" dirty="0"/>
              <a:t>Borders;</a:t>
            </a:r>
          </a:p>
          <a:p>
            <a:pPr lvl="0"/>
            <a:r>
              <a:rPr lang="en-US" sz="2000" dirty="0"/>
              <a:t>Corruption; total corruption is followed by aspirations to get/come into the power as an only feeder; illegal power; </a:t>
            </a:r>
          </a:p>
          <a:p>
            <a:pPr lvl="0"/>
            <a:r>
              <a:rPr lang="en-US" sz="2000" dirty="0"/>
              <a:t>ISIS;</a:t>
            </a:r>
          </a:p>
          <a:p>
            <a:pPr lvl="0"/>
            <a:r>
              <a:rPr lang="en-US" sz="2000" dirty="0"/>
              <a:t>Closed (not transparent) Governments;</a:t>
            </a:r>
          </a:p>
          <a:p>
            <a:endParaRPr lang="en-US" sz="2000" dirty="0"/>
          </a:p>
        </p:txBody>
      </p:sp>
      <p:sp>
        <p:nvSpPr>
          <p:cNvPr id="4" name="Content Placeholder 2"/>
          <p:cNvSpPr txBox="1">
            <a:spLocks/>
          </p:cNvSpPr>
          <p:nvPr/>
        </p:nvSpPr>
        <p:spPr>
          <a:xfrm>
            <a:off x="4730044" y="2362200"/>
            <a:ext cx="4038600" cy="31335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2000" dirty="0"/>
              <a:t>Militarization of the societies;</a:t>
            </a:r>
          </a:p>
          <a:p>
            <a:r>
              <a:rPr lang="en-US" sz="2000" dirty="0" smtClean="0"/>
              <a:t>Migration;</a:t>
            </a:r>
          </a:p>
          <a:p>
            <a:r>
              <a:rPr lang="en-US" sz="2000" dirty="0" smtClean="0"/>
              <a:t>Illegal governments;</a:t>
            </a:r>
          </a:p>
          <a:p>
            <a:r>
              <a:rPr lang="en-US" sz="2000" dirty="0" smtClean="0"/>
              <a:t>Monopoly;</a:t>
            </a:r>
          </a:p>
          <a:p>
            <a:r>
              <a:rPr lang="en-US" sz="2000" dirty="0" smtClean="0"/>
              <a:t>Isolation;</a:t>
            </a:r>
          </a:p>
          <a:p>
            <a:r>
              <a:rPr lang="en-US" sz="2000" dirty="0" smtClean="0"/>
              <a:t>Economic crisis;</a:t>
            </a:r>
          </a:p>
          <a:p>
            <a:r>
              <a:rPr lang="en-US" sz="2000" dirty="0" smtClean="0"/>
              <a:t>RF; Russian interests in the region; </a:t>
            </a:r>
          </a:p>
          <a:p>
            <a:endParaRPr lang="en-US" sz="2000" dirty="0"/>
          </a:p>
        </p:txBody>
      </p:sp>
    </p:spTree>
    <p:extLst>
      <p:ext uri="{BB962C8B-B14F-4D97-AF65-F5344CB8AC3E}">
        <p14:creationId xmlns:p14="http://schemas.microsoft.com/office/powerpoint/2010/main" val="2266894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600200"/>
          </a:xfrm>
        </p:spPr>
        <p:txBody>
          <a:bodyPr/>
          <a:lstStyle/>
          <a:p>
            <a:r>
              <a:rPr lang="en-US" b="1" dirty="0">
                <a:solidFill>
                  <a:schemeClr val="accent1">
                    <a:lumMod val="75000"/>
                  </a:schemeClr>
                </a:solidFill>
              </a:rPr>
              <a:t>Positive Impact on the South Caucasus Region</a:t>
            </a:r>
            <a:r>
              <a:rPr lang="en-US" b="1" dirty="0" smtClean="0">
                <a:solidFill>
                  <a:schemeClr val="accent1">
                    <a:lumMod val="75000"/>
                  </a:schemeClr>
                </a:solidFill>
              </a:rPr>
              <a:t>:</a:t>
            </a:r>
            <a:endParaRPr lang="en-US" dirty="0">
              <a:solidFill>
                <a:schemeClr val="accent1">
                  <a:lumMod val="75000"/>
                </a:schemeClr>
              </a:solidFill>
            </a:endParaRPr>
          </a:p>
        </p:txBody>
      </p:sp>
      <p:sp>
        <p:nvSpPr>
          <p:cNvPr id="3" name="Content Placeholder 2"/>
          <p:cNvSpPr>
            <a:spLocks noGrp="1"/>
          </p:cNvSpPr>
          <p:nvPr>
            <p:ph idx="1"/>
          </p:nvPr>
        </p:nvSpPr>
        <p:spPr>
          <a:xfrm>
            <a:off x="533400" y="2286000"/>
            <a:ext cx="8229600" cy="3733800"/>
          </a:xfrm>
        </p:spPr>
        <p:txBody>
          <a:bodyPr>
            <a:normAutofit/>
          </a:bodyPr>
          <a:lstStyle/>
          <a:p>
            <a:pPr lvl="0"/>
            <a:r>
              <a:rPr lang="en-US" dirty="0" smtClean="0"/>
              <a:t>CS</a:t>
            </a:r>
            <a:r>
              <a:rPr lang="en-US" dirty="0"/>
              <a:t>; Engagement of CS in </a:t>
            </a:r>
            <a:r>
              <a:rPr lang="en-US" dirty="0" smtClean="0"/>
              <a:t>decision-making;</a:t>
            </a:r>
          </a:p>
          <a:p>
            <a:pPr lvl="0"/>
            <a:r>
              <a:rPr lang="en-US" dirty="0" smtClean="0"/>
              <a:t>Development </a:t>
            </a:r>
            <a:r>
              <a:rPr lang="en-US" dirty="0"/>
              <a:t>of Civil Society Institutions;</a:t>
            </a:r>
          </a:p>
          <a:p>
            <a:pPr lvl="0"/>
            <a:r>
              <a:rPr lang="en-US" dirty="0"/>
              <a:t>Donor community interested in the region;</a:t>
            </a:r>
          </a:p>
          <a:p>
            <a:pPr lvl="0"/>
            <a:r>
              <a:rPr lang="en-US" dirty="0"/>
              <a:t>no positive impacts;</a:t>
            </a:r>
          </a:p>
          <a:p>
            <a:pPr lvl="0"/>
            <a:r>
              <a:rPr lang="en-US" dirty="0"/>
              <a:t>Cooperation: economic ties; human relationships;</a:t>
            </a:r>
          </a:p>
          <a:p>
            <a:endParaRPr lang="en-US" dirty="0"/>
          </a:p>
        </p:txBody>
      </p:sp>
    </p:spTree>
    <p:extLst>
      <p:ext uri="{BB962C8B-B14F-4D97-AF65-F5344CB8AC3E}">
        <p14:creationId xmlns:p14="http://schemas.microsoft.com/office/powerpoint/2010/main" val="866283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lstStyle/>
          <a:p>
            <a:r>
              <a:rPr lang="en-US" b="1" dirty="0">
                <a:solidFill>
                  <a:schemeClr val="accent1">
                    <a:lumMod val="75000"/>
                  </a:schemeClr>
                </a:solidFill>
              </a:rPr>
              <a:t>Our Possible Input</a:t>
            </a:r>
            <a:r>
              <a:rPr lang="en-US" b="1" dirty="0" smtClean="0">
                <a:solidFill>
                  <a:schemeClr val="accent1">
                    <a:lumMod val="75000"/>
                  </a:schemeClr>
                </a:solidFill>
              </a:rPr>
              <a:t>:</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70000" lnSpcReduction="20000"/>
          </a:bodyPr>
          <a:lstStyle/>
          <a:p>
            <a:pPr lvl="0"/>
            <a:r>
              <a:rPr lang="en-US" dirty="0" smtClean="0"/>
              <a:t>we </a:t>
            </a:r>
            <a:r>
              <a:rPr lang="en-US" dirty="0"/>
              <a:t>are alive;</a:t>
            </a:r>
          </a:p>
          <a:p>
            <a:pPr lvl="0"/>
            <a:r>
              <a:rPr lang="en-US" dirty="0"/>
              <a:t>to agree on common priorities;</a:t>
            </a:r>
          </a:p>
          <a:p>
            <a:pPr lvl="0"/>
            <a:r>
              <a:rPr lang="en-US" dirty="0"/>
              <a:t>face to face contacts between conflict parties representatives;</a:t>
            </a:r>
          </a:p>
          <a:p>
            <a:pPr lvl="0"/>
            <a:r>
              <a:rPr lang="en-US" dirty="0"/>
              <a:t>to support citizens in their fight against the unpredictability (outrage) of the judicial and executive branches;</a:t>
            </a:r>
          </a:p>
          <a:p>
            <a:pPr lvl="0"/>
            <a:r>
              <a:rPr lang="en-US" dirty="0"/>
              <a:t>tolerant approach in conflict resolution;</a:t>
            </a:r>
          </a:p>
          <a:p>
            <a:pPr lvl="0"/>
            <a:r>
              <a:rPr lang="en-US" dirty="0"/>
              <a:t>unify and exchange of communication resources;</a:t>
            </a:r>
          </a:p>
          <a:p>
            <a:pPr lvl="0"/>
            <a:r>
              <a:rPr lang="en-US" dirty="0"/>
              <a:t>Interethnic cooperation.</a:t>
            </a:r>
          </a:p>
          <a:p>
            <a:pPr marL="0" indent="0">
              <a:buNone/>
            </a:pPr>
            <a:endParaRPr lang="en-US" dirty="0" smtClean="0"/>
          </a:p>
          <a:p>
            <a:pPr marL="0" indent="0">
              <a:buNone/>
            </a:pPr>
            <a:r>
              <a:rPr lang="en-US" dirty="0" smtClean="0"/>
              <a:t>As </a:t>
            </a:r>
            <a:r>
              <a:rPr lang="en-US" dirty="0"/>
              <a:t>a result of small groups (4) work and their presentation we got the final document describing the joint common strategy of fork for further years </a:t>
            </a:r>
            <a:r>
              <a:rPr lang="en-US" dirty="0" smtClean="0"/>
              <a:t>2016-2018</a:t>
            </a:r>
            <a:r>
              <a:rPr lang="en-US" dirty="0"/>
              <a:t>:</a:t>
            </a:r>
          </a:p>
          <a:p>
            <a:endParaRPr lang="en-US" dirty="0"/>
          </a:p>
        </p:txBody>
      </p:sp>
    </p:spTree>
    <p:extLst>
      <p:ext uri="{BB962C8B-B14F-4D97-AF65-F5344CB8AC3E}">
        <p14:creationId xmlns:p14="http://schemas.microsoft.com/office/powerpoint/2010/main" val="2836420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1790</Words>
  <Application>Microsoft Office PowerPoint</Application>
  <PresentationFormat>On-screen Show (4:3)</PresentationFormat>
  <Paragraphs>184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GPPAC ICCN South Caucasus Networking</vt:lpstr>
      <vt:lpstr>PowerPoint Presentation</vt:lpstr>
      <vt:lpstr>Challenges for the South Caucasus:</vt:lpstr>
      <vt:lpstr>Challenges for the South Caucasus: (continued)</vt:lpstr>
      <vt:lpstr>“Impact of different and polarized Integrational processes on South Caucasus”</vt:lpstr>
      <vt:lpstr>Common topics for the South Caucasus:</vt:lpstr>
      <vt:lpstr>Negative Impact on the South Caucasus Region:</vt:lpstr>
      <vt:lpstr>Positive Impact on the South Caucasus Region:</vt:lpstr>
      <vt:lpstr>Our Possible Input:</vt:lpstr>
      <vt:lpstr>Strategic Action Plan 2016-2018</vt:lpstr>
      <vt:lpstr>Threat</vt:lpstr>
      <vt:lpstr>Challenges</vt:lpstr>
      <vt:lpstr>Action Plan:</vt:lpstr>
      <vt:lpstr>Human Rights</vt:lpstr>
      <vt:lpstr>Free Mass Media and access to the information</vt:lpstr>
      <vt:lpstr>Summary</vt:lpstr>
      <vt:lpstr>GPPAC SCNetworking participants;  Khurgada, Egypt, 2015</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GPPAC ICCN South Caucasus Networking</dc:title>
  <dc:creator>Nino</dc:creator>
  <cp:lastModifiedBy>Nina T.K. ICCN</cp:lastModifiedBy>
  <cp:revision>10</cp:revision>
  <dcterms:created xsi:type="dcterms:W3CDTF">2017-10-09T16:57:22Z</dcterms:created>
  <dcterms:modified xsi:type="dcterms:W3CDTF">2018-03-23T13:48:25Z</dcterms:modified>
</cp:coreProperties>
</file>