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59" r:id="rId6"/>
    <p:sldId id="262" r:id="rId7"/>
    <p:sldId id="265" r:id="rId8"/>
    <p:sldId id="263" r:id="rId9"/>
    <p:sldId id="264" r:id="rId10"/>
    <p:sldId id="266" r:id="rId11"/>
    <p:sldId id="291" r:id="rId12"/>
    <p:sldId id="293" r:id="rId13"/>
    <p:sldId id="267" r:id="rId14"/>
    <p:sldId id="268" r:id="rId15"/>
    <p:sldId id="269" r:id="rId16"/>
    <p:sldId id="270" r:id="rId17"/>
    <p:sldId id="274" r:id="rId18"/>
    <p:sldId id="272" r:id="rId19"/>
    <p:sldId id="275" r:id="rId20"/>
    <p:sldId id="276" r:id="rId21"/>
    <p:sldId id="289" r:id="rId22"/>
    <p:sldId id="277" r:id="rId23"/>
    <p:sldId id="278" r:id="rId24"/>
    <p:sldId id="281" r:id="rId25"/>
    <p:sldId id="280" r:id="rId26"/>
    <p:sldId id="282" r:id="rId27"/>
    <p:sldId id="284" r:id="rId28"/>
    <p:sldId id="285" r:id="rId29"/>
    <p:sldId id="286" r:id="rId30"/>
    <p:sldId id="283" r:id="rId31"/>
    <p:sldId id="287" r:id="rId32"/>
    <p:sldId id="288"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B16A85-9461-4224-B0D2-B4230124176A}"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n-US"/>
        </a:p>
      </dgm:t>
    </dgm:pt>
    <dgm:pt modelId="{02B515EB-4061-4F88-B8DB-080036ABF977}">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ka-GE" b="1" smtClean="0"/>
            <a:t>გოგონების განათლებისა და განვითარებისთვის, სტერეოტიპებისაგნ თავისუფალი პროფესიული  არჩევანის საკითხზე არსებული განწყობების კვლევა</a:t>
          </a:r>
          <a:endParaRPr lang="en-US"/>
        </a:p>
      </dgm:t>
    </dgm:pt>
    <dgm:pt modelId="{0A9F5119-DBA4-4267-B6D8-F6D8395BA0C6}" type="parTrans" cxnId="{E3B9BE8F-CC88-4C2B-9789-3708CC049035}">
      <dgm:prSet/>
      <dgm:spPr/>
      <dgm:t>
        <a:bodyPr/>
        <a:lstStyle/>
        <a:p>
          <a:endParaRPr lang="en-US"/>
        </a:p>
      </dgm:t>
    </dgm:pt>
    <dgm:pt modelId="{DD2ECF14-2FA0-4663-AEEF-7F6727296986}" type="sibTrans" cxnId="{E3B9BE8F-CC88-4C2B-9789-3708CC049035}">
      <dgm:prSet/>
      <dgm:spPr/>
      <dgm:t>
        <a:bodyPr/>
        <a:lstStyle/>
        <a:p>
          <a:endParaRPr lang="en-US"/>
        </a:p>
      </dgm:t>
    </dgm:pt>
    <dgm:pt modelId="{0C455CDD-96E6-488F-B23F-EA687BA3DB61}">
      <dgm:prSet phldrT="[Text]"/>
      <dgm:spPr/>
      <dgm:t>
        <a:bodyPr/>
        <a:lstStyle/>
        <a:p>
          <a:r>
            <a:rPr lang="ka-GE" smtClean="0"/>
            <a:t>ფოკუს ჯგუფები</a:t>
          </a:r>
          <a:endParaRPr lang="en-US"/>
        </a:p>
      </dgm:t>
    </dgm:pt>
    <dgm:pt modelId="{4A1865F8-AD36-4B03-B0AE-2D5354A323A8}" type="parTrans" cxnId="{FBE536F0-044F-49DF-B465-E4145F89BE21}">
      <dgm:prSet/>
      <dgm:spPr/>
      <dgm:t>
        <a:bodyPr/>
        <a:lstStyle/>
        <a:p>
          <a:endParaRPr lang="en-US"/>
        </a:p>
      </dgm:t>
    </dgm:pt>
    <dgm:pt modelId="{9A77E98F-258D-463F-8C0A-E426273246DD}" type="sibTrans" cxnId="{FBE536F0-044F-49DF-B465-E4145F89BE21}">
      <dgm:prSet/>
      <dgm:spPr/>
      <dgm:t>
        <a:bodyPr/>
        <a:lstStyle/>
        <a:p>
          <a:endParaRPr lang="en-US"/>
        </a:p>
      </dgm:t>
    </dgm:pt>
    <dgm:pt modelId="{2E6DF706-5911-4CE3-BF64-FA6D2C908935}">
      <dgm:prSet/>
      <dgm:spPr/>
      <dgm:t>
        <a:bodyPr/>
        <a:lstStyle/>
        <a:p>
          <a:r>
            <a:rPr lang="ka-GE" b="1" smtClean="0"/>
            <a:t>გოგონების განათლებისა და პროფესიული  არჩევანის საკითხზე არსებული სიტუაცია და მონაცემები </a:t>
          </a:r>
          <a:endParaRPr lang="en-US"/>
        </a:p>
      </dgm:t>
    </dgm:pt>
    <dgm:pt modelId="{30C47EC0-A291-438F-8409-62200698CECB}" type="parTrans" cxnId="{A2FD0E9B-89F5-47DB-8DC4-E44215D11853}">
      <dgm:prSet/>
      <dgm:spPr/>
      <dgm:t>
        <a:bodyPr/>
        <a:lstStyle/>
        <a:p>
          <a:endParaRPr lang="en-US"/>
        </a:p>
      </dgm:t>
    </dgm:pt>
    <dgm:pt modelId="{F6E7F704-E493-472D-B62F-45F2BE9D07B2}" type="sibTrans" cxnId="{A2FD0E9B-89F5-47DB-8DC4-E44215D11853}">
      <dgm:prSet/>
      <dgm:spPr/>
      <dgm:t>
        <a:bodyPr/>
        <a:lstStyle/>
        <a:p>
          <a:endParaRPr lang="en-US"/>
        </a:p>
      </dgm:t>
    </dgm:pt>
    <dgm:pt modelId="{207D8507-FAC7-424E-A2A8-B70748279CA9}">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ka-GE" smtClean="0"/>
            <a:t>სამაგიდო კვლევა</a:t>
          </a:r>
          <a:endParaRPr lang="en-US" smtClean="0"/>
        </a:p>
        <a:p>
          <a:pPr marL="285750" indent="0" defTabSz="1866900">
            <a:lnSpc>
              <a:spcPct val="90000"/>
            </a:lnSpc>
            <a:spcBef>
              <a:spcPct val="0"/>
            </a:spcBef>
            <a:spcAft>
              <a:spcPct val="15000"/>
            </a:spcAft>
            <a:buNone/>
          </a:pPr>
          <a:endParaRPr lang="en-US"/>
        </a:p>
      </dgm:t>
    </dgm:pt>
    <dgm:pt modelId="{5D0CA093-8B0F-41A8-8FD1-9A13DF04ECB8}" type="parTrans" cxnId="{277CE7B0-2DFF-4333-A8BC-B58B8615BE32}">
      <dgm:prSet/>
      <dgm:spPr/>
      <dgm:t>
        <a:bodyPr/>
        <a:lstStyle/>
        <a:p>
          <a:endParaRPr lang="en-US"/>
        </a:p>
      </dgm:t>
    </dgm:pt>
    <dgm:pt modelId="{4A7E65E0-B869-41BE-96D4-CFB2EAAEEDCB}" type="sibTrans" cxnId="{277CE7B0-2DFF-4333-A8BC-B58B8615BE32}">
      <dgm:prSet/>
      <dgm:spPr/>
      <dgm:t>
        <a:bodyPr/>
        <a:lstStyle/>
        <a:p>
          <a:endParaRPr lang="en-US"/>
        </a:p>
      </dgm:t>
    </dgm:pt>
    <dgm:pt modelId="{F3F4767C-DD17-441C-80C0-9456B16C2BD0}" type="pres">
      <dgm:prSet presAssocID="{94B16A85-9461-4224-B0D2-B4230124176A}" presName="Name0" presStyleCnt="0">
        <dgm:presLayoutVars>
          <dgm:dir/>
          <dgm:animLvl val="lvl"/>
          <dgm:resizeHandles/>
        </dgm:presLayoutVars>
      </dgm:prSet>
      <dgm:spPr/>
      <dgm:t>
        <a:bodyPr/>
        <a:lstStyle/>
        <a:p>
          <a:endParaRPr lang="en-US"/>
        </a:p>
      </dgm:t>
    </dgm:pt>
    <dgm:pt modelId="{DAC67613-AC17-4FD4-B008-7C5185B90BAA}" type="pres">
      <dgm:prSet presAssocID="{2E6DF706-5911-4CE3-BF64-FA6D2C908935}" presName="linNode" presStyleCnt="0"/>
      <dgm:spPr/>
    </dgm:pt>
    <dgm:pt modelId="{4976ADF8-0708-4462-A50B-47456C92E4BF}" type="pres">
      <dgm:prSet presAssocID="{2E6DF706-5911-4CE3-BF64-FA6D2C908935}" presName="parentShp" presStyleLbl="node1" presStyleIdx="0" presStyleCnt="2">
        <dgm:presLayoutVars>
          <dgm:bulletEnabled val="1"/>
        </dgm:presLayoutVars>
      </dgm:prSet>
      <dgm:spPr/>
      <dgm:t>
        <a:bodyPr/>
        <a:lstStyle/>
        <a:p>
          <a:endParaRPr lang="en-US"/>
        </a:p>
      </dgm:t>
    </dgm:pt>
    <dgm:pt modelId="{675E6567-926F-4D5E-ADEF-FE4A1F83487F}" type="pres">
      <dgm:prSet presAssocID="{2E6DF706-5911-4CE3-BF64-FA6D2C908935}" presName="childShp" presStyleLbl="bgAccFollowNode1" presStyleIdx="0" presStyleCnt="2">
        <dgm:presLayoutVars>
          <dgm:bulletEnabled val="1"/>
        </dgm:presLayoutVars>
      </dgm:prSet>
      <dgm:spPr/>
      <dgm:t>
        <a:bodyPr/>
        <a:lstStyle/>
        <a:p>
          <a:endParaRPr lang="en-US"/>
        </a:p>
      </dgm:t>
    </dgm:pt>
    <dgm:pt modelId="{5C9A98B0-BE98-44DA-9DB1-3DA5B44A6A42}" type="pres">
      <dgm:prSet presAssocID="{F6E7F704-E493-472D-B62F-45F2BE9D07B2}" presName="spacing" presStyleCnt="0"/>
      <dgm:spPr/>
    </dgm:pt>
    <dgm:pt modelId="{C8BBE883-334F-4F67-9040-21509A60A0A7}" type="pres">
      <dgm:prSet presAssocID="{02B515EB-4061-4F88-B8DB-080036ABF977}" presName="linNode" presStyleCnt="0"/>
      <dgm:spPr/>
    </dgm:pt>
    <dgm:pt modelId="{46ADA2EF-C227-4533-8108-81126C3D12E1}" type="pres">
      <dgm:prSet presAssocID="{02B515EB-4061-4F88-B8DB-080036ABF977}" presName="parentShp" presStyleLbl="node1" presStyleIdx="1" presStyleCnt="2">
        <dgm:presLayoutVars>
          <dgm:bulletEnabled val="1"/>
        </dgm:presLayoutVars>
      </dgm:prSet>
      <dgm:spPr/>
      <dgm:t>
        <a:bodyPr/>
        <a:lstStyle/>
        <a:p>
          <a:endParaRPr lang="en-US"/>
        </a:p>
      </dgm:t>
    </dgm:pt>
    <dgm:pt modelId="{EF258E2E-B0DF-4B00-9E2A-AF1A66035340}" type="pres">
      <dgm:prSet presAssocID="{02B515EB-4061-4F88-B8DB-080036ABF977}" presName="childShp" presStyleLbl="bgAccFollowNode1" presStyleIdx="1" presStyleCnt="2">
        <dgm:presLayoutVars>
          <dgm:bulletEnabled val="1"/>
        </dgm:presLayoutVars>
      </dgm:prSet>
      <dgm:spPr/>
      <dgm:t>
        <a:bodyPr/>
        <a:lstStyle/>
        <a:p>
          <a:endParaRPr lang="en-US"/>
        </a:p>
      </dgm:t>
    </dgm:pt>
  </dgm:ptLst>
  <dgm:cxnLst>
    <dgm:cxn modelId="{977FD813-6F4D-4A46-9B91-D7AA2AE34306}" type="presOf" srcId="{94B16A85-9461-4224-B0D2-B4230124176A}" destId="{F3F4767C-DD17-441C-80C0-9456B16C2BD0}" srcOrd="0" destOrd="0" presId="urn:microsoft.com/office/officeart/2005/8/layout/vList6"/>
    <dgm:cxn modelId="{7FDC56DD-7947-4F72-86D1-06BD31DC2ED7}" type="presOf" srcId="{2E6DF706-5911-4CE3-BF64-FA6D2C908935}" destId="{4976ADF8-0708-4462-A50B-47456C92E4BF}" srcOrd="0" destOrd="0" presId="urn:microsoft.com/office/officeart/2005/8/layout/vList6"/>
    <dgm:cxn modelId="{277CE7B0-2DFF-4333-A8BC-B58B8615BE32}" srcId="{2E6DF706-5911-4CE3-BF64-FA6D2C908935}" destId="{207D8507-FAC7-424E-A2A8-B70748279CA9}" srcOrd="0" destOrd="0" parTransId="{5D0CA093-8B0F-41A8-8FD1-9A13DF04ECB8}" sibTransId="{4A7E65E0-B869-41BE-96D4-CFB2EAAEEDCB}"/>
    <dgm:cxn modelId="{E3B9BE8F-CC88-4C2B-9789-3708CC049035}" srcId="{94B16A85-9461-4224-B0D2-B4230124176A}" destId="{02B515EB-4061-4F88-B8DB-080036ABF977}" srcOrd="1" destOrd="0" parTransId="{0A9F5119-DBA4-4267-B6D8-F6D8395BA0C6}" sibTransId="{DD2ECF14-2FA0-4663-AEEF-7F6727296986}"/>
    <dgm:cxn modelId="{64DDC80B-FDFD-4DAF-8C3B-118FF80CB0A6}" type="presOf" srcId="{02B515EB-4061-4F88-B8DB-080036ABF977}" destId="{46ADA2EF-C227-4533-8108-81126C3D12E1}" srcOrd="0" destOrd="0" presId="urn:microsoft.com/office/officeart/2005/8/layout/vList6"/>
    <dgm:cxn modelId="{FBE536F0-044F-49DF-B465-E4145F89BE21}" srcId="{02B515EB-4061-4F88-B8DB-080036ABF977}" destId="{0C455CDD-96E6-488F-B23F-EA687BA3DB61}" srcOrd="0" destOrd="0" parTransId="{4A1865F8-AD36-4B03-B0AE-2D5354A323A8}" sibTransId="{9A77E98F-258D-463F-8C0A-E426273246DD}"/>
    <dgm:cxn modelId="{9A05B50B-90C4-4083-9D0B-CD52B74D32DF}" type="presOf" srcId="{207D8507-FAC7-424E-A2A8-B70748279CA9}" destId="{675E6567-926F-4D5E-ADEF-FE4A1F83487F}" srcOrd="0" destOrd="0" presId="urn:microsoft.com/office/officeart/2005/8/layout/vList6"/>
    <dgm:cxn modelId="{08FC9017-8ABA-46D6-B0B1-1A2C42C316FD}" type="presOf" srcId="{0C455CDD-96E6-488F-B23F-EA687BA3DB61}" destId="{EF258E2E-B0DF-4B00-9E2A-AF1A66035340}" srcOrd="0" destOrd="0" presId="urn:microsoft.com/office/officeart/2005/8/layout/vList6"/>
    <dgm:cxn modelId="{A2FD0E9B-89F5-47DB-8DC4-E44215D11853}" srcId="{94B16A85-9461-4224-B0D2-B4230124176A}" destId="{2E6DF706-5911-4CE3-BF64-FA6D2C908935}" srcOrd="0" destOrd="0" parTransId="{30C47EC0-A291-438F-8409-62200698CECB}" sibTransId="{F6E7F704-E493-472D-B62F-45F2BE9D07B2}"/>
    <dgm:cxn modelId="{F3AF59AD-B992-4896-A02A-D0DA68B30014}" type="presParOf" srcId="{F3F4767C-DD17-441C-80C0-9456B16C2BD0}" destId="{DAC67613-AC17-4FD4-B008-7C5185B90BAA}" srcOrd="0" destOrd="0" presId="urn:microsoft.com/office/officeart/2005/8/layout/vList6"/>
    <dgm:cxn modelId="{BDAE509C-E9DE-49E8-9D7D-64A7B280C6FD}" type="presParOf" srcId="{DAC67613-AC17-4FD4-B008-7C5185B90BAA}" destId="{4976ADF8-0708-4462-A50B-47456C92E4BF}" srcOrd="0" destOrd="0" presId="urn:microsoft.com/office/officeart/2005/8/layout/vList6"/>
    <dgm:cxn modelId="{C722FDF1-3364-4E89-984F-AA49A08E671B}" type="presParOf" srcId="{DAC67613-AC17-4FD4-B008-7C5185B90BAA}" destId="{675E6567-926F-4D5E-ADEF-FE4A1F83487F}" srcOrd="1" destOrd="0" presId="urn:microsoft.com/office/officeart/2005/8/layout/vList6"/>
    <dgm:cxn modelId="{0E2EF049-68AF-4E72-912C-B212DA0EEA57}" type="presParOf" srcId="{F3F4767C-DD17-441C-80C0-9456B16C2BD0}" destId="{5C9A98B0-BE98-44DA-9DB1-3DA5B44A6A42}" srcOrd="1" destOrd="0" presId="urn:microsoft.com/office/officeart/2005/8/layout/vList6"/>
    <dgm:cxn modelId="{F9CA9322-4577-4633-BF34-CF536CF49D1C}" type="presParOf" srcId="{F3F4767C-DD17-441C-80C0-9456B16C2BD0}" destId="{C8BBE883-334F-4F67-9040-21509A60A0A7}" srcOrd="2" destOrd="0" presId="urn:microsoft.com/office/officeart/2005/8/layout/vList6"/>
    <dgm:cxn modelId="{D7B52C22-045A-41F4-AA17-02E8B3346BB3}" type="presParOf" srcId="{C8BBE883-334F-4F67-9040-21509A60A0A7}" destId="{46ADA2EF-C227-4533-8108-81126C3D12E1}" srcOrd="0" destOrd="0" presId="urn:microsoft.com/office/officeart/2005/8/layout/vList6"/>
    <dgm:cxn modelId="{52BF917E-30F8-4B47-A293-71C7BB9CF484}" type="presParOf" srcId="{C8BBE883-334F-4F67-9040-21509A60A0A7}" destId="{EF258E2E-B0DF-4B00-9E2A-AF1A66035340}"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5E6567-926F-4D5E-ADEF-FE4A1F83487F}">
      <dsp:nvSpPr>
        <dsp:cNvPr id="0" name=""/>
        <dsp:cNvSpPr/>
      </dsp:nvSpPr>
      <dsp:spPr>
        <a:xfrm>
          <a:off x="3291839" y="552"/>
          <a:ext cx="4937760" cy="2154694"/>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495" tIns="23495" rIns="23495" bIns="23495" numCol="1" spcCol="1270" anchor="t"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ka-GE" sz="3700" kern="1200" smtClean="0"/>
            <a:t>სამაგიდო კვლევა</a:t>
          </a:r>
          <a:endParaRPr lang="en-US" sz="3700" kern="1200" smtClean="0"/>
        </a:p>
        <a:p>
          <a:pPr marL="285750" lvl="1" indent="0" algn="l" defTabSz="1866900">
            <a:lnSpc>
              <a:spcPct val="90000"/>
            </a:lnSpc>
            <a:spcBef>
              <a:spcPct val="0"/>
            </a:spcBef>
            <a:spcAft>
              <a:spcPct val="15000"/>
            </a:spcAft>
            <a:buChar char="••"/>
          </a:pPr>
          <a:endParaRPr lang="en-US" sz="3700" kern="1200"/>
        </a:p>
      </dsp:txBody>
      <dsp:txXfrm>
        <a:off x="3291839" y="269889"/>
        <a:ext cx="4129750" cy="1616020"/>
      </dsp:txXfrm>
    </dsp:sp>
    <dsp:sp modelId="{4976ADF8-0708-4462-A50B-47456C92E4BF}">
      <dsp:nvSpPr>
        <dsp:cNvPr id="0" name=""/>
        <dsp:cNvSpPr/>
      </dsp:nvSpPr>
      <dsp:spPr>
        <a:xfrm>
          <a:off x="0" y="552"/>
          <a:ext cx="3291840" cy="21546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ka-GE" sz="1600" b="1" kern="1200" smtClean="0"/>
            <a:t>გოგონების განათლებისა და პროფესიული  არჩევანის საკითხზე არსებული სიტუაცია და მონაცემები </a:t>
          </a:r>
          <a:endParaRPr lang="en-US" sz="1600" kern="1200"/>
        </a:p>
      </dsp:txBody>
      <dsp:txXfrm>
        <a:off x="105183" y="105735"/>
        <a:ext cx="3081474" cy="1944328"/>
      </dsp:txXfrm>
    </dsp:sp>
    <dsp:sp modelId="{EF258E2E-B0DF-4B00-9E2A-AF1A66035340}">
      <dsp:nvSpPr>
        <dsp:cNvPr id="0" name=""/>
        <dsp:cNvSpPr/>
      </dsp:nvSpPr>
      <dsp:spPr>
        <a:xfrm>
          <a:off x="3291839" y="2370716"/>
          <a:ext cx="4937760" cy="2154694"/>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495" tIns="23495" rIns="23495" bIns="23495" numCol="1" spcCol="1270" anchor="t" anchorCtr="0">
          <a:noAutofit/>
        </a:bodyPr>
        <a:lstStyle/>
        <a:p>
          <a:pPr marL="285750" lvl="1" indent="-285750" algn="l" defTabSz="1644650">
            <a:lnSpc>
              <a:spcPct val="90000"/>
            </a:lnSpc>
            <a:spcBef>
              <a:spcPct val="0"/>
            </a:spcBef>
            <a:spcAft>
              <a:spcPct val="15000"/>
            </a:spcAft>
            <a:buChar char="••"/>
          </a:pPr>
          <a:r>
            <a:rPr lang="ka-GE" sz="3700" kern="1200" smtClean="0"/>
            <a:t>ფოკუს ჯგუფები</a:t>
          </a:r>
          <a:endParaRPr lang="en-US" sz="3700" kern="1200"/>
        </a:p>
      </dsp:txBody>
      <dsp:txXfrm>
        <a:off x="3291839" y="2640053"/>
        <a:ext cx="4129750" cy="1616020"/>
      </dsp:txXfrm>
    </dsp:sp>
    <dsp:sp modelId="{46ADA2EF-C227-4533-8108-81126C3D12E1}">
      <dsp:nvSpPr>
        <dsp:cNvPr id="0" name=""/>
        <dsp:cNvSpPr/>
      </dsp:nvSpPr>
      <dsp:spPr>
        <a:xfrm>
          <a:off x="0" y="2370716"/>
          <a:ext cx="3291840" cy="21546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ka-GE" sz="1600" b="1" kern="1200" smtClean="0"/>
            <a:t>გოგონების განათლებისა და განვითარებისთვის, სტერეოტიპებისაგნ თავისუფალი პროფესიული  არჩევანის საკითხზე არსებული განწყობების კვლევა</a:t>
          </a:r>
          <a:endParaRPr lang="en-US" sz="1600" kern="1200"/>
        </a:p>
      </dsp:txBody>
      <dsp:txXfrm>
        <a:off x="105183" y="2475899"/>
        <a:ext cx="3081474" cy="1944328"/>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92122D9-1F96-4D68-8F3A-A08F997013E8}" type="datetimeFigureOut">
              <a:rPr lang="en-US" smtClean="0"/>
              <a:pPr/>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8CD863-E7A8-4E74-9296-942C4F35501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2122D9-1F96-4D68-8F3A-A08F997013E8}" type="datetimeFigureOut">
              <a:rPr lang="en-US" smtClean="0"/>
              <a:pPr/>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8CD863-E7A8-4E74-9296-942C4F3550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2122D9-1F96-4D68-8F3A-A08F997013E8}" type="datetimeFigureOut">
              <a:rPr lang="en-US" smtClean="0"/>
              <a:pPr/>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8CD863-E7A8-4E74-9296-942C4F3550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2122D9-1F96-4D68-8F3A-A08F997013E8}" type="datetimeFigureOut">
              <a:rPr lang="en-US" smtClean="0"/>
              <a:pPr/>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8CD863-E7A8-4E74-9296-942C4F3550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92122D9-1F96-4D68-8F3A-A08F997013E8}" type="datetimeFigureOut">
              <a:rPr lang="en-US" smtClean="0"/>
              <a:pPr/>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8CD863-E7A8-4E74-9296-942C4F35501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92122D9-1F96-4D68-8F3A-A08F997013E8}" type="datetimeFigureOut">
              <a:rPr lang="en-US" smtClean="0"/>
              <a:pPr/>
              <a:t>3/23/2018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8CD863-E7A8-4E74-9296-942C4F3550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92122D9-1F96-4D68-8F3A-A08F997013E8}" type="datetimeFigureOut">
              <a:rPr lang="en-US" smtClean="0"/>
              <a:pPr/>
              <a:t>3/23/2018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8CD863-E7A8-4E74-9296-942C4F3550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92122D9-1F96-4D68-8F3A-A08F997013E8}" type="datetimeFigureOut">
              <a:rPr lang="en-US" smtClean="0"/>
              <a:pPr/>
              <a:t>3/23/2018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8CD863-E7A8-4E74-9296-942C4F3550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2122D9-1F96-4D68-8F3A-A08F997013E8}" type="datetimeFigureOut">
              <a:rPr lang="en-US" smtClean="0"/>
              <a:pPr/>
              <a:t>3/23/2018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8CD863-E7A8-4E74-9296-942C4F3550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2122D9-1F96-4D68-8F3A-A08F997013E8}" type="datetimeFigureOut">
              <a:rPr lang="en-US" smtClean="0"/>
              <a:pPr/>
              <a:t>3/23/2018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8CD863-E7A8-4E74-9296-942C4F3550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2122D9-1F96-4D68-8F3A-A08F997013E8}" type="datetimeFigureOut">
              <a:rPr lang="en-US" smtClean="0"/>
              <a:pPr/>
              <a:t>3/23/2018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8CD863-E7A8-4E74-9296-942C4F35501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122D9-1F96-4D68-8F3A-A08F997013E8}" type="datetimeFigureOut">
              <a:rPr lang="en-US" smtClean="0"/>
              <a:pPr/>
              <a:t>3/23/2018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8CD863-E7A8-4E74-9296-942C4F3550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295400"/>
            <a:ext cx="7772400" cy="3124200"/>
          </a:xfrm>
        </p:spPr>
        <p:txBody>
          <a:bodyPr>
            <a:normAutofit fontScale="90000"/>
          </a:bodyPr>
          <a:lstStyle/>
          <a:p>
            <a:r>
              <a:rPr lang="ka-GE" sz="3600" b="1" dirty="0"/>
              <a:t>გოგონების განათლებისა და პროფესიული  არჩევანის საკითხზე არსებული </a:t>
            </a:r>
            <a:r>
              <a:rPr lang="ka-GE" sz="3600" b="1" dirty="0" smtClean="0"/>
              <a:t>სიტუაცია</a:t>
            </a:r>
            <a:r>
              <a:rPr lang="en-US" sz="3600" b="1" dirty="0" smtClean="0"/>
              <a:t>,</a:t>
            </a:r>
            <a:r>
              <a:rPr lang="ka-GE" sz="3600" b="1" dirty="0" smtClean="0"/>
              <a:t> მონაცემები და განწყობები </a:t>
            </a:r>
            <a:r>
              <a:rPr lang="ka-GE" sz="3600" b="1" dirty="0"/>
              <a:t>საქართველოში</a:t>
            </a:r>
            <a:r>
              <a:rPr lang="en-US" sz="3600" dirty="0"/>
              <a:t/>
            </a:r>
            <a:br>
              <a:rPr lang="en-US" sz="3600" dirty="0"/>
            </a:br>
            <a:r>
              <a:rPr lang="ka-GE" sz="3600" b="1" dirty="0" smtClean="0"/>
              <a:t/>
            </a:r>
            <a:br>
              <a:rPr lang="ka-GE" sz="3600" b="1" dirty="0" smtClean="0"/>
            </a:br>
            <a:r>
              <a:rPr lang="ka-GE" sz="2700" b="1" dirty="0" smtClean="0"/>
              <a:t>კომპონენტი </a:t>
            </a:r>
            <a:r>
              <a:rPr lang="en-US" sz="2700" b="1" dirty="0" smtClean="0"/>
              <a:t>II</a:t>
            </a:r>
            <a:r>
              <a:rPr lang="en-US" dirty="0"/>
              <a:t/>
            </a:r>
            <a:br>
              <a:rPr lang="en-US" dirty="0"/>
            </a:br>
            <a:endParaRPr lang="en-US" dirty="0"/>
          </a:p>
        </p:txBody>
      </p:sp>
      <p:sp>
        <p:nvSpPr>
          <p:cNvPr id="3" name="Subtitle 2"/>
          <p:cNvSpPr>
            <a:spLocks noGrp="1"/>
          </p:cNvSpPr>
          <p:nvPr>
            <p:ph type="subTitle" idx="1"/>
          </p:nvPr>
        </p:nvSpPr>
        <p:spPr>
          <a:xfrm>
            <a:off x="1363663" y="4495800"/>
            <a:ext cx="6400800" cy="2133600"/>
          </a:xfrm>
        </p:spPr>
        <p:txBody>
          <a:bodyPr>
            <a:normAutofit fontScale="77500" lnSpcReduction="20000"/>
          </a:bodyPr>
          <a:lstStyle/>
          <a:p>
            <a:r>
              <a:rPr lang="ka-GE" dirty="0" smtClean="0"/>
              <a:t>საბაზისო კვლევა</a:t>
            </a:r>
            <a:r>
              <a:rPr lang="en-US" dirty="0" smtClean="0"/>
              <a:t> </a:t>
            </a:r>
            <a:r>
              <a:rPr lang="ka-GE" dirty="0" smtClean="0"/>
              <a:t>პროექტში  </a:t>
            </a:r>
            <a:r>
              <a:rPr lang="ka-GE" dirty="0"/>
              <a:t>”ჰორიზონტის გაფართოება: გაუმჯობესებული არჩევანი ქალებისა და გოგონების პროფესიული და ეკონომიკური განვითარებისთვის</a:t>
            </a:r>
            <a:endParaRPr lang="ka-GE" dirty="0" smtClean="0"/>
          </a:p>
          <a:p>
            <a:r>
              <a:rPr lang="ka-GE" dirty="0" smtClean="0"/>
              <a:t>2014</a:t>
            </a:r>
            <a:r>
              <a:rPr lang="en-US" dirty="0" smtClean="0"/>
              <a:t>, ICCN</a:t>
            </a:r>
            <a:endParaRPr lang="en-US" dirty="0"/>
          </a:p>
        </p:txBody>
      </p:sp>
      <p:pic>
        <p:nvPicPr>
          <p:cNvPr id="1026"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14800" y="228600"/>
            <a:ext cx="754063" cy="80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ka-GE" sz="3200" b="1" dirty="0" smtClean="0"/>
              <a:t>ჩატარების დრო და ფოკუს ჯგუფის შერჩევის ძირითადი პრინციპები</a:t>
            </a:r>
            <a:endParaRPr lang="en-US" sz="3200" b="1" dirty="0"/>
          </a:p>
        </p:txBody>
      </p:sp>
      <p:sp>
        <p:nvSpPr>
          <p:cNvPr id="3" name="Content Placeholder 2"/>
          <p:cNvSpPr>
            <a:spLocks noGrp="1"/>
          </p:cNvSpPr>
          <p:nvPr>
            <p:ph idx="1"/>
          </p:nvPr>
        </p:nvSpPr>
        <p:spPr/>
        <p:txBody>
          <a:bodyPr>
            <a:normAutofit fontScale="85000" lnSpcReduction="20000"/>
          </a:bodyPr>
          <a:lstStyle/>
          <a:p>
            <a:r>
              <a:rPr lang="ka-GE" dirty="0" smtClean="0"/>
              <a:t>2014 წლის 17 ივნისიდან 25 აგვისტომდე. </a:t>
            </a:r>
            <a:endParaRPr lang="en-US" dirty="0" smtClean="0"/>
          </a:p>
          <a:p>
            <a:r>
              <a:rPr lang="ka-GE" dirty="0" smtClean="0"/>
              <a:t>ფოკუს ჯგუფების შედგენისას გათვალისწილებული იყო შემდეგი პრინციპი:   </a:t>
            </a:r>
          </a:p>
          <a:p>
            <a:r>
              <a:rPr lang="ka-GE" dirty="0" smtClean="0"/>
              <a:t>1. წარმოდგენელი უნდა ყოფილიყო ორივე სამიზნე რეგიონი,  </a:t>
            </a:r>
          </a:p>
          <a:p>
            <a:r>
              <a:rPr lang="ka-GE" dirty="0" smtClean="0"/>
              <a:t>2.ეთნიკური მრავალფეროვნება, </a:t>
            </a:r>
          </a:p>
          <a:p>
            <a:r>
              <a:rPr lang="ka-GE" dirty="0" smtClean="0"/>
              <a:t>3. ქალაქი– სოფლის მოსახლეობა. </a:t>
            </a:r>
          </a:p>
          <a:p>
            <a:r>
              <a:rPr lang="ka-GE" dirty="0" smtClean="0"/>
              <a:t>4.ჯგუფების კომპოზიცია შეესაბამებოდა პროგრამის განათლების კომპონენტის სამიზნე ჯგუფებსადა წარმოადგენდა  უფროსკლასელი გოგონების, პედაგოგებისა და მშობლების ჯგუფებს.</a:t>
            </a:r>
            <a:endParaRPr lang="en-US" dirty="0" smtClean="0"/>
          </a:p>
          <a:p>
            <a:endParaRPr lang="en-US" dirty="0"/>
          </a:p>
        </p:txBody>
      </p:sp>
      <p:pic>
        <p:nvPicPr>
          <p:cNvPr id="4"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29600" y="5715000"/>
            <a:ext cx="754063" cy="80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ka-GE" b="1" smtClean="0"/>
              <a:t>მონაწილეთა დემოგრაფიული მონაცემები</a:t>
            </a:r>
            <a:r>
              <a:rPr lang="en-US" smtClean="0"/>
              <a:t/>
            </a:r>
            <a:br>
              <a:rPr lang="en-US" smtClean="0"/>
            </a:br>
            <a:endParaRPr lang="en-US"/>
          </a:p>
        </p:txBody>
      </p:sp>
      <p:sp>
        <p:nvSpPr>
          <p:cNvPr id="3" name="Content Placeholder 2"/>
          <p:cNvSpPr>
            <a:spLocks noGrp="1"/>
          </p:cNvSpPr>
          <p:nvPr>
            <p:ph idx="1"/>
          </p:nvPr>
        </p:nvSpPr>
        <p:spPr/>
        <p:txBody>
          <a:bodyPr>
            <a:normAutofit fontScale="77500" lnSpcReduction="20000"/>
          </a:bodyPr>
          <a:lstStyle/>
          <a:p>
            <a:r>
              <a:rPr lang="ka-GE" smtClean="0"/>
              <a:t>ფოკუს ჯგუფები ჩატარდა ორივე სამიზნე რეგიონის 5 მუნიციპალიტეტში, კერძოდ  : რუსთავში, დმანისში, მარნეულში, ნინოწმინდაში</a:t>
            </a:r>
            <a:r>
              <a:rPr lang="en-US" smtClean="0"/>
              <a:t>, </a:t>
            </a:r>
            <a:r>
              <a:rPr lang="ka-GE" smtClean="0"/>
              <a:t>ახალციხეში.  წარმოდგენილი იყო სამი ეთნიკური ჯგუფი: ქართველები, სომხები და აზერბაიჯანლები.  ჯგუფებში მონაწილეობდა როგორც ქალაქების, ასევე დაბებისა და სოფლების მოსახლეობაც.  ჯგუფების კომპოზიცია შეესაბამებოდა პროგრამისგანათლების კომპონენტის სამიზნე ჯგუფებს და წარმოადგენდა  უფროსკლასელი გოგონების, პედაგოგებისა და მშობლების ჯგუფებს. </a:t>
            </a:r>
            <a:endParaRPr lang="en-US" smtClean="0"/>
          </a:p>
          <a:p>
            <a:r>
              <a:rPr lang="ka-GE" smtClean="0"/>
              <a:t>საერთო ჯამში ფოკუს ჯგუფებში მონაწილეობა მიიღო 95 მონაწილემ. ჯგუფების ზომა მერყეობდა 5– დან 11 ადამიანამდე. </a:t>
            </a:r>
            <a:endParaRPr lang="en-US"/>
          </a:p>
        </p:txBody>
      </p:sp>
      <p:pic>
        <p:nvPicPr>
          <p:cNvPr id="4"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29600" y="5791200"/>
            <a:ext cx="754063" cy="80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smtClean="0"/>
              <a:t>ასაკი და გენდერი</a:t>
            </a:r>
            <a:endParaRPr lang="en-US"/>
          </a:p>
        </p:txBody>
      </p:sp>
      <p:sp>
        <p:nvSpPr>
          <p:cNvPr id="3" name="Content Placeholder 2"/>
          <p:cNvSpPr>
            <a:spLocks noGrp="1"/>
          </p:cNvSpPr>
          <p:nvPr>
            <p:ph idx="1"/>
          </p:nvPr>
        </p:nvSpPr>
        <p:spPr/>
        <p:txBody>
          <a:bodyPr>
            <a:normAutofit fontScale="70000" lnSpcReduction="20000"/>
          </a:bodyPr>
          <a:lstStyle/>
          <a:p>
            <a:r>
              <a:rPr lang="ka-GE" b="1" dirty="0" smtClean="0"/>
              <a:t>ასაკობრივი კატეგორიზაცია</a:t>
            </a:r>
            <a:endParaRPr lang="en-US" dirty="0" smtClean="0"/>
          </a:p>
          <a:p>
            <a:r>
              <a:rPr lang="ka-GE" dirty="0" smtClean="0"/>
              <a:t>უფროსკლასელი გოგონების ასაკი მერყეობდა 14–დან 18 წლამდე. მშობელთა კატეგორია განისაზღვრა იმ მშობლებით, რომლებსაც ჰყავთ სკოლის ასაკის  უფროსკლასელიგოგონები. მასწავლებელთა კატეგორია განისაზღვრა ნებისმიერი ასაკის პედაგოგებით, რომლებიც ასწავლიან 8-12 კლასებში.</a:t>
            </a:r>
            <a:endParaRPr lang="en-US" dirty="0" smtClean="0"/>
          </a:p>
          <a:p>
            <a:pPr>
              <a:buNone/>
            </a:pPr>
            <a:r>
              <a:rPr lang="ka-GE" dirty="0" smtClean="0"/>
              <a:t> </a:t>
            </a:r>
            <a:endParaRPr lang="en-US" dirty="0" smtClean="0"/>
          </a:p>
          <a:p>
            <a:r>
              <a:rPr lang="ka-GE" b="1" dirty="0" smtClean="0"/>
              <a:t>გენდერი</a:t>
            </a:r>
            <a:endParaRPr lang="en-US" dirty="0" smtClean="0"/>
          </a:p>
          <a:p>
            <a:r>
              <a:rPr lang="ka-GE" dirty="0" smtClean="0"/>
              <a:t> „გოგონათა“ორ ჯგუფში მონაწილეობდნენ  ასევე ბიჭები, სულ სამი მონაწილე. მასწავლებელთა ჯგუფებში მონაწილეობა მიიღო ექვსმა მამაკაცმა (ინსტრუქციის თანახმად, ამ ჯგუფში არ იყო შეზღუდვა სქესის ნიშნით).</a:t>
            </a:r>
            <a:endParaRPr lang="en-US" dirty="0" smtClean="0"/>
          </a:p>
          <a:p>
            <a:pPr>
              <a:buNone/>
            </a:pPr>
            <a:r>
              <a:rPr lang="ka-GE" b="1" i="1" dirty="0" smtClean="0"/>
              <a:t> </a:t>
            </a:r>
            <a:endParaRPr lang="en-US" dirty="0" smtClean="0"/>
          </a:p>
          <a:p>
            <a:endParaRPr lang="en-US" dirty="0"/>
          </a:p>
        </p:txBody>
      </p:sp>
      <p:pic>
        <p:nvPicPr>
          <p:cNvPr id="4"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77200" y="5943600"/>
            <a:ext cx="754063" cy="80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ka-GE" sz="3600" b="1" dirty="0" smtClean="0"/>
              <a:t>კითხვარების დიზაინი</a:t>
            </a:r>
            <a:endParaRPr lang="en-US" sz="3600" b="1" dirty="0"/>
          </a:p>
        </p:txBody>
      </p:sp>
      <p:sp>
        <p:nvSpPr>
          <p:cNvPr id="3" name="Content Placeholder 2"/>
          <p:cNvSpPr>
            <a:spLocks noGrp="1"/>
          </p:cNvSpPr>
          <p:nvPr>
            <p:ph idx="1"/>
          </p:nvPr>
        </p:nvSpPr>
        <p:spPr/>
        <p:txBody>
          <a:bodyPr/>
          <a:lstStyle/>
          <a:p>
            <a:r>
              <a:rPr lang="ka-GE" dirty="0" smtClean="0"/>
              <a:t>თითოეული მიზნობრივი ჯგუფისთვის  შემუშავდა განსხვავებული კითხვარი. აზერბაიჯანელი და სომეხი ეროვნების მონაწილეებისთვის  (მარნეულისა და ნინოწმინდას ჯგუფები)  კითხვარები ითარგმნა  და დისკუსია ჩატარდა ნაციონალურ და რუსულ ენებზე. </a:t>
            </a:r>
            <a:endParaRPr lang="en-US" dirty="0"/>
          </a:p>
        </p:txBody>
      </p:sp>
      <p:pic>
        <p:nvPicPr>
          <p:cNvPr id="4"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715000"/>
            <a:ext cx="754063" cy="80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ka-GE" sz="3600" b="1" dirty="0" smtClean="0"/>
              <a:t>კითხვარების დიზაინი: „გოგონები“– ფოკუს ჯგუფის თემები</a:t>
            </a:r>
            <a:r>
              <a:rPr lang="en-US" sz="4000" b="1" dirty="0" smtClean="0"/>
              <a:t/>
            </a:r>
            <a:br>
              <a:rPr lang="en-US" sz="4000" b="1" dirty="0" smtClean="0"/>
            </a:br>
            <a:endParaRPr lang="en-US" b="1" dirty="0"/>
          </a:p>
        </p:txBody>
      </p:sp>
      <p:sp>
        <p:nvSpPr>
          <p:cNvPr id="3" name="Content Placeholder 2"/>
          <p:cNvSpPr>
            <a:spLocks noGrp="1"/>
          </p:cNvSpPr>
          <p:nvPr>
            <p:ph idx="1"/>
          </p:nvPr>
        </p:nvSpPr>
        <p:spPr/>
        <p:txBody>
          <a:bodyPr>
            <a:normAutofit fontScale="85000" lnSpcReduction="20000"/>
          </a:bodyPr>
          <a:lstStyle/>
          <a:p>
            <a:pPr lvl="1"/>
            <a:r>
              <a:rPr lang="ka-GE" dirty="0" smtClean="0"/>
              <a:t>იყოფა თუ არა მათთვის საგნები, პროფესიები</a:t>
            </a:r>
            <a:r>
              <a:rPr lang="en-US" dirty="0" smtClean="0"/>
              <a:t>, </a:t>
            </a:r>
            <a:r>
              <a:rPr lang="ka-GE" dirty="0" smtClean="0"/>
              <a:t>საქმიანობები, „ქალურ და კაცურად“? რატომ, რა შედეგებს იწვევსეს მათ და სხვა გოგონების ცხოვრებაში?</a:t>
            </a:r>
            <a:endParaRPr lang="en-US" sz="2400" dirty="0" smtClean="0"/>
          </a:p>
          <a:p>
            <a:pPr lvl="1"/>
            <a:r>
              <a:rPr lang="ka-GE" dirty="0" smtClean="0"/>
              <a:t>რა განსაზღვრავს მათ ცხოვრებისეულ არჩევანს, რა ფარგლები არსებობს;რა როლს თამაშობს ოჯახი, ტრადიცია,   გენდერული ნორმები, უფლებები, ეკონომიკური მდგომარეობა, დაშვებები, შიშები?</a:t>
            </a:r>
            <a:endParaRPr lang="en-US" sz="2400" dirty="0" smtClean="0"/>
          </a:p>
          <a:p>
            <a:pPr lvl="1"/>
            <a:r>
              <a:rPr lang="ka-GE" dirty="0" smtClean="0"/>
              <a:t>ხდება თუ არა მათ გარემოცვაში ადრეული ქორწინება , რამდენად ხშირად; რა არის მიზეზები და შედეგები, როგორია მათი დამოკიდებულება ამ მოვლენის მიმართ?</a:t>
            </a:r>
            <a:endParaRPr lang="en-US" sz="2400" dirty="0" smtClean="0"/>
          </a:p>
          <a:p>
            <a:r>
              <a:rPr lang="en-US" dirty="0" smtClean="0"/>
              <a:t> </a:t>
            </a:r>
            <a:endParaRPr lang="en-US" sz="2800" dirty="0" smtClean="0"/>
          </a:p>
          <a:p>
            <a:endParaRPr lang="en-US" dirty="0"/>
          </a:p>
        </p:txBody>
      </p:sp>
      <p:pic>
        <p:nvPicPr>
          <p:cNvPr id="4"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77200" y="5791200"/>
            <a:ext cx="754063" cy="80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ka-GE" sz="3600" b="1" dirty="0" smtClean="0"/>
              <a:t>კითხვარების დიზაინი: ”მასწავლებლები” - თემები</a:t>
            </a:r>
            <a:endParaRPr lang="en-US" sz="3600" b="1" dirty="0"/>
          </a:p>
        </p:txBody>
      </p:sp>
      <p:sp>
        <p:nvSpPr>
          <p:cNvPr id="3" name="Content Placeholder 2"/>
          <p:cNvSpPr>
            <a:spLocks noGrp="1"/>
          </p:cNvSpPr>
          <p:nvPr>
            <p:ph idx="1"/>
          </p:nvPr>
        </p:nvSpPr>
        <p:spPr/>
        <p:txBody>
          <a:bodyPr>
            <a:normAutofit fontScale="77500" lnSpcReduction="20000"/>
          </a:bodyPr>
          <a:lstStyle/>
          <a:p>
            <a:endParaRPr lang="en-US" dirty="0" smtClean="0"/>
          </a:p>
          <a:p>
            <a:pPr lvl="1"/>
            <a:r>
              <a:rPr lang="ka-GE" dirty="0" smtClean="0"/>
              <a:t>არსებობს თუ არა თანაბარი შესაძლებლობები და პირობები გოგონებისა და ბიჭებისთვის?</a:t>
            </a:r>
            <a:endParaRPr lang="en-US" sz="2400" dirty="0" smtClean="0"/>
          </a:p>
          <a:p>
            <a:pPr lvl="1"/>
            <a:r>
              <a:rPr lang="ka-GE" dirty="0" smtClean="0"/>
              <a:t>იყოფა თუ არა მათთვის საგნები „ქალურ და კაცურ“ საგნებად? პროფესიებად</a:t>
            </a:r>
            <a:r>
              <a:rPr lang="en-US" dirty="0" smtClean="0"/>
              <a:t>, </a:t>
            </a:r>
            <a:r>
              <a:rPr lang="ka-GE" dirty="0" smtClean="0"/>
              <a:t>საქმიანობებად, რატომ, რა შედეგებს იწვევს გოგონების ცხოვრებაში ეს დიფერენციაცია?</a:t>
            </a:r>
            <a:endParaRPr lang="en-US" sz="2400" dirty="0" smtClean="0"/>
          </a:p>
          <a:p>
            <a:pPr lvl="1"/>
            <a:r>
              <a:rPr lang="ka-GE" dirty="0" smtClean="0"/>
              <a:t>რამდენი  გოგონა და ბიჭი სწავლობს, როგორ სწავლობენ და როგორია მათი გზა  სკოლის შემდგომ?</a:t>
            </a:r>
            <a:endParaRPr lang="en-US" sz="2400" dirty="0" smtClean="0"/>
          </a:p>
          <a:p>
            <a:pPr lvl="1"/>
            <a:r>
              <a:rPr lang="ka-GE" dirty="0" smtClean="0"/>
              <a:t>როგორია სკოლისა და კლასგარეშე შესაძლებლობები და ნება გოგონების გაძლიერებისა და გაფართოებული არჩევანის განსახორციელებლად?</a:t>
            </a:r>
            <a:endParaRPr lang="en-US" sz="2400" dirty="0" smtClean="0"/>
          </a:p>
          <a:p>
            <a:r>
              <a:rPr lang="en-US" dirty="0" smtClean="0"/>
              <a:t> </a:t>
            </a:r>
            <a:endParaRPr lang="en-US" sz="2800" dirty="0"/>
          </a:p>
        </p:txBody>
      </p:sp>
      <p:pic>
        <p:nvPicPr>
          <p:cNvPr id="4"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53400" y="5715000"/>
            <a:ext cx="754063" cy="80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ka-GE" sz="3600" b="1" dirty="0" smtClean="0"/>
              <a:t>კითხვარების დიზაინი: ”მშობლები” - თემები</a:t>
            </a:r>
            <a:endParaRPr lang="en-US" sz="3600" b="1" dirty="0"/>
          </a:p>
        </p:txBody>
      </p:sp>
      <p:sp>
        <p:nvSpPr>
          <p:cNvPr id="3" name="Content Placeholder 2"/>
          <p:cNvSpPr>
            <a:spLocks noGrp="1"/>
          </p:cNvSpPr>
          <p:nvPr>
            <p:ph idx="1"/>
          </p:nvPr>
        </p:nvSpPr>
        <p:spPr/>
        <p:txBody>
          <a:bodyPr>
            <a:normAutofit fontScale="85000" lnSpcReduction="10000"/>
          </a:bodyPr>
          <a:lstStyle/>
          <a:p>
            <a:endParaRPr lang="en-US" smtClean="0"/>
          </a:p>
          <a:p>
            <a:pPr lvl="1"/>
            <a:r>
              <a:rPr lang="ka-GE" smtClean="0"/>
              <a:t>არსებობს თუ არა თანაბარი შესაძლებლობები და პირობები გოგონებისა და ბიჭებისთვის?</a:t>
            </a:r>
            <a:endParaRPr lang="en-US" sz="2400" smtClean="0"/>
          </a:p>
          <a:p>
            <a:pPr lvl="1"/>
            <a:r>
              <a:rPr lang="ka-GE" smtClean="0"/>
              <a:t>იყოფა თუ არა მათთვის საგნები „ქალურ და კაცურ“ საგნებად? პროფესიებად</a:t>
            </a:r>
            <a:r>
              <a:rPr lang="en-US" smtClean="0"/>
              <a:t>, </a:t>
            </a:r>
            <a:r>
              <a:rPr lang="ka-GE" smtClean="0"/>
              <a:t>საქმიანობებად, რატომ, რა შედეგებს იწვევს გოგონების ცხოვრებაში ეს დიფერენციაცია?</a:t>
            </a:r>
            <a:endParaRPr lang="en-US" sz="2400" smtClean="0"/>
          </a:p>
          <a:p>
            <a:pPr lvl="1"/>
            <a:r>
              <a:rPr lang="ka-GE" smtClean="0"/>
              <a:t>ხდება თუ არა მათ გარშემო ადრეული ქორწინება , რამდენად ხშირად,  რა არის მიზეზები და შედეგები, როგორია მათი დამოკიდებულება?</a:t>
            </a:r>
            <a:endParaRPr lang="en-US" sz="2400" smtClean="0"/>
          </a:p>
          <a:p>
            <a:pPr lvl="1"/>
            <a:r>
              <a:rPr lang="ka-GE" smtClean="0"/>
              <a:t>საჭიროა თუ არა ცვლილებები გოგონებისთვის და არსებობს თუ არა ამის შესაძლებლობა?</a:t>
            </a:r>
            <a:endParaRPr lang="en-US" sz="2400"/>
          </a:p>
        </p:txBody>
      </p:sp>
      <p:pic>
        <p:nvPicPr>
          <p:cNvPr id="4"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77200" y="5867400"/>
            <a:ext cx="754063" cy="80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ka-GE" sz="3600" b="1" dirty="0" smtClean="0"/>
              <a:t>ანალიზის სქემა</a:t>
            </a:r>
            <a:endParaRPr lang="en-US" sz="3600" b="1" dirty="0"/>
          </a:p>
        </p:txBody>
      </p:sp>
      <p:sp>
        <p:nvSpPr>
          <p:cNvPr id="3" name="Content Placeholder 2"/>
          <p:cNvSpPr>
            <a:spLocks noGrp="1"/>
          </p:cNvSpPr>
          <p:nvPr>
            <p:ph idx="1"/>
          </p:nvPr>
        </p:nvSpPr>
        <p:spPr/>
        <p:txBody>
          <a:bodyPr>
            <a:normAutofit fontScale="77500" lnSpcReduction="20000"/>
          </a:bodyPr>
          <a:lstStyle/>
          <a:p>
            <a:r>
              <a:rPr lang="ka-GE" dirty="0" smtClean="0"/>
              <a:t>მონაცემების ანალიზი  გაკეთდა მიზნობრივი ჯგუფისა და საკითხის მიხედვით, ციტატებისა და სიხშირული მონაცემების ჩვენებით.</a:t>
            </a:r>
            <a:endParaRPr lang="en-US" dirty="0" smtClean="0"/>
          </a:p>
          <a:p>
            <a:r>
              <a:rPr lang="ka-GE" dirty="0" smtClean="0"/>
              <a:t>მონაცემების ანალიზი შეესაბამაბა  გამოყენებული  კითხვარის ცალკეული კითხვასზე მიღებულ პასუხებს და წარმოადგენს ჩატარებული დისკუსიის პროცესში გამოთქმულ </a:t>
            </a:r>
            <a:r>
              <a:rPr lang="ka-GE" i="1" dirty="0" smtClean="0"/>
              <a:t>შეხედულებათა განზოგადებას, ტენდენციების გამოკვეთას და განსხვავებული პოზიციების აღნიშვნას</a:t>
            </a:r>
            <a:r>
              <a:rPr lang="ka-GE" dirty="0" smtClean="0"/>
              <a:t>. </a:t>
            </a:r>
          </a:p>
          <a:p>
            <a:r>
              <a:rPr lang="ka-GE" dirty="0" smtClean="0"/>
              <a:t>განსაკუთრებული შეხედულების შემთხვევაში  მითითებულია რეგიონი, ქალაქი  ან  მონაწილის ეთნიკური კუთვნილება</a:t>
            </a:r>
            <a:endParaRPr lang="en-US" dirty="0"/>
          </a:p>
        </p:txBody>
      </p:sp>
      <p:pic>
        <p:nvPicPr>
          <p:cNvPr id="4"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77200" y="5715000"/>
            <a:ext cx="754063" cy="80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ka-GE" sz="3600" b="1" dirty="0" smtClean="0"/>
              <a:t>კვლევის ძირითადი მიგნებები</a:t>
            </a:r>
            <a:endParaRPr lang="en-US" sz="3600" b="1" dirty="0"/>
          </a:p>
        </p:txBody>
      </p:sp>
      <p:sp>
        <p:nvSpPr>
          <p:cNvPr id="3" name="Content Placeholder 2"/>
          <p:cNvSpPr>
            <a:spLocks noGrp="1"/>
          </p:cNvSpPr>
          <p:nvPr>
            <p:ph idx="1"/>
          </p:nvPr>
        </p:nvSpPr>
        <p:spPr/>
        <p:txBody>
          <a:bodyPr>
            <a:normAutofit fontScale="62500" lnSpcReduction="20000"/>
          </a:bodyPr>
          <a:lstStyle/>
          <a:p>
            <a:pPr>
              <a:buNone/>
            </a:pPr>
            <a:endParaRPr lang="en-US" smtClean="0"/>
          </a:p>
          <a:p>
            <a:r>
              <a:rPr lang="ka-GE" smtClean="0"/>
              <a:t>ფოკუს ჯგუფებში გამოთქმულმა აზრებმა და შეხედულებებმა გამოავლინა რიგი პოზიტიური და ნეგატიური ტენდენციებისა გოგონების საგანმანათლებლო და ეკონომიკური   შესაძლებლობების განვითარების თვალსაზრისით. </a:t>
            </a:r>
          </a:p>
          <a:p>
            <a:r>
              <a:rPr lang="ka-GE" smtClean="0"/>
              <a:t>გამოვლინდა სამ სამიზნე ჯგუფს შორის განსხვავებები გოგონების საგანმანათლებლო და ეკონომიკური   შესაძლებლობების განვითარების  საკითხის მიმართ დამოკიდებულებაში და ასევე ერთმანეთის მსგავსი პატერნები. </a:t>
            </a:r>
          </a:p>
          <a:p>
            <a:r>
              <a:rPr lang="ka-GE" smtClean="0"/>
              <a:t>გამოვლინდა რეგიონული და ეთნიკური განსხვავებანიც. </a:t>
            </a:r>
          </a:p>
          <a:p>
            <a:r>
              <a:rPr lang="ka-GE" smtClean="0"/>
              <a:t>საგულისხმოა  ახალი  ტენდენციების და ტრადიციული გენდერული ნორმების ერთდროული და წინააღმდეგობრივი გავლენა  გოგონების განათლებისა და პროფესიული არჩევანის შესაძლებლობებზე. </a:t>
            </a:r>
            <a:endParaRPr lang="en-US" smtClean="0"/>
          </a:p>
          <a:p>
            <a:endParaRPr lang="en-US"/>
          </a:p>
        </p:txBody>
      </p:sp>
      <p:pic>
        <p:nvPicPr>
          <p:cNvPr id="4"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29600" y="5867400"/>
            <a:ext cx="754063" cy="80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905000"/>
          </a:xfrm>
        </p:spPr>
        <p:txBody>
          <a:bodyPr>
            <a:normAutofit/>
          </a:bodyPr>
          <a:lstStyle/>
          <a:p>
            <a:r>
              <a:rPr lang="ka-GE" sz="3200" b="1" dirty="0" smtClean="0"/>
              <a:t>პოზიტიური ტენდენციები :</a:t>
            </a:r>
            <a:r>
              <a:rPr lang="en-US" sz="3200" dirty="0" smtClean="0"/>
              <a:t/>
            </a:r>
            <a:br>
              <a:rPr lang="en-US" sz="3200" dirty="0" smtClean="0"/>
            </a:br>
            <a:endParaRPr lang="en-US" sz="3200" dirty="0"/>
          </a:p>
        </p:txBody>
      </p:sp>
      <p:sp>
        <p:nvSpPr>
          <p:cNvPr id="3" name="Content Placeholder 2"/>
          <p:cNvSpPr>
            <a:spLocks noGrp="1"/>
          </p:cNvSpPr>
          <p:nvPr>
            <p:ph idx="1"/>
          </p:nvPr>
        </p:nvSpPr>
        <p:spPr>
          <a:xfrm>
            <a:off x="457200" y="1600200"/>
            <a:ext cx="8229600" cy="5029200"/>
          </a:xfrm>
        </p:spPr>
        <p:txBody>
          <a:bodyPr>
            <a:noAutofit/>
          </a:bodyPr>
          <a:lstStyle/>
          <a:p>
            <a:pPr>
              <a:buNone/>
            </a:pPr>
            <a:r>
              <a:rPr lang="ka-GE" sz="1600" dirty="0" smtClean="0"/>
              <a:t>დასკვნით ნაწილში მიზანშეწონილად   ჩავთვალეთ ცალკე ხაზი გაგვესვა იმ პოზიტიური  ტენდენციებისთვის, რომლების მოცემულმა კვლევამ გამოავლინა  წინა წლების მონაცემებთან შედარებით</a:t>
            </a:r>
            <a:r>
              <a:rPr lang="ka-GE" sz="1600" b="1" dirty="0" smtClean="0"/>
              <a:t> </a:t>
            </a:r>
            <a:r>
              <a:rPr lang="ka-GE" sz="1600" dirty="0" smtClean="0"/>
              <a:t>გოგონების საგანმანათლებლოდა ეკონომიკური   შესაძლებლობების განვითარების და სტერეოტიპებისგან თავისუფალი არჩევანის შესაძლებლობის თვალსაზრისით. ასეთი შედარების საშუალება გვქონდა სამცხე–ჯავახეთის ჯგუფებთან რადგან კვლევაში მონაწილე ექსპერტ გულიკო ბექაურს გააჩნდა 2005 წლის ანალოგიური თემატიკის კვლევის შედეგები. მოვიყვანთ რამდენიმე ახალ ტენდენციას:</a:t>
            </a:r>
            <a:endParaRPr lang="en-US" sz="1600" dirty="0" smtClean="0"/>
          </a:p>
          <a:p>
            <a:pPr>
              <a:buNone/>
            </a:pPr>
            <a:r>
              <a:rPr lang="ka-GE" sz="1600" b="1" dirty="0" smtClean="0"/>
              <a:t> </a:t>
            </a:r>
            <a:endParaRPr lang="en-US" sz="1600" dirty="0" smtClean="0"/>
          </a:p>
          <a:p>
            <a:pPr lvl="0"/>
            <a:r>
              <a:rPr lang="ka-GE" sz="1600" dirty="0" smtClean="0"/>
              <a:t>გოგონების უმრავლესობა ორიენტირებულია სწავლის გაგრძელებაზე უმაღლეს სასწავლებლებში, მათ შორის, სახლებიდან მოშორებით: დედაქალაქში და საზღვარგარეთაც.</a:t>
            </a:r>
            <a:endParaRPr lang="en-US" sz="1600" dirty="0" smtClean="0"/>
          </a:p>
          <a:p>
            <a:pPr lvl="0"/>
            <a:r>
              <a:rPr lang="ka-GE" sz="1600" dirty="0" smtClean="0"/>
              <a:t>მშობლები, წინა წლებთან შედარებით, უფრო მეტად ემხრობიან იმას, რომ განათლება ძალიან მნიშვნელოვანია გოგონასთვის, ისინი მზად არიან, ამისთვის შვილი  საზღვარგარეთაც წავიდეს. რასაც ადრე არ ჰქონდა ადგილი; </a:t>
            </a:r>
            <a:endParaRPr lang="en-US" sz="1600" dirty="0" smtClean="0"/>
          </a:p>
          <a:p>
            <a:pPr lvl="0"/>
            <a:r>
              <a:rPr lang="ka-GE" sz="1600" dirty="0" smtClean="0"/>
              <a:t>წინა კვლევებში გვხვდებოდა განათლების მიცემასთან დაკავშირებით ბიჭის პრიორეტიზაციის აშკარა შემთხვევები:  რამდენიმე გოგონამ სწავლა შეწყვიტა  ეკონომიკური  პრობლემების  გამო, ხოლო  ვაჟმა  გააგრძელა. მშობელი პასუხობდა „რა ვქნათ არ გვაქვს შესაძლებლობა, გოგოა და გათხოვდეს’’. ახლა ასეთ განწყობებს აღარ ვხვდებით;</a:t>
            </a:r>
            <a:endParaRPr lang="en-US" sz="1600" dirty="0" smtClean="0"/>
          </a:p>
          <a:p>
            <a:endParaRPr lang="en-US" sz="1600" dirty="0"/>
          </a:p>
        </p:txBody>
      </p:sp>
      <p:pic>
        <p:nvPicPr>
          <p:cNvPr id="4"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14800" y="152400"/>
            <a:ext cx="754063" cy="80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ka-GE" smtClean="0"/>
              <a:t>კვლევის ანგარიშის სტრუქტურა</a:t>
            </a:r>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01602382"/>
              </p:ext>
            </p:extLst>
          </p:nvPr>
        </p:nvGraphicFramePr>
        <p:xfrm>
          <a:off x="381000" y="1646237"/>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descr="C:\Users\Nino\Desktop\ICCN_logo (3).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05800" y="5791200"/>
            <a:ext cx="754063" cy="80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ka-GE" sz="3200" b="1" dirty="0" smtClean="0"/>
              <a:t>პოზიტიური ტენდენციები</a:t>
            </a:r>
            <a:endParaRPr lang="en-US" sz="3200" dirty="0"/>
          </a:p>
        </p:txBody>
      </p:sp>
      <p:sp>
        <p:nvSpPr>
          <p:cNvPr id="3" name="Content Placeholder 2"/>
          <p:cNvSpPr>
            <a:spLocks noGrp="1"/>
          </p:cNvSpPr>
          <p:nvPr>
            <p:ph idx="1"/>
          </p:nvPr>
        </p:nvSpPr>
        <p:spPr>
          <a:xfrm>
            <a:off x="457200" y="2209800"/>
            <a:ext cx="8229600" cy="3200400"/>
          </a:xfrm>
        </p:spPr>
        <p:txBody>
          <a:bodyPr>
            <a:noAutofit/>
          </a:bodyPr>
          <a:lstStyle/>
          <a:p>
            <a:pPr lvl="0"/>
            <a:r>
              <a:rPr lang="ka-GE" sz="1600" dirty="0" smtClean="0"/>
              <a:t>უფრო მეტი გოგონა და მათი მშობელი საუბრობს იმაზე, რომ გოგონასთვის საჭიროა კარგი განათლება მისი ცხოვრებაში  რეალიზაციისთვის, რაც ნიშნავს, რომ ქალის რეალიზაცია არ გაიგება მხოლოდ როგორც დედობა და ცოლობა.</a:t>
            </a:r>
            <a:endParaRPr lang="en-US" sz="1600" dirty="0" smtClean="0"/>
          </a:p>
          <a:p>
            <a:pPr lvl="0"/>
            <a:r>
              <a:rPr lang="ka-GE" sz="1600" dirty="0" smtClean="0"/>
              <a:t>გოგონებში გაიზარდა ინტერესი ხელსაქმის და კულინარიის მიმართ, როგორც შემოქმედებითი საქმიანობის და არა, როგორც  ქალის სავალდებულო საქმის მიმართ;</a:t>
            </a:r>
            <a:endParaRPr lang="en-US" sz="1600" dirty="0" smtClean="0"/>
          </a:p>
          <a:p>
            <a:pPr lvl="0"/>
            <a:r>
              <a:rPr lang="ka-GE" sz="1600" dirty="0" smtClean="0"/>
              <a:t>მოხდა გარკვეული ცვლილება ბიჭებისა და გოგონების ურთიერთობების ლიბერალიზაციის მხრივ: ბიჭებთან მეგობრობა უფრო მისაღები გახდა, როგორც მშობლების, ასევე პედაგოგების და თვით გოგონების მხრიდან (გამონაკლისით აზერბაიჯანულ საზოგადოებაზე);</a:t>
            </a:r>
            <a:endParaRPr lang="en-US" sz="1600" dirty="0" smtClean="0"/>
          </a:p>
          <a:p>
            <a:pPr lvl="0">
              <a:buNone/>
            </a:pPr>
            <a:endParaRPr lang="en-US" sz="1600" dirty="0"/>
          </a:p>
        </p:txBody>
      </p:sp>
      <p:pic>
        <p:nvPicPr>
          <p:cNvPr id="4"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77200" y="5638800"/>
            <a:ext cx="754063" cy="80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ka-GE" sz="3200" b="1" dirty="0" smtClean="0"/>
              <a:t>პოზიტიური ტენდენციები</a:t>
            </a:r>
            <a:endParaRPr lang="en-US" sz="3200" b="1" dirty="0"/>
          </a:p>
        </p:txBody>
      </p:sp>
      <p:sp>
        <p:nvSpPr>
          <p:cNvPr id="3" name="Content Placeholder 2"/>
          <p:cNvSpPr>
            <a:spLocks noGrp="1"/>
          </p:cNvSpPr>
          <p:nvPr>
            <p:ph idx="1"/>
          </p:nvPr>
        </p:nvSpPr>
        <p:spPr>
          <a:xfrm>
            <a:off x="457200" y="1371600"/>
            <a:ext cx="8229600" cy="5105400"/>
          </a:xfrm>
        </p:spPr>
        <p:txBody>
          <a:bodyPr>
            <a:normAutofit fontScale="70000" lnSpcReduction="20000"/>
          </a:bodyPr>
          <a:lstStyle/>
          <a:p>
            <a:pPr lvl="0"/>
            <a:r>
              <a:rPr lang="ka-GE" dirty="0" smtClean="0"/>
              <a:t>უფრო დიდ მრავალფეროვნებას ვხვდებით იმ პროფესიების ჩამონათვალში, რომლებიც აინტერესებთ გოგონებს და სურთ რომ დაეუფლონ  და  რომლებიც (ზოგიერთი) ადრე არ განიხილებოდა ქალურ საქმედ: </a:t>
            </a:r>
            <a:r>
              <a:rPr lang="en-US" dirty="0" err="1" smtClean="0"/>
              <a:t>ბიზნეს</a:t>
            </a:r>
            <a:r>
              <a:rPr lang="ka-GE" dirty="0" smtClean="0"/>
              <a:t>ი</a:t>
            </a:r>
            <a:r>
              <a:rPr lang="en-US" dirty="0" smtClean="0"/>
              <a:t>, </a:t>
            </a:r>
            <a:r>
              <a:rPr lang="en-US" dirty="0" err="1" smtClean="0"/>
              <a:t>ფსიქოლოგი</a:t>
            </a:r>
            <a:r>
              <a:rPr lang="en-US" dirty="0" smtClean="0"/>
              <a:t>, </a:t>
            </a:r>
            <a:r>
              <a:rPr lang="en-US" dirty="0" err="1" smtClean="0"/>
              <a:t>მფრინავ</a:t>
            </a:r>
            <a:r>
              <a:rPr lang="ka-GE" dirty="0" smtClean="0"/>
              <a:t>ი</a:t>
            </a:r>
            <a:r>
              <a:rPr lang="en-US" dirty="0" smtClean="0"/>
              <a:t>, </a:t>
            </a:r>
            <a:r>
              <a:rPr lang="en-US" dirty="0" err="1" smtClean="0"/>
              <a:t>ფოტოგრაფი</a:t>
            </a:r>
            <a:r>
              <a:rPr lang="ka-GE" dirty="0" smtClean="0"/>
              <a:t>ას, ფილოსოფიას, პროკურორი, მედიცინა და ა.შ. ახალი მონაცემებით აღარ სახელდება  პედაგოგობა, როგორც ერთადერთი ალტერნატივა. წინა წლებში ძალიან აქტიურად სახელდებოდა როგორც მშობლების, ისე ახალგაზრდების მხრიდან.</a:t>
            </a:r>
            <a:endParaRPr lang="en-US" dirty="0" smtClean="0"/>
          </a:p>
          <a:p>
            <a:pPr lvl="0"/>
            <a:r>
              <a:rPr lang="ka-GE" dirty="0" smtClean="0"/>
              <a:t>სკოლის წარმომადგენლები დიდ მზაობას გამოხატავენ რომ სკოლებში იყოს მუშაობა გენდერული თანასწორობის საკითხებზე. რიგ შემთხვევაში აღსანიშნავია მაღალი გენდერული ცნობიერების მაგალითები და მზაობა რომ გაკეთდეს მეტი ამ მიმართულებით საგანმანათლებლო პროგრამების საშუალებით. ადრე თვით ცნებაც დაბნეულობას ან უარყოფას იწვევდა. </a:t>
            </a:r>
            <a:endParaRPr lang="en-US" dirty="0" smtClean="0"/>
          </a:p>
          <a:p>
            <a:endParaRPr lang="en-US" dirty="0"/>
          </a:p>
        </p:txBody>
      </p:sp>
      <p:pic>
        <p:nvPicPr>
          <p:cNvPr id="4"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9937" y="5638800"/>
            <a:ext cx="754063" cy="80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ka-GE" sz="3200" b="1" dirty="0" smtClean="0"/>
              <a:t>უარყოფითი ტენდენციები</a:t>
            </a:r>
            <a:endParaRPr lang="en-US" sz="3200" b="1" dirty="0"/>
          </a:p>
        </p:txBody>
      </p:sp>
      <p:sp>
        <p:nvSpPr>
          <p:cNvPr id="3" name="Content Placeholder 2"/>
          <p:cNvSpPr>
            <a:spLocks noGrp="1"/>
          </p:cNvSpPr>
          <p:nvPr>
            <p:ph idx="1"/>
          </p:nvPr>
        </p:nvSpPr>
        <p:spPr/>
        <p:txBody>
          <a:bodyPr/>
          <a:lstStyle/>
          <a:p>
            <a:pPr>
              <a:buNone/>
            </a:pPr>
            <a:r>
              <a:rPr lang="ka-GE" sz="2400" dirty="0" smtClean="0"/>
              <a:t>პოზიტიურ სიახლეებთან  ერთად განწყობების და ქცევითი პატერნების დონეზე აღინიშნება  სხვა  ტენდეციები რომელთაგან ზოგიერთი პირდაპირ  გვევლინება, როგორც  ხელისშემშლელი  ფაქტორი გოგონათა განათლებისა და პროფესიული განვითარებისთვის და განსაკუთრებით თავისუფალი არჩევანის განხორციელებისთვის:</a:t>
            </a:r>
            <a:endParaRPr lang="en-US" sz="2400" dirty="0" smtClean="0"/>
          </a:p>
          <a:p>
            <a:endParaRPr lang="en-US" dirty="0"/>
          </a:p>
        </p:txBody>
      </p:sp>
      <p:pic>
        <p:nvPicPr>
          <p:cNvPr id="4"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77200" y="5715000"/>
            <a:ext cx="754063" cy="80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ka-GE" sz="3200" b="1" dirty="0" smtClean="0"/>
              <a:t>უარყოფითი ტენდენციები</a:t>
            </a:r>
            <a:endParaRPr lang="en-US" sz="3200" b="1" dirty="0"/>
          </a:p>
        </p:txBody>
      </p:sp>
      <p:sp>
        <p:nvSpPr>
          <p:cNvPr id="3" name="Content Placeholder 2"/>
          <p:cNvSpPr>
            <a:spLocks noGrp="1"/>
          </p:cNvSpPr>
          <p:nvPr>
            <p:ph idx="1"/>
          </p:nvPr>
        </p:nvSpPr>
        <p:spPr/>
        <p:txBody>
          <a:bodyPr>
            <a:normAutofit fontScale="55000" lnSpcReduction="20000"/>
          </a:bodyPr>
          <a:lstStyle/>
          <a:p>
            <a:pPr lvl="0"/>
            <a:r>
              <a:rPr lang="ka-GE" dirty="0" smtClean="0"/>
              <a:t>გოგონების უმრავლესობა ორიენტირებულია სწავლის გაგრძელებაზე უმაღლეს სასწავლებლებში და დასაქმებაზე, მათ შორის სახლებიდან მოშორებით: დედაქალაქში და საზღვარგარეთაც, რასაც მშობლების მხრიდან ძირითადად აქვს მხარდაჭერა. გამონაკლისს ვხვდებით აზერბაიჯანულ თემში, სადაც ოჯახის შექმნა უპირატესია  გოგონას სწავლასთან შედარებით, ხოლო გოგონას სახლიდან მოშორებით წასვლა შიშებთან და აკრძალვებთან არის დაკავშირებული . </a:t>
            </a:r>
            <a:endParaRPr lang="en-US" dirty="0" smtClean="0"/>
          </a:p>
          <a:p>
            <a:pPr lvl="0"/>
            <a:r>
              <a:rPr lang="ka-GE" dirty="0" smtClean="0"/>
              <a:t>საშუალო სკოლის დონეზე საკმაოდ ბევრი გოგონა  აფიქსირებს ინტერესს და უნარებს ტექნიკური და ზუსტი მეცნიერებების მიმართ, რაც იშვიათად აისახება მომავალი პროფესიის არჩევაში. </a:t>
            </a:r>
            <a:endParaRPr lang="en-US" dirty="0" smtClean="0"/>
          </a:p>
          <a:p>
            <a:pPr lvl="0"/>
            <a:r>
              <a:rPr lang="ka-GE" dirty="0" smtClean="0"/>
              <a:t>საკმაოდ მრავალფეროვანია გოგონათა პროფესიულ ინტერესთა სფერო: ქირურგობა, მფრინავობა, კოსმონავტობა, პროკურორობა და ადვოკატობა, დიზაინერობა, ფოტოგრაფია, ფილოსოფია, ფიზიკა, არქიტექტურა-  მაგრამ უმეტეს შემთხვევში არ ხდება მათი ინტერესების რეალიზაცია: ოჯახისა და  ტრადიციული მოლოდინების გათვალისწინებით  ხდება გოგონების არჩევანის კორექცია „უფრო შესაფერისისა“ და გათხოვილი ქალის ოჯახის ინტერესებისადმი დაქვემდებარების მიხედვით.</a:t>
            </a:r>
            <a:endParaRPr lang="en-US" dirty="0" smtClean="0"/>
          </a:p>
          <a:p>
            <a:endParaRPr lang="en-US" dirty="0"/>
          </a:p>
        </p:txBody>
      </p:sp>
      <p:pic>
        <p:nvPicPr>
          <p:cNvPr id="4"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77200" y="5791200"/>
            <a:ext cx="754063" cy="80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ka-GE" sz="3200" b="1" dirty="0" smtClean="0"/>
              <a:t>უარყოფითი ტენდენციები</a:t>
            </a:r>
            <a:endParaRPr lang="en-US" sz="3200" b="1" dirty="0"/>
          </a:p>
        </p:txBody>
      </p:sp>
      <p:sp>
        <p:nvSpPr>
          <p:cNvPr id="3" name="Content Placeholder 2"/>
          <p:cNvSpPr>
            <a:spLocks noGrp="1"/>
          </p:cNvSpPr>
          <p:nvPr>
            <p:ph idx="1"/>
          </p:nvPr>
        </p:nvSpPr>
        <p:spPr/>
        <p:txBody>
          <a:bodyPr>
            <a:normAutofit fontScale="55000" lnSpcReduction="20000"/>
          </a:bodyPr>
          <a:lstStyle/>
          <a:p>
            <a:pPr lvl="0"/>
            <a:r>
              <a:rPr lang="ka-GE" dirty="0" smtClean="0"/>
              <a:t>რაიონები და სოფლები ძალიან ცოტა შესაძლებლობას სთავაზობენ გოგონების სპორტული უნარების განვითარებისთვის. არ არსებობს ინფრასტრუქტურა, ხოლო რომელიც არის, „ბიჭურ სპორტს“ ემსახურება. არსებობს მრავალფეროვანი ტაბუები გოგონების სპორტით დაკავებასთან დაკავშირებით, სპორტი საერთოდ შეუფერებლად ითვლება. განსაკუთრებით თვალსაჩინოდ ჩანს ეს აზერბაიჯანულ მოსახლეობაში. </a:t>
            </a:r>
            <a:endParaRPr lang="en-US" dirty="0" smtClean="0"/>
          </a:p>
          <a:p>
            <a:pPr lvl="0"/>
            <a:r>
              <a:rPr lang="ka-GE" dirty="0" smtClean="0"/>
              <a:t>კომპიუტერზე ხელი პრაქტიკულად ყველა გოგონას მიუწვდება, თუმცა ზოგიერთი ოჯახის მხრიდან არ ხდება ამის წახალისება და ასვე ადგილი აქვს გოგონების გაწევას მეორე პლანზე ბიჭებთან შედარებით. იმ ადგილებში, სადაც სპეციალური სასკოლო პროექტები განხორციელდა გვხვდება გოგონებში საკმაოდ რთული კომპიუტერული უნარები. გახშირებულია  კომპიუტერის და განსაკუთრებით ინტერნეტის გამოყენება სასწავლო მიზნებისთვის. </a:t>
            </a:r>
            <a:endParaRPr lang="en-US" dirty="0" smtClean="0"/>
          </a:p>
          <a:p>
            <a:pPr lvl="0"/>
            <a:r>
              <a:rPr lang="ka-GE" dirty="0" smtClean="0"/>
              <a:t>სამივე მიზნობრივ ჯგუფში, განსაკუთრები მშობლებთან, გვხვდება გოგონების უნარების (ბიჭებთან შედარებით)  დამაკნინებელი შეხედულებები. </a:t>
            </a:r>
            <a:endParaRPr lang="en-US" dirty="0" smtClean="0"/>
          </a:p>
          <a:p>
            <a:endParaRPr lang="en-US" dirty="0"/>
          </a:p>
        </p:txBody>
      </p:sp>
      <p:pic>
        <p:nvPicPr>
          <p:cNvPr id="4"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562600"/>
            <a:ext cx="754063" cy="80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ka-GE" sz="3200" b="1" dirty="0" smtClean="0"/>
              <a:t>უარყოფითი ტენდენციები</a:t>
            </a:r>
            <a:endParaRPr lang="en-US" sz="3200" b="1" dirty="0"/>
          </a:p>
        </p:txBody>
      </p:sp>
      <p:sp>
        <p:nvSpPr>
          <p:cNvPr id="3" name="Content Placeholder 2"/>
          <p:cNvSpPr>
            <a:spLocks noGrp="1"/>
          </p:cNvSpPr>
          <p:nvPr>
            <p:ph idx="1"/>
          </p:nvPr>
        </p:nvSpPr>
        <p:spPr/>
        <p:txBody>
          <a:bodyPr>
            <a:normAutofit fontScale="62500" lnSpcReduction="20000"/>
          </a:bodyPr>
          <a:lstStyle/>
          <a:p>
            <a:pPr lvl="0"/>
            <a:r>
              <a:rPr lang="ka-GE" smtClean="0"/>
              <a:t>გოგონას სკოლის ასაკში /ადრეული ქორწინება არ იღებს შესაბამის შეფასებას მოსახლეობის მიერ . მართალია უმრავლსეობა ამბობს, რომ ეს მოვლენა მიუღებელია, მაგრამ მიზეზებად ასახელებს ან იმას, რომ გოგონამ არ უნდა გააგრძელოს სკოლაში სიარული, ან რომ ნაადრევმა ქორწინებამ შეიძლება გამოიწვიოს იჯახის დანგრევა. დამახასიათებელია, რომ  ადრეულ ქორწინებაში (მათ შორის სკოლის ასაკში) მხოლოდ გოგონას  პასუხისმგებლობას ხედავენ და არასდროს განიხილება ქალისა და ბავშვის უფლებების დარღვევის ან ძალადობის კონტექსტში.  ჩანს, რომ ოჯახის შექმნა იმდენად გადამფარავი ზე-ღირებულებაა, რომ გადაწონის იმ დანაჩენ არასასურველ შედეგებს, რასაც იწვევს ნაადრევი ქორწინება. </a:t>
            </a:r>
            <a:endParaRPr lang="en-US" smtClean="0"/>
          </a:p>
          <a:p>
            <a:pPr lvl="0"/>
            <a:r>
              <a:rPr lang="ka-GE" smtClean="0"/>
              <a:t>ადრეულ ქორწინებასთან მიმართებაში კიდევ ერთი ტენდენცია გამოიკვეთა: მონაწილეები ამ მოვლენისგან დისტანცირებას აკეთებენ და მიაწერენ მას „სხვებს“–ეთნიკურად, რელიგიურად  ან სოფლის მცხოვრებლებს ან წარსულ პრაქტიკას.  </a:t>
            </a:r>
            <a:endParaRPr lang="en-US" smtClean="0"/>
          </a:p>
          <a:p>
            <a:endParaRPr lang="en-US"/>
          </a:p>
        </p:txBody>
      </p:sp>
      <p:pic>
        <p:nvPicPr>
          <p:cNvPr id="4"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5791200"/>
            <a:ext cx="754063" cy="80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ka-GE" sz="3200" b="1" dirty="0" smtClean="0"/>
              <a:t>უარყოფითი ტენდენციები</a:t>
            </a:r>
            <a:endParaRPr lang="en-US" sz="3200" b="1" dirty="0"/>
          </a:p>
        </p:txBody>
      </p:sp>
      <p:sp>
        <p:nvSpPr>
          <p:cNvPr id="3" name="Content Placeholder 2"/>
          <p:cNvSpPr>
            <a:spLocks noGrp="1"/>
          </p:cNvSpPr>
          <p:nvPr>
            <p:ph idx="1"/>
          </p:nvPr>
        </p:nvSpPr>
        <p:spPr/>
        <p:txBody>
          <a:bodyPr>
            <a:normAutofit fontScale="70000" lnSpcReduction="20000"/>
          </a:bodyPr>
          <a:lstStyle/>
          <a:p>
            <a:pPr lvl="0"/>
            <a:r>
              <a:rPr lang="ka-GE" dirty="0" smtClean="0"/>
              <a:t>დამახასიათებელია დეკლარაციული აზრები გენდერულ თანასწორობის სასურველობასთან  დაკავშირებით, რაზეც ყველა სამიზნე ჯგუფი თანხმდება, თუმცა რეალურ თანასწორობაზე წარმოდგენა ჯერ საკმაოდ არასრულყოფილია და თანაც მხოლოდ „დათქმებით“ , მიიღება, მაგალითად, თუ მამაკაცი მაინც უპირატესი იქნება. </a:t>
            </a:r>
            <a:endParaRPr lang="en-US" dirty="0" smtClean="0"/>
          </a:p>
          <a:p>
            <a:pPr lvl="0"/>
            <a:r>
              <a:rPr lang="ka-GE" dirty="0" smtClean="0"/>
              <a:t>გოგონები აღნიშნავენ მათ ცხოვრებაში უთანასწორობის ისეთ ფორმებს, როგორიცაა ორმაგი სტანდარტი ბიჭისა და გოგონას ქცევისთვის და ძლიერი კონტროლი ოჯახის მამაკაცების მხრიდან გოგონების დამოუკიდებლობაზე.</a:t>
            </a:r>
            <a:endParaRPr lang="en-US" dirty="0" smtClean="0"/>
          </a:p>
          <a:p>
            <a:pPr lvl="0"/>
            <a:r>
              <a:rPr lang="ka-GE" dirty="0" smtClean="0"/>
              <a:t>მამის როლი გოგონას განათლებისა და პროფესიული არჩევანის წახალისების მიმართულებით ძალიან პასიურად ჩანს.</a:t>
            </a:r>
            <a:endParaRPr lang="en-US" dirty="0" smtClean="0"/>
          </a:p>
          <a:p>
            <a:endParaRPr lang="en-US" dirty="0"/>
          </a:p>
        </p:txBody>
      </p:sp>
      <p:pic>
        <p:nvPicPr>
          <p:cNvPr id="5"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4800" y="5715000"/>
            <a:ext cx="754063" cy="80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ka-GE" sz="3200" b="1" dirty="0" smtClean="0"/>
              <a:t>უარყოფითი ტენდენციები</a:t>
            </a:r>
            <a:endParaRPr lang="en-US" sz="3200" b="1" dirty="0"/>
          </a:p>
        </p:txBody>
      </p:sp>
      <p:sp>
        <p:nvSpPr>
          <p:cNvPr id="3" name="Content Placeholder 2"/>
          <p:cNvSpPr>
            <a:spLocks noGrp="1"/>
          </p:cNvSpPr>
          <p:nvPr>
            <p:ph idx="1"/>
          </p:nvPr>
        </p:nvSpPr>
        <p:spPr/>
        <p:txBody>
          <a:bodyPr>
            <a:normAutofit fontScale="47500" lnSpcReduction="20000"/>
          </a:bodyPr>
          <a:lstStyle/>
          <a:p>
            <a:pPr lvl="0"/>
            <a:r>
              <a:rPr lang="ka-GE" smtClean="0"/>
              <a:t>გოგონებისთვის  პროფესიული არჩევანისას მუშაობს მკაფიო გენდერული სტერეოტიპი: ქალის საქმიანობა არ უნდა უშლიდეს ხელს მის ”ძირითად მოვალეობას” ოჯახის ინტერესებს. უარყოფით კრიტერიუმად გვევლინება ქალის სახლიდან ხშირი ან საღამო საათებში გასვლა, რაც თავიდანვე ზღუდავს დასაქმების არეალს. ამ კრიტერიუმს შეიძლება დავუმატოთ მამაკაცებთან სამსახურეორივი ურთიერთობა, რაც ძალზე არასასურველად ითვლება.  ასეთი შეხედულებები სამივე სამიზნე ჯგუფში (გოგონები, პედაგოგები, მშობლები) გვხვდება.</a:t>
            </a:r>
            <a:endParaRPr lang="en-US" smtClean="0"/>
          </a:p>
          <a:p>
            <a:pPr lvl="0"/>
            <a:r>
              <a:rPr lang="ka-GE" smtClean="0"/>
              <a:t>განსაკუთრებით ბევრი შეზღუდვა გოგონების განათლებისა და ეკონომიკური განვითარების პერსპექტივის მხრივ გამოვლინდა აზერბაიჯანულ თემში. როგორც აღვნიშნეთ აქ ადრე გათხოვება ნორმაა, ხოლო განათლება და კარიერა არასავალდებულო ან მეორადი მნიშვნელობის საკითხია. ძლიერ შეზღუდულია გოგონების სახლის გარეთ აქტივობა და მეორე სქესის წარმომადგენლებთან ურთიერთობა, თუნდაც სასკოლო ღონისძიებების დროს. მათთვისაც  ვინც კარგად სწავლობს სკოლაში და აქვს სკოლის დამთავრების საშუალება არ ჩანს პროფესიული მომავლის პერსპექტივები. გოგონას ცხოვრება და არჩევანი მთლიანად კონტროლდება  ოჯახის მხრიდან  და მომავალი ქმრის მხრიდან ( მათ შორის საქმროს სტატუსშიც) .ასევე გამოჩნდა ძლიერ კონტრასტი:  არის ერთეული ოჯახები, რომელთა შვილები მისდევენ სპორტს, აქვთ პერსონალური კომპიუტერები და სადაც მშობლები გოგონების განათლებას და არჩევანს ახალისებენ. </a:t>
            </a:r>
            <a:endParaRPr lang="en-US" smtClean="0"/>
          </a:p>
          <a:p>
            <a:endParaRPr lang="en-US"/>
          </a:p>
        </p:txBody>
      </p:sp>
      <p:pic>
        <p:nvPicPr>
          <p:cNvPr id="4"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4800" y="5715000"/>
            <a:ext cx="754063" cy="80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t>რეკომენდაციები</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ka-GE" dirty="0" smtClean="0"/>
              <a:t>მოცემული  რეკომენდაციები პროგრამის</a:t>
            </a:r>
            <a:r>
              <a:rPr lang="en-US" dirty="0" smtClean="0"/>
              <a:t> </a:t>
            </a:r>
            <a:r>
              <a:rPr lang="ka-GE" dirty="0" smtClean="0"/>
              <a:t>ინტერვენციების უფრო მიზნობრივი  დაგეგმვის ამოცანას ემსახურება და განკუთვნილია პროგრამის” ჰორიზონტის გაფართოება: გაუმჯობესებული არჩევანი ქალებისა და გოგონების პროფესიული და ეკონომიკური განვითარებისთვის” მონაწილეებისთვის, განათლებისა და სკოლების კომპონენტის,განათლების, კარიერისა და შესაძლებლობების განვითარების ფონდისა და ქალთა ოთახების კომპონენტის თანამშრომლებისთვის.</a:t>
            </a:r>
            <a:endParaRPr lang="en-US" dirty="0" smtClean="0"/>
          </a:p>
          <a:p>
            <a:endParaRPr lang="en-US" dirty="0"/>
          </a:p>
        </p:txBody>
      </p:sp>
      <p:pic>
        <p:nvPicPr>
          <p:cNvPr id="4"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4800" y="5715000"/>
            <a:ext cx="754063" cy="80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smtClean="0"/>
              <a:t>რეკომენდაციები</a:t>
            </a:r>
            <a:endParaRPr lang="en-US"/>
          </a:p>
        </p:txBody>
      </p:sp>
      <p:sp>
        <p:nvSpPr>
          <p:cNvPr id="3" name="Content Placeholder 2"/>
          <p:cNvSpPr>
            <a:spLocks noGrp="1"/>
          </p:cNvSpPr>
          <p:nvPr>
            <p:ph idx="1"/>
          </p:nvPr>
        </p:nvSpPr>
        <p:spPr/>
        <p:txBody>
          <a:bodyPr>
            <a:normAutofit fontScale="70000" lnSpcReduction="20000"/>
          </a:bodyPr>
          <a:lstStyle/>
          <a:p>
            <a:pPr lvl="0"/>
            <a:r>
              <a:rPr lang="ka-GE" smtClean="0"/>
              <a:t>განათლების კომპონენტით გათვალისწინებული მასწავლებელთა ტრენინგის მოდულში საჭიროა გენდერული თანასწორობის საკითხებთან ერთად ქალთა/გოგონათა უფლებების კომპონენტის გაძლიერება. ასევე ადრეული ქორწინების, როგორც გოგონა-ბავშვის უფლების დარღვევის ელემენტის შემოტანა. </a:t>
            </a:r>
            <a:endParaRPr lang="en-US" smtClean="0"/>
          </a:p>
          <a:p>
            <a:pPr lvl="0"/>
            <a:r>
              <a:rPr lang="ka-GE" smtClean="0"/>
              <a:t>განათლების კომპონენტში გოგონებისთვის სასურველი და საინტერესო პროფესიების არჩევანის აქტუალიზაციისთვის  ანუ მათ რეალობასთან დაახლოებისთვის სასარგებლო იქნება  ამ პროფესიების წარმომადგენელი ქალების გაცნობა/მოწვევა, გოგონათა სასწავლო ვიზიტები შესაბამის ორგანიზაციებსა და ინსტიტუტებში, სანიმუშო ფილმების ჩვენება, და ა.შ.</a:t>
            </a:r>
            <a:endParaRPr lang="en-US" smtClean="0"/>
          </a:p>
          <a:p>
            <a:endParaRPr lang="en-US"/>
          </a:p>
        </p:txBody>
      </p:sp>
      <p:pic>
        <p:nvPicPr>
          <p:cNvPr id="4"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4800" y="5715000"/>
            <a:ext cx="754063" cy="80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524000"/>
          </a:xfrm>
        </p:spPr>
        <p:txBody>
          <a:bodyPr>
            <a:normAutofit fontScale="90000"/>
          </a:bodyPr>
          <a:lstStyle/>
          <a:p>
            <a:r>
              <a:rPr lang="en-US"/>
              <a:t/>
            </a:r>
            <a:br>
              <a:rPr lang="en-US"/>
            </a:br>
            <a:r>
              <a:rPr lang="ka-GE" smtClean="0"/>
              <a:t>სამაგიდო კვლევის მიზანი</a:t>
            </a:r>
            <a:r>
              <a:rPr lang="en-US" smtClean="0"/>
              <a:t> </a:t>
            </a:r>
            <a:r>
              <a:rPr lang="en-US" dirty="0"/>
              <a:t/>
            </a:r>
            <a:br>
              <a:rPr lang="en-US" dirty="0"/>
            </a:br>
            <a:endParaRPr lang="en-US" dirty="0"/>
          </a:p>
        </p:txBody>
      </p:sp>
      <p:sp>
        <p:nvSpPr>
          <p:cNvPr id="3" name="Content Placeholder 2"/>
          <p:cNvSpPr>
            <a:spLocks noGrp="1"/>
          </p:cNvSpPr>
          <p:nvPr>
            <p:ph idx="1"/>
          </p:nvPr>
        </p:nvSpPr>
        <p:spPr>
          <a:xfrm>
            <a:off x="457200" y="2057400"/>
            <a:ext cx="8229600" cy="4068763"/>
          </a:xfrm>
        </p:spPr>
        <p:txBody>
          <a:bodyPr/>
          <a:lstStyle/>
          <a:p>
            <a:r>
              <a:rPr lang="ka-GE" sz="2800" smtClean="0"/>
              <a:t>საქართველოში </a:t>
            </a:r>
            <a:r>
              <a:rPr lang="ka-GE" sz="2800" dirty="0" smtClean="0"/>
              <a:t>უფროსკლასელი გოგონებისთვის  </a:t>
            </a:r>
            <a:r>
              <a:rPr lang="ka-GE" sz="2800" dirty="0"/>
              <a:t>განათლების მიღებისა და გავითარებისთვის საჭირო პირობების არსებობის, ასევე მათი მომავალი პროფესიული არჩევანის შესაძლებლობის </a:t>
            </a:r>
            <a:r>
              <a:rPr lang="ka-GE" sz="2800"/>
              <a:t>ან </a:t>
            </a:r>
            <a:r>
              <a:rPr lang="ka-GE" sz="2800" smtClean="0"/>
              <a:t>შეზღუდვებთან დაკავშირებული სიტუაციის აღწერა და ანალიზი </a:t>
            </a:r>
            <a:endParaRPr lang="en-US" sz="2800" dirty="0"/>
          </a:p>
          <a:p>
            <a:endParaRPr lang="en-US" dirty="0"/>
          </a:p>
        </p:txBody>
      </p:sp>
      <p:pic>
        <p:nvPicPr>
          <p:cNvPr id="4"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29600" y="5867400"/>
            <a:ext cx="754063" cy="80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t>რეკომენდაციები</a:t>
            </a:r>
            <a:endParaRPr lang="en-US" dirty="0"/>
          </a:p>
        </p:txBody>
      </p:sp>
      <p:sp>
        <p:nvSpPr>
          <p:cNvPr id="3" name="Content Placeholder 2"/>
          <p:cNvSpPr>
            <a:spLocks noGrp="1"/>
          </p:cNvSpPr>
          <p:nvPr>
            <p:ph idx="1"/>
          </p:nvPr>
        </p:nvSpPr>
        <p:spPr/>
        <p:txBody>
          <a:bodyPr>
            <a:normAutofit fontScale="62500" lnSpcReduction="20000"/>
          </a:bodyPr>
          <a:lstStyle/>
          <a:p>
            <a:pPr lvl="0"/>
            <a:r>
              <a:rPr lang="ka-GE" dirty="0" smtClean="0"/>
              <a:t>სასურველია  მთელი პროგრამის</a:t>
            </a:r>
            <a:r>
              <a:rPr lang="en-US" dirty="0" smtClean="0"/>
              <a:t> </a:t>
            </a:r>
            <a:r>
              <a:rPr lang="ka-GE" dirty="0" smtClean="0"/>
              <a:t>მსვლელობაში პროგრამის</a:t>
            </a:r>
            <a:r>
              <a:rPr lang="en-US" dirty="0" smtClean="0"/>
              <a:t> </a:t>
            </a:r>
            <a:r>
              <a:rPr lang="ka-GE" dirty="0" smtClean="0"/>
              <a:t>მიზნობრივ ჯგუფებთან მუშაობისას უფრო მკაფიო ცნებებით და მესიჯებით ოპერირება, რომლებიც ეხება გენდერულ თანასწორობას, ქალთა უფლებებს, ადრეულ ქორწინებას, ქალთა შესაძლებლობების გაძლიერებას, და ა.შ. რათა დაიძლიოს ორაზროვენება, ტრადიციული აზროვნების და პრაქტიკების ინერცია და აქცენტირება მოხდეს ქალის და გოგონას უფლებებზე.</a:t>
            </a:r>
            <a:endParaRPr lang="en-US" dirty="0" smtClean="0"/>
          </a:p>
          <a:p>
            <a:pPr lvl="0"/>
            <a:r>
              <a:rPr lang="ka-GE" dirty="0" smtClean="0"/>
              <a:t>განათლების, კარიერისა და შესაძლებლობების განვითარების ფონდმა   უნდა შემუშავოს  მკაფიო კრიტერიუმები, რომლებიც მიმართული იქნება ქალთა შესაძლებლოებების განვითარებისთვის და მონაწილეობისთვის არსებული სტერეოტიპული ბარიერების აღმოფხვრისკენ და რეალური გენდერული თანასწორობის მიღწევისკენ.  </a:t>
            </a:r>
            <a:endParaRPr lang="en-US" dirty="0" smtClean="0"/>
          </a:p>
          <a:p>
            <a:pPr lvl="0"/>
            <a:r>
              <a:rPr lang="ka-GE" dirty="0" smtClean="0"/>
              <a:t>სასურველია  შეიქმნას გოგონების განათლების უფლებებზე  ფილმების, ვიდეოების და ცნობილი უფლებადამცველების გამოსვლების ბაზა ,მოხდეს მასწავლებელთა დატრენინგება, რათა ისინი დამოუკიდებლად გაუძღვნმენ ფილმების</a:t>
            </a:r>
            <a:r>
              <a:rPr lang="en-US" dirty="0" smtClean="0"/>
              <a:t> </a:t>
            </a:r>
            <a:r>
              <a:rPr lang="ka-GE" dirty="0" smtClean="0"/>
              <a:t>დემონსტრირებას.</a:t>
            </a:r>
            <a:endParaRPr lang="en-US" dirty="0" smtClean="0"/>
          </a:p>
          <a:p>
            <a:endParaRPr lang="en-US" dirty="0"/>
          </a:p>
        </p:txBody>
      </p:sp>
      <p:pic>
        <p:nvPicPr>
          <p:cNvPr id="4"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4800" y="5715000"/>
            <a:ext cx="754063" cy="80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smtClean="0"/>
              <a:t>რეკომენდაციები</a:t>
            </a:r>
            <a:endParaRPr lang="en-US" dirty="0"/>
          </a:p>
        </p:txBody>
      </p:sp>
      <p:sp>
        <p:nvSpPr>
          <p:cNvPr id="3" name="Content Placeholder 2"/>
          <p:cNvSpPr>
            <a:spLocks noGrp="1"/>
          </p:cNvSpPr>
          <p:nvPr>
            <p:ph idx="1"/>
          </p:nvPr>
        </p:nvSpPr>
        <p:spPr/>
        <p:txBody>
          <a:bodyPr>
            <a:normAutofit fontScale="62500" lnSpcReduction="20000"/>
          </a:bodyPr>
          <a:lstStyle/>
          <a:p>
            <a:pPr lvl="0"/>
            <a:r>
              <a:rPr lang="ka-GE" dirty="0" smtClean="0"/>
              <a:t>გოგონების სპორტსა და სპორტულობასთან დაკავშირებული სტერეოტიპების დასაძლევად საგანმანათლებლო მოდულში საჭიროა უცხოეთისა და ადგილობრივი მაგალითების, გოგონების იმიჯების გამოყენება  და მონაცემების პოპულარიზაცია. </a:t>
            </a:r>
            <a:endParaRPr lang="en-US" dirty="0" smtClean="0"/>
          </a:p>
          <a:p>
            <a:pPr lvl="0"/>
            <a:endParaRPr lang="en-US" dirty="0" smtClean="0"/>
          </a:p>
          <a:p>
            <a:r>
              <a:rPr lang="ka-GE" dirty="0" smtClean="0"/>
              <a:t>სასურველია მოხდეს მასწავლებელთა სატრენინგო მოდულში თითოეული გამოვლენილი ტაბუსა და სტერეოტიპის დაძლევაზე სამუშაოს ინტეგრირება, ისეთების როგორებიცაა ტაბუ სპორტზე, ტაბუ გარკვეულ პროფესიებზე, ტაბუ ქალის თავისუფალ გადაადგილებაზე, ღამის საათებში მუშაობაზე და ა.შ. </a:t>
            </a:r>
            <a:endParaRPr lang="en-US" dirty="0" smtClean="0"/>
          </a:p>
          <a:p>
            <a:pPr lvl="0"/>
            <a:endParaRPr lang="en-US" dirty="0" smtClean="0"/>
          </a:p>
          <a:p>
            <a:pPr lvl="0"/>
            <a:r>
              <a:rPr lang="ka-GE" dirty="0" smtClean="0"/>
              <a:t>აზერბაიჯანული სკოლებისთვის უნდა შეირჩეს და დაიგეგმოს  ბიჭებისა და გოგონების  ერთობლივი ღონისძიებები, რომელიც ორიენტირებული იქნება  შიშის, უნდობლობის და გაუცხოების ატიტუდის შეცვლზე. </a:t>
            </a:r>
            <a:endParaRPr lang="en-US" dirty="0" smtClean="0"/>
          </a:p>
          <a:p>
            <a:endParaRPr lang="en-US" dirty="0"/>
          </a:p>
        </p:txBody>
      </p:sp>
      <p:pic>
        <p:nvPicPr>
          <p:cNvPr id="4"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4800" y="5715000"/>
            <a:ext cx="754063" cy="80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smtClean="0"/>
              <a:t>რეკომენდაციები</a:t>
            </a:r>
            <a:endParaRPr lang="en-US"/>
          </a:p>
        </p:txBody>
      </p:sp>
      <p:sp>
        <p:nvSpPr>
          <p:cNvPr id="3" name="Content Placeholder 2"/>
          <p:cNvSpPr>
            <a:spLocks noGrp="1"/>
          </p:cNvSpPr>
          <p:nvPr>
            <p:ph idx="1"/>
          </p:nvPr>
        </p:nvSpPr>
        <p:spPr/>
        <p:txBody>
          <a:bodyPr>
            <a:normAutofit fontScale="62500" lnSpcReduction="20000"/>
          </a:bodyPr>
          <a:lstStyle/>
          <a:p>
            <a:pPr lvl="0"/>
            <a:r>
              <a:rPr lang="ka-GE" dirty="0" smtClean="0"/>
              <a:t>სკოლებში ვიზიტებისას უნდა მოხდეს მოსწავლეთა და პედაგოგთა გოგონების/ბავშვების გათხოვების წინააღმდეგ კამპანიებში ჩართვა. შეიძლება გამოყენებული იყოს გოგონათა საერთაშორისო დღე, ძალადობის წინააღმდეგ 16 დღიანი კამპანია. </a:t>
            </a:r>
            <a:endParaRPr lang="en-US" dirty="0" smtClean="0"/>
          </a:p>
          <a:p>
            <a:pPr lvl="0"/>
            <a:r>
              <a:rPr lang="ka-GE" dirty="0" smtClean="0"/>
              <a:t>სასურველია პროგრმამ ინიცირება გაუკეთოს კამპანიას გოგონებისთვის უსაფრთხო სასწავლო გარემოს შექმნისთვის. შესაძლოა შსს და განათლების სამინისტროებთან ერთად (ადგილობრივი პოლიციის მონაწილეობით) და ანალოგიურ საკითხებზე მომუშავე ორგანიზაციებთან ერთად.</a:t>
            </a:r>
            <a:endParaRPr lang="en-US" dirty="0" smtClean="0"/>
          </a:p>
          <a:p>
            <a:pPr lvl="0"/>
            <a:r>
              <a:rPr lang="ka-GE" dirty="0" smtClean="0"/>
              <a:t>კვლევამ გამოკვეთა მამების და ძმების ჯგუფი, რომელთა როლი და შეხედულებებიც  გოგონების განვითარების საკითხში ირიბად აისახა, როგორც მეტად ტრადიციული ან პასიური, ამიტომ მიზანშეწონილად მიგვაჩნია მამაკაცების როლზე  ორიენტირებული დამატებით კვლევის ჩატარება.</a:t>
            </a:r>
            <a:endParaRPr lang="en-US" dirty="0" smtClean="0"/>
          </a:p>
          <a:p>
            <a:r>
              <a:rPr lang="ka-GE" dirty="0" smtClean="0"/>
              <a:t> </a:t>
            </a:r>
            <a:endParaRPr lang="en-US" dirty="0" smtClean="0"/>
          </a:p>
          <a:p>
            <a:endParaRPr lang="en-US" dirty="0"/>
          </a:p>
        </p:txBody>
      </p:sp>
      <p:pic>
        <p:nvPicPr>
          <p:cNvPr id="4"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4800" y="5715000"/>
            <a:ext cx="754063" cy="80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ka-GE" smtClean="0"/>
              <a:t>სამაგიდო კვლევის ანალიზის სფეროები</a:t>
            </a:r>
            <a:endParaRPr lang="en-US"/>
          </a:p>
        </p:txBody>
      </p:sp>
      <p:sp>
        <p:nvSpPr>
          <p:cNvPr id="3" name="Content Placeholder 2"/>
          <p:cNvSpPr>
            <a:spLocks noGrp="1"/>
          </p:cNvSpPr>
          <p:nvPr>
            <p:ph idx="1"/>
          </p:nvPr>
        </p:nvSpPr>
        <p:spPr/>
        <p:txBody>
          <a:bodyPr>
            <a:normAutofit/>
          </a:bodyPr>
          <a:lstStyle/>
          <a:p>
            <a:r>
              <a:rPr lang="ka-GE" smtClean="0"/>
              <a:t>საკანონმდებლო ბაზა</a:t>
            </a:r>
          </a:p>
          <a:p>
            <a:r>
              <a:rPr lang="ka-GE" smtClean="0"/>
              <a:t>სტატისტიკური მონაცემები</a:t>
            </a:r>
          </a:p>
          <a:p>
            <a:r>
              <a:rPr lang="ka-GE" smtClean="0"/>
              <a:t> </a:t>
            </a:r>
            <a:r>
              <a:rPr lang="ka-GE" dirty="0"/>
              <a:t>საზოგადოებრივი აღქმები </a:t>
            </a:r>
            <a:r>
              <a:rPr lang="ka-GE" smtClean="0"/>
              <a:t>და შესაბამისი პრაქტიკები </a:t>
            </a:r>
          </a:p>
          <a:p>
            <a:r>
              <a:rPr lang="ka-GE" smtClean="0"/>
              <a:t>ეთნიკური </a:t>
            </a:r>
            <a:r>
              <a:rPr lang="ka-GE" dirty="0" smtClean="0"/>
              <a:t>ჯგუფის ინტეგრაციის </a:t>
            </a:r>
            <a:r>
              <a:rPr lang="ka-GE" smtClean="0"/>
              <a:t>ნაკლებობასთან დაკავშირებული პრობლემები.  </a:t>
            </a:r>
            <a:endParaRPr lang="en-US" dirty="0"/>
          </a:p>
          <a:p>
            <a:endParaRPr lang="en-US" dirty="0"/>
          </a:p>
        </p:txBody>
      </p:sp>
      <p:pic>
        <p:nvPicPr>
          <p:cNvPr id="4"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53400" y="5638800"/>
            <a:ext cx="754063" cy="80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a:bodyPr>
          <a:lstStyle/>
          <a:p>
            <a:r>
              <a:rPr lang="ka-GE" sz="2800" dirty="0" smtClean="0"/>
              <a:t>რა კანონები და რეგულაციებია მოზარდი გოგონების </a:t>
            </a:r>
            <a:r>
              <a:rPr lang="ka-GE" sz="2800" smtClean="0"/>
              <a:t>უფლებების გარანტი</a:t>
            </a:r>
            <a:endParaRPr lang="en-US" sz="2800" dirty="0"/>
          </a:p>
        </p:txBody>
      </p:sp>
      <p:sp>
        <p:nvSpPr>
          <p:cNvPr id="3" name="Content Placeholder 2"/>
          <p:cNvSpPr>
            <a:spLocks noGrp="1"/>
          </p:cNvSpPr>
          <p:nvPr>
            <p:ph idx="1"/>
          </p:nvPr>
        </p:nvSpPr>
        <p:spPr/>
        <p:txBody>
          <a:bodyPr>
            <a:normAutofit fontScale="55000" lnSpcReduction="20000"/>
          </a:bodyPr>
          <a:lstStyle/>
          <a:p>
            <a:r>
              <a:rPr lang="ka-GE" dirty="0"/>
              <a:t>გაერთიანებული ერების ორგანიზაციის </a:t>
            </a:r>
            <a:r>
              <a:rPr lang="ka-GE" b="1" dirty="0"/>
              <a:t>კონვენციები ბავშვის უფლებების </a:t>
            </a:r>
            <a:r>
              <a:rPr lang="ka-GE" b="1" dirty="0" smtClean="0"/>
              <a:t>დაცვის შესახებ </a:t>
            </a:r>
            <a:r>
              <a:rPr lang="ka-GE" dirty="0" smtClean="0"/>
              <a:t>და </a:t>
            </a:r>
          </a:p>
          <a:p>
            <a:r>
              <a:rPr lang="ka-GE" b="1" dirty="0" smtClean="0"/>
              <a:t>ქალთა </a:t>
            </a:r>
            <a:r>
              <a:rPr lang="ka-GE" b="1" dirty="0"/>
              <a:t>მიმართ დისკრიმინაციის ყველა ფორმის აღმოფხვრის </a:t>
            </a:r>
            <a:r>
              <a:rPr lang="ka-GE" b="1" dirty="0" smtClean="0"/>
              <a:t>შესახებ</a:t>
            </a:r>
          </a:p>
          <a:p>
            <a:r>
              <a:rPr lang="ka-GE" dirty="0"/>
              <a:t>საქართველოს </a:t>
            </a:r>
            <a:r>
              <a:rPr lang="ka-GE" b="1" dirty="0"/>
              <a:t>კონსტიტუციის 14-ე </a:t>
            </a:r>
            <a:r>
              <a:rPr lang="ka-GE" b="1" dirty="0" smtClean="0"/>
              <a:t>მუხლი</a:t>
            </a:r>
            <a:r>
              <a:rPr lang="ka-GE" dirty="0" smtClean="0"/>
              <a:t>, </a:t>
            </a:r>
            <a:r>
              <a:rPr lang="ka-GE" dirty="0"/>
              <a:t>რომელიც კანონის წინაშე ათანაბრებს საქართველოს ყველა მოქალაქეს, </a:t>
            </a:r>
            <a:r>
              <a:rPr lang="ka-GE" b="1" dirty="0"/>
              <a:t>16-ე მუხლი </a:t>
            </a:r>
            <a:r>
              <a:rPr lang="ka-GE" dirty="0"/>
              <a:t>მათ საკუთარი პიროვნების თავისუფალი განვითარების უფლებას ანიჭებს, ხოლო 35-ე  მუხლის მიხედვით ყველას აქვს განათლების მიღებისა და მისი ფორმის არჩევის უფლება. </a:t>
            </a:r>
            <a:endParaRPr lang="ka-GE" dirty="0" smtClean="0"/>
          </a:p>
          <a:p>
            <a:r>
              <a:rPr lang="ka-GE" dirty="0" smtClean="0"/>
              <a:t>საქართველოს </a:t>
            </a:r>
            <a:r>
              <a:rPr lang="ka-GE" b="1" dirty="0"/>
              <a:t>კანონი  ზოგადი განათლების შესახებ </a:t>
            </a:r>
            <a:r>
              <a:rPr lang="ka-GE" dirty="0"/>
              <a:t>თანაბარ მდგომარეობაში აყენებს გოგონებსაც და ვაჟებს</a:t>
            </a:r>
            <a:r>
              <a:rPr lang="ka-GE" dirty="0" smtClean="0"/>
              <a:t>.</a:t>
            </a:r>
          </a:p>
          <a:p>
            <a:r>
              <a:rPr lang="ka-GE" dirty="0" smtClean="0"/>
              <a:t> </a:t>
            </a:r>
            <a:r>
              <a:rPr lang="ka-GE" dirty="0"/>
              <a:t>საქართველოს </a:t>
            </a:r>
            <a:r>
              <a:rPr lang="ka-GE" b="1" dirty="0"/>
              <a:t>კანონი გენდერული თანასწორობის შესახებ </a:t>
            </a:r>
            <a:r>
              <a:rPr lang="ka-GE" dirty="0"/>
              <a:t>კრძალავს </a:t>
            </a:r>
            <a:r>
              <a:rPr lang="ka-GE" dirty="0" smtClean="0"/>
              <a:t>დისკრიმინაციას, ხოლო  </a:t>
            </a:r>
            <a:r>
              <a:rPr lang="ka-GE" dirty="0"/>
              <a:t>კანონის მე-9 მუხლის მიხედვით, სახელწიფო ვალდებულია, შექმნას თანაბარი პირობები ქალისა და მამაკაცის საგანმანათლებლო დაწესებულებაში ზოგადი, პროფესიული, უმაღლესი განათლების მიღებისა და საგანმანათლებლო და სამეცნიერო პროცესის განხორციელებაში თანაბარი მონაწილეობისთვის</a:t>
            </a:r>
            <a:endParaRPr lang="en-US" dirty="0"/>
          </a:p>
        </p:txBody>
      </p:sp>
      <p:pic>
        <p:nvPicPr>
          <p:cNvPr id="4"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77200" y="5715000"/>
            <a:ext cx="754063" cy="80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ka-GE" sz="2000" b="1" smtClean="0"/>
              <a:t>განხილული დოკუმენტები, სტატისტიკური მონაცემები, ანგარიშები  და კვლევები</a:t>
            </a:r>
            <a:endParaRPr lang="en-US" sz="2000" b="1"/>
          </a:p>
        </p:txBody>
      </p:sp>
      <p:sp>
        <p:nvSpPr>
          <p:cNvPr id="3" name="Content Placeholder 2"/>
          <p:cNvSpPr>
            <a:spLocks noGrp="1"/>
          </p:cNvSpPr>
          <p:nvPr>
            <p:ph idx="1"/>
          </p:nvPr>
        </p:nvSpPr>
        <p:spPr>
          <a:xfrm>
            <a:off x="304800" y="1143000"/>
            <a:ext cx="8610600" cy="5257800"/>
          </a:xfrm>
        </p:spPr>
        <p:txBody>
          <a:bodyPr>
            <a:normAutofit fontScale="85000" lnSpcReduction="10000"/>
          </a:bodyPr>
          <a:lstStyle/>
          <a:p>
            <a:r>
              <a:rPr lang="ka-GE" sz="2100" baseline="30000" smtClean="0">
                <a:latin typeface="+mj-lt"/>
              </a:rPr>
              <a:t>საქართველოს კანონი გენდერული თანასწორობის შესახებ</a:t>
            </a:r>
          </a:p>
          <a:p>
            <a:r>
              <a:rPr lang="ka-GE" sz="1600" smtClean="0"/>
              <a:t>გაერთიანებული ერების ორგანიზაციის კონვენცია ბავშვის უფლებების დაცვის შესახებ</a:t>
            </a:r>
          </a:p>
          <a:p>
            <a:r>
              <a:rPr lang="ka-GE" sz="1600" smtClean="0"/>
              <a:t> კონვენცია ქალთა მიმართ დისკრიმინაციის ყველა ფორმის აღმოფხვრის შესახებ (</a:t>
            </a:r>
            <a:r>
              <a:rPr lang="en-US" sz="1600" smtClean="0"/>
              <a:t>CEDAW)</a:t>
            </a:r>
            <a:endParaRPr lang="ka-GE" sz="1600" baseline="30000" smtClean="0">
              <a:latin typeface="+mj-lt"/>
            </a:endParaRPr>
          </a:p>
          <a:p>
            <a:r>
              <a:rPr lang="ka-GE" sz="1600" baseline="30000" smtClean="0">
                <a:latin typeface="+mj-lt"/>
              </a:rPr>
              <a:t>საქართველოს სტატისტიკის დეპარტამენტი. ქალი და კაცი საქართველოში. 2013 წელი. </a:t>
            </a:r>
          </a:p>
          <a:p>
            <a:r>
              <a:rPr lang="en-US" sz="1600" baseline="30000" smtClean="0">
                <a:latin typeface="+mj-lt"/>
              </a:rPr>
              <a:t>Global Gender Gap Report, 2013</a:t>
            </a:r>
            <a:endParaRPr lang="ru-RU" sz="1600" baseline="30000" smtClean="0">
              <a:latin typeface="+mj-lt"/>
            </a:endParaRPr>
          </a:p>
          <a:p>
            <a:r>
              <a:rPr lang="ka-GE" sz="1600" smtClean="0">
                <a:latin typeface="+mj-lt"/>
              </a:rPr>
              <a:t>საქართველოს სახალხო დამცველის ანგარიში საქართველოში ადამიანის უფლებათა და თავისუფლებათა დაცვის მდგომარეობის შესახებ. 2013 წელი</a:t>
            </a:r>
            <a:endParaRPr lang="en-US" sz="1600" smtClean="0">
              <a:latin typeface="+mj-lt"/>
            </a:endParaRPr>
          </a:p>
          <a:p>
            <a:r>
              <a:rPr lang="ka-GE" sz="1600" smtClean="0">
                <a:latin typeface="+mj-lt"/>
              </a:rPr>
              <a:t>საქართველოს სტატისტიკის დეპარტამენტი, 2013 წელი</a:t>
            </a:r>
          </a:p>
          <a:p>
            <a:r>
              <a:rPr lang="ka-GE" sz="1600" smtClean="0"/>
              <a:t>შეფასებისა და გამოცდების ეროვნული ცენტრი, 2013 წელი. მათემატიკისა და საბუნებისმეტყველო საგნების სწავლისა და სწავლების კვლევა. </a:t>
            </a:r>
            <a:endParaRPr lang="en-US" sz="1600" smtClean="0"/>
          </a:p>
          <a:p>
            <a:r>
              <a:rPr lang="en-GB" sz="1600" smtClean="0"/>
              <a:t>Studies of Labor Demand, Barriers to Participate in STEM Education Programs and Occupations in Georgia.Millennium Challenges Account – Georgia. Authors: Peter Gay, Nino Javakhishvili and Giorgi Shubitidze. </a:t>
            </a:r>
            <a:endParaRPr lang="en-US" sz="1600" smtClean="0"/>
          </a:p>
          <a:p>
            <a:r>
              <a:rPr lang="ka-GE" sz="1600" smtClean="0"/>
              <a:t>ნ. ბერეკაშვილი, „განათლების სფერო და გენდერული თანასწორობა“</a:t>
            </a:r>
            <a:r>
              <a:rPr lang="en-US" sz="1600" smtClean="0"/>
              <a:t>, </a:t>
            </a:r>
            <a:r>
              <a:rPr lang="ka-GE" sz="1600" smtClean="0"/>
              <a:t>ანალიტიკური სტატია</a:t>
            </a:r>
            <a:r>
              <a:rPr lang="en-US" sz="1600" smtClean="0"/>
              <a:t>, NIMD </a:t>
            </a:r>
            <a:r>
              <a:rPr lang="ka-GE" sz="1600" smtClean="0"/>
              <a:t>პუბლიკაცია</a:t>
            </a:r>
            <a:r>
              <a:rPr lang="en-US" sz="1600" smtClean="0"/>
              <a:t>, 2013</a:t>
            </a:r>
            <a:endParaRPr lang="ka-GE" sz="1600" smtClean="0"/>
          </a:p>
          <a:p>
            <a:r>
              <a:rPr lang="en-GB" sz="1600" smtClean="0"/>
              <a:t>Public Perception on Gender Equality in politics and business, Tbilisi 2013.Enhancing Gender Equality in Georgia.UN Women, UNDP and UNFPA.</a:t>
            </a:r>
            <a:endParaRPr lang="ka-GE" sz="1600" smtClean="0"/>
          </a:p>
          <a:p>
            <a:r>
              <a:rPr lang="en-GB" sz="1600" smtClean="0"/>
              <a:t>Child Marriage in Georgia, UNFPA</a:t>
            </a:r>
            <a:endParaRPr lang="ka-GE" sz="1600" smtClean="0"/>
          </a:p>
          <a:p>
            <a:endParaRPr lang="ka-GE" sz="1600" smtClean="0"/>
          </a:p>
          <a:p>
            <a:r>
              <a:rPr lang="ka-GE" sz="1600" baseline="30000" smtClean="0"/>
              <a:t>საქართველოს სახალხო დამცველის ანგარიში საქართველოში ადამიანის უფლებათა და თავისუფლებათა დაცვის მდგომარეობის შესახებ. 2013 წელი. </a:t>
            </a:r>
            <a:endParaRPr lang="ru-RU" sz="1600" baseline="30000" smtClean="0"/>
          </a:p>
          <a:p>
            <a:r>
              <a:rPr lang="ka-GE" sz="1600" smtClean="0"/>
              <a:t>Analytical Center for Interethnic Cooperation and Consultation on Radio Liberty. </a:t>
            </a:r>
            <a:r>
              <a:rPr lang="en-GB" sz="1600" smtClean="0"/>
              <a:t>21 December 2012. </a:t>
            </a:r>
            <a:endParaRPr lang="en-US" sz="1600" smtClean="0"/>
          </a:p>
          <a:p>
            <a:r>
              <a:rPr lang="ka-GE" sz="1600" smtClean="0"/>
              <a:t>საქართველოს განათლებისა და მეცნიერების სამინისტროს ვებ გვერდი. </a:t>
            </a:r>
            <a:endParaRPr lang="en-US" sz="1600" smtClean="0"/>
          </a:p>
          <a:p>
            <a:r>
              <a:rPr lang="en-GB" sz="1600" smtClean="0"/>
              <a:t>Minority Integration in Georgia: Main Challenges and Opportunities (Case of Javakheti)</a:t>
            </a:r>
            <a:endParaRPr lang="ka-GE" sz="1600" smtClean="0"/>
          </a:p>
          <a:p>
            <a:r>
              <a:rPr lang="en-GB" sz="1600" smtClean="0"/>
              <a:t>Eastern Partnership Civil Society Forum – Georgian National Platform, Policy Paper – Working Group 4: Contacts between People. Available at:</a:t>
            </a:r>
            <a:endParaRPr lang="en-US" sz="1600" smtClean="0"/>
          </a:p>
          <a:p>
            <a:endParaRPr lang="en-US" sz="2000" smtClean="0"/>
          </a:p>
          <a:p>
            <a:endParaRPr lang="en-US" sz="2000">
              <a:latin typeface="+mj-lt"/>
            </a:endParaRPr>
          </a:p>
        </p:txBody>
      </p:sp>
      <p:pic>
        <p:nvPicPr>
          <p:cNvPr id="4"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80903" y="6039660"/>
            <a:ext cx="754063" cy="80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ka-GE" sz="2800" smtClean="0"/>
              <a:t>რამდენიმე ხაზგასასმელი მომენტი </a:t>
            </a:r>
            <a:endParaRPr lang="en-US" sz="2800"/>
          </a:p>
        </p:txBody>
      </p:sp>
      <p:sp>
        <p:nvSpPr>
          <p:cNvPr id="3" name="Content Placeholder 2"/>
          <p:cNvSpPr>
            <a:spLocks noGrp="1"/>
          </p:cNvSpPr>
          <p:nvPr>
            <p:ph idx="1"/>
          </p:nvPr>
        </p:nvSpPr>
        <p:spPr>
          <a:xfrm>
            <a:off x="457200" y="1600200"/>
            <a:ext cx="4038600" cy="5029199"/>
          </a:xfrm>
        </p:spPr>
        <p:txBody>
          <a:bodyPr>
            <a:normAutofit fontScale="70000" lnSpcReduction="20000"/>
          </a:bodyPr>
          <a:lstStyle/>
          <a:p>
            <a:r>
              <a:rPr lang="ka-GE" sz="2300" smtClean="0"/>
              <a:t>მიუხედავად იმისა, რომ  უფრო მეტი ქალი იღებს ქვეყანაში უმაღლეს განათლებას, კაცები მაინც უფრო ეკონომიკურად აქტიურები არიან</a:t>
            </a:r>
            <a:r>
              <a:rPr lang="en-US" sz="2300" smtClean="0"/>
              <a:t> </a:t>
            </a:r>
            <a:r>
              <a:rPr lang="ka-GE" sz="2300" smtClean="0"/>
              <a:t>და მათი საშუალო შემოსავალის შეფარდება ქალებისასთან 10/4 წარმოადგენს.</a:t>
            </a:r>
          </a:p>
          <a:p>
            <a:r>
              <a:rPr lang="ka-GE" sz="2300" smtClean="0"/>
              <a:t>მიუხედავად გოგონების უკეთესი მაჩვენებლებისა ე.წ. </a:t>
            </a:r>
            <a:r>
              <a:rPr lang="en-US" sz="2300" smtClean="0"/>
              <a:t>STEM </a:t>
            </a:r>
            <a:r>
              <a:rPr lang="ka-GE" sz="2300" smtClean="0"/>
              <a:t>დისციპლინებში დასაქმების და უმაღლესი განათლების დონეზე  არსებობს მნიშვნელოვანი დისპროპორცია კაცების სასარგებლოდ ამ სპეციალობებში. </a:t>
            </a:r>
          </a:p>
          <a:p>
            <a:pPr lvl="0"/>
            <a:r>
              <a:rPr lang="ka-GE" sz="2300" smtClean="0"/>
              <a:t>ძლიერ დამახასიათებელია დარგების, პროფესიების  და დისციპლინების დაყოფა ”ქალურ დაკაცურ” დარგებად, რაც გოგონების არჩევანს მნიშვნელოვნად ზღუდავს. ქალებისთვის შესაფერისი დარგები:</a:t>
            </a:r>
          </a:p>
          <a:p>
            <a:endParaRPr lang="en-US"/>
          </a:p>
        </p:txBody>
      </p:sp>
      <p:sp>
        <p:nvSpPr>
          <p:cNvPr id="4" name="Rounded Rectangle 3"/>
          <p:cNvSpPr/>
          <p:nvPr/>
        </p:nvSpPr>
        <p:spPr>
          <a:xfrm>
            <a:off x="5638800" y="2362200"/>
            <a:ext cx="2971800" cy="42672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lvl="0">
              <a:buFont typeface="Arial" pitchFamily="34" charset="0"/>
              <a:buChar char="•"/>
            </a:pPr>
            <a:r>
              <a:rPr lang="ka-GE" smtClean="0"/>
              <a:t>მასწავლებელი (სკოლის ან რეპეტიტორი)</a:t>
            </a:r>
            <a:endParaRPr lang="en-US" smtClean="0"/>
          </a:p>
          <a:p>
            <a:pPr lvl="0">
              <a:buFont typeface="Arial" pitchFamily="34" charset="0"/>
              <a:buChar char="•"/>
            </a:pPr>
            <a:r>
              <a:rPr lang="ka-GE" smtClean="0"/>
              <a:t>ფარმაცევტი</a:t>
            </a:r>
            <a:endParaRPr lang="en-US" smtClean="0"/>
          </a:p>
          <a:p>
            <a:pPr lvl="0">
              <a:buFont typeface="Arial" pitchFamily="34" charset="0"/>
              <a:buChar char="•"/>
            </a:pPr>
            <a:r>
              <a:rPr lang="ka-GE" smtClean="0"/>
              <a:t>ექიმი</a:t>
            </a:r>
            <a:endParaRPr lang="en-US" smtClean="0"/>
          </a:p>
          <a:p>
            <a:pPr lvl="0">
              <a:buFont typeface="Arial" pitchFamily="34" charset="0"/>
              <a:buChar char="•"/>
            </a:pPr>
            <a:r>
              <a:rPr lang="ka-GE" smtClean="0"/>
              <a:t>ჟურნალისტი</a:t>
            </a:r>
            <a:endParaRPr lang="en-US" smtClean="0"/>
          </a:p>
          <a:p>
            <a:pPr lvl="0">
              <a:buFont typeface="Arial" pitchFamily="34" charset="0"/>
              <a:buChar char="•"/>
            </a:pPr>
            <a:r>
              <a:rPr lang="ka-GE" smtClean="0"/>
              <a:t>ბანკის ოპერატორი</a:t>
            </a:r>
            <a:endParaRPr lang="en-US" smtClean="0"/>
          </a:p>
          <a:p>
            <a:pPr lvl="0">
              <a:buFont typeface="Arial" pitchFamily="34" charset="0"/>
              <a:buChar char="•"/>
            </a:pPr>
            <a:r>
              <a:rPr lang="ka-GE" smtClean="0"/>
              <a:t>მცირე ბიზნესი/მეწარმეობა </a:t>
            </a:r>
            <a:endParaRPr lang="en-US" smtClean="0"/>
          </a:p>
          <a:p>
            <a:pPr lvl="0">
              <a:buFont typeface="Arial" pitchFamily="34" charset="0"/>
              <a:buChar char="•"/>
            </a:pPr>
            <a:r>
              <a:rPr lang="ka-GE" smtClean="0"/>
              <a:t>არასამთავრობო სექტორის ორგანიზაციები</a:t>
            </a:r>
            <a:endParaRPr lang="en-US" smtClean="0"/>
          </a:p>
          <a:p>
            <a:pPr lvl="0">
              <a:buFont typeface="Arial" pitchFamily="34" charset="0"/>
              <a:buChar char="•"/>
            </a:pPr>
            <a:r>
              <a:rPr lang="ka-GE" smtClean="0"/>
              <a:t>მომსახურების სფერო </a:t>
            </a:r>
            <a:endParaRPr lang="en-US" smtClean="0"/>
          </a:p>
        </p:txBody>
      </p:sp>
      <p:sp>
        <p:nvSpPr>
          <p:cNvPr id="5" name="Right Arrow 4"/>
          <p:cNvSpPr/>
          <p:nvPr/>
        </p:nvSpPr>
        <p:spPr>
          <a:xfrm>
            <a:off x="3657600" y="5791200"/>
            <a:ext cx="17526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5867400"/>
            <a:ext cx="754063" cy="80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ka-GE" sz="3200" smtClean="0"/>
              <a:t>სამაგიდო კვლევის დასკვნები</a:t>
            </a:r>
            <a:endParaRPr lang="en-US" sz="3200"/>
          </a:p>
        </p:txBody>
      </p:sp>
      <p:sp>
        <p:nvSpPr>
          <p:cNvPr id="3" name="Content Placeholder 2"/>
          <p:cNvSpPr>
            <a:spLocks noGrp="1"/>
          </p:cNvSpPr>
          <p:nvPr>
            <p:ph idx="1"/>
          </p:nvPr>
        </p:nvSpPr>
        <p:spPr/>
        <p:txBody>
          <a:bodyPr>
            <a:normAutofit fontScale="47500" lnSpcReduction="20000"/>
          </a:bodyPr>
          <a:lstStyle/>
          <a:p>
            <a:r>
              <a:rPr lang="ka-GE" smtClean="0"/>
              <a:t>მიუხედავად საქართველოს მიერ საერთაშორისო ვალდებულებების აღიარებისა და გენდერული თანასწორობის შესახებ რიგი საკანონმდებლო ინიციატივებისა, ჯერ კიდევ </a:t>
            </a:r>
            <a:r>
              <a:rPr lang="ka-GE" b="1" smtClean="0"/>
              <a:t>დასახვეწია საკანონმდებლო ბაზა </a:t>
            </a:r>
            <a:r>
              <a:rPr lang="ka-GE" smtClean="0"/>
              <a:t>რათა გოგონებსა და ქალებს განვითარების, განათლებისა და დასაქმების თანაბარი შესაძლებლობა შეექმნათ. </a:t>
            </a:r>
          </a:p>
          <a:p>
            <a:r>
              <a:rPr lang="ka-GE" smtClean="0"/>
              <a:t>განსაკუთრებით საყურადღებოა </a:t>
            </a:r>
            <a:r>
              <a:rPr lang="ka-GE" b="1" smtClean="0"/>
              <a:t>ხარვეზები კანონებისა და რეგულაციების განხორციელებაში</a:t>
            </a:r>
            <a:r>
              <a:rPr lang="ka-GE" smtClean="0"/>
              <a:t>, და ის გამოწვევები, რომლებსაც ქმნის მოსახლეობაში ღრმად გამჯდარი </a:t>
            </a:r>
            <a:r>
              <a:rPr lang="ka-GE" b="1" smtClean="0"/>
              <a:t>სტერეოტიპები და აღქმები</a:t>
            </a:r>
            <a:r>
              <a:rPr lang="ka-GE" smtClean="0"/>
              <a:t>, რომლებიც გოგონებს ოჯახებიდანვე უწესებს ბარიერებსა და დაბრკოლებებს განვითარებისა და განათლების პროცესში. </a:t>
            </a:r>
          </a:p>
          <a:p>
            <a:r>
              <a:rPr lang="ka-GE" smtClean="0"/>
              <a:t>გარდა ამისა, სათანადო ყურადღება არ ექცევა </a:t>
            </a:r>
            <a:r>
              <a:rPr lang="ka-GE" b="1" smtClean="0"/>
              <a:t>რეგიონებში არსებულ მდგომარეობას განათლებისა და ინტეგრაციის გაუმჯობესების</a:t>
            </a:r>
            <a:r>
              <a:rPr lang="ka-GE" smtClean="0"/>
              <a:t>, ასევე, </a:t>
            </a:r>
            <a:r>
              <a:rPr lang="ka-GE" b="1" smtClean="0"/>
              <a:t>ადრეული ქორწინების მანკიერი პრაქტიკის</a:t>
            </a:r>
            <a:r>
              <a:rPr lang="ka-GE" smtClean="0"/>
              <a:t> აღმოფხვრის აუცილებლობასთან დაკავშირებით. </a:t>
            </a:r>
          </a:p>
          <a:p>
            <a:r>
              <a:rPr lang="ka-GE" smtClean="0"/>
              <a:t> ანალიზმა უჩვენა, რომ უფროსი </a:t>
            </a:r>
            <a:r>
              <a:rPr lang="ka-GE" b="1" smtClean="0"/>
              <a:t>სასკოლო ასაკის გოგონები განსაკუთრებით  მგრძნობიარე და რთული ჯგუფია მათი  უფლებებისა და თავისუფლებების განხორციელების თვალსაზრისით, კერძოდ, ჩვენი პროგრამისთვის საკვანძო უფლებების: საკუთარი მომავლის თავისუფალი </a:t>
            </a:r>
            <a:r>
              <a:rPr lang="ka-GE" smtClean="0"/>
              <a:t>განსაზღვრის, ინდივიდუალური განვითარებისა და პროფესიული წინსვლის პერსპექტივის თვალსაზრისით. </a:t>
            </a:r>
          </a:p>
          <a:p>
            <a:r>
              <a:rPr lang="ka-GE" smtClean="0"/>
              <a:t>ასევე, ზოგადად აღსანიშნია, რომ  </a:t>
            </a:r>
            <a:r>
              <a:rPr lang="ka-GE" b="1" smtClean="0"/>
              <a:t>საქართველოში არ მოიპოვება გოგონების პრობლემებზე მიმართული კომპლექსური კვლევა და ანალიზი</a:t>
            </a:r>
            <a:r>
              <a:rPr lang="ka-GE" smtClean="0"/>
              <a:t>, რომლის საჭიროებაც ნათლად გამოაჩინა ზემოთგანხილული მასალის მიმოხილვამ. </a:t>
            </a:r>
            <a:endParaRPr lang="en-US" smtClean="0"/>
          </a:p>
          <a:p>
            <a:endParaRPr lang="en-US"/>
          </a:p>
        </p:txBody>
      </p:sp>
      <p:pic>
        <p:nvPicPr>
          <p:cNvPr id="4"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5867400"/>
            <a:ext cx="754063" cy="80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noAutofit/>
          </a:bodyPr>
          <a:lstStyle/>
          <a:p>
            <a:r>
              <a:rPr lang="ka-GE" sz="2800" b="1" smtClean="0"/>
              <a:t>გოგონების განათლებისა და განვითარებისთვის, სტერეოტიპებისაგნ თავისუფალი პროფესიული  არჩევანის საკითხზე არსებული განწყობების კვლევა ფოკუს ჯგუფის მეთოდით</a:t>
            </a:r>
            <a:r>
              <a:rPr lang="en-US" sz="2800" smtClean="0"/>
              <a:t/>
            </a:r>
            <a:br>
              <a:rPr lang="en-US" sz="2800" smtClean="0"/>
            </a:br>
            <a:endParaRPr lang="en-US" sz="2800"/>
          </a:p>
        </p:txBody>
      </p:sp>
      <p:sp>
        <p:nvSpPr>
          <p:cNvPr id="3" name="Content Placeholder 2"/>
          <p:cNvSpPr>
            <a:spLocks noGrp="1"/>
          </p:cNvSpPr>
          <p:nvPr>
            <p:ph idx="1"/>
          </p:nvPr>
        </p:nvSpPr>
        <p:spPr>
          <a:xfrm>
            <a:off x="457200" y="2057400"/>
            <a:ext cx="8229600" cy="4068763"/>
          </a:xfrm>
        </p:spPr>
        <p:txBody>
          <a:bodyPr>
            <a:normAutofit fontScale="85000" lnSpcReduction="20000"/>
          </a:bodyPr>
          <a:lstStyle/>
          <a:p>
            <a:r>
              <a:rPr lang="ka-GE" dirty="0" smtClean="0"/>
              <a:t>ფოკუს ჯფუფებში გამართული </a:t>
            </a:r>
            <a:r>
              <a:rPr lang="ka-GE" dirty="0" smtClean="0"/>
              <a:t>დისკუსიები</a:t>
            </a:r>
            <a:r>
              <a:rPr lang="en-US" dirty="0" smtClean="0"/>
              <a:t> </a:t>
            </a:r>
            <a:r>
              <a:rPr lang="ka-GE" dirty="0" smtClean="0"/>
              <a:t>ემსახურებოდა </a:t>
            </a:r>
            <a:r>
              <a:rPr lang="ka-GE" dirty="0" smtClean="0"/>
              <a:t>სამიზნე აუდიტორიაში გოგონების განვითარების, განათლებისა და პროფესიულ არჩევანთან დაკავშირებული განწყობებისა და მდგომარეობის სუბიექტური შეფასებებისგამოვლენას. მონაცემები  მიღებულია ფოკუს ჯგუფების მონაწილეებისგან სამცხე-ჯავახეთისა და ქვემო ქართლის საზოგადოების წარმომადგენლებისგან სიტყვიერი ინფორმაციის სახით ჯგუფური დისკუსიის საშუალებით.   </a:t>
            </a:r>
            <a:endParaRPr lang="en-US" dirty="0" smtClean="0"/>
          </a:p>
          <a:p>
            <a:endParaRPr lang="en-US" dirty="0"/>
          </a:p>
        </p:txBody>
      </p:sp>
      <p:pic>
        <p:nvPicPr>
          <p:cNvPr id="4" name="Picture 2" descr="C:\Users\Nino\Desktop\ICCN_logo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77200" y="5867400"/>
            <a:ext cx="754063" cy="8017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759</TotalTime>
  <Words>2633</Words>
  <Application>Microsoft Office PowerPoint</Application>
  <PresentationFormat>On-screen Show (4:3)</PresentationFormat>
  <Paragraphs>160</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გოგონების განათლებისა და პროფესიული  არჩევანის საკითხზე არსებული სიტუაცია, მონაცემები და განწყობები საქართველოში  კომპონენტი II </vt:lpstr>
      <vt:lpstr>კვლევის ანგარიშის სტრუქტურა</vt:lpstr>
      <vt:lpstr> სამაგიდო კვლევის მიზანი  </vt:lpstr>
      <vt:lpstr>სამაგიდო კვლევის ანალიზის სფეროები</vt:lpstr>
      <vt:lpstr>რა კანონები და რეგულაციებია მოზარდი გოგონების უფლებების გარანტი</vt:lpstr>
      <vt:lpstr>განხილული დოკუმენტები, სტატისტიკური მონაცემები, ანგარიშები  და კვლევები</vt:lpstr>
      <vt:lpstr>რამდენიმე ხაზგასასმელი მომენტი </vt:lpstr>
      <vt:lpstr>სამაგიდო კვლევის დასკვნები</vt:lpstr>
      <vt:lpstr>გოგონების განათლებისა და განვითარებისთვის, სტერეოტიპებისაგნ თავისუფალი პროფესიული  არჩევანის საკითხზე არსებული განწყობების კვლევა ფოკუს ჯგუფის მეთოდით </vt:lpstr>
      <vt:lpstr>ჩატარების დრო და ფოკუს ჯგუფის შერჩევის ძირითადი პრინციპები</vt:lpstr>
      <vt:lpstr>მონაწილეთა დემოგრაფიული მონაცემები </vt:lpstr>
      <vt:lpstr>ასაკი და გენდერი</vt:lpstr>
      <vt:lpstr>კითხვარების დიზაინი</vt:lpstr>
      <vt:lpstr>კითხვარების დიზაინი: „გოგონები“– ფოკუს ჯგუფის თემები </vt:lpstr>
      <vt:lpstr>კითხვარების დიზაინი: ”მასწავლებლები” - თემები</vt:lpstr>
      <vt:lpstr>კითხვარების დიზაინი: ”მშობლები” - თემები</vt:lpstr>
      <vt:lpstr>ანალიზის სქემა</vt:lpstr>
      <vt:lpstr>კვლევის ძირითადი მიგნებები</vt:lpstr>
      <vt:lpstr>პოზიტიური ტენდენციები : </vt:lpstr>
      <vt:lpstr>პოზიტიური ტენდენციები</vt:lpstr>
      <vt:lpstr>პოზიტიური ტენდენციები</vt:lpstr>
      <vt:lpstr>უარყოფითი ტენდენციები</vt:lpstr>
      <vt:lpstr>უარყოფითი ტენდენციები</vt:lpstr>
      <vt:lpstr>უარყოფითი ტენდენციები</vt:lpstr>
      <vt:lpstr>უარყოფითი ტენდენციები</vt:lpstr>
      <vt:lpstr>უარყოფითი ტენდენციები</vt:lpstr>
      <vt:lpstr>უარყოფითი ტენდენციები</vt:lpstr>
      <vt:lpstr>რეკომენდაციები</vt:lpstr>
      <vt:lpstr>რეკომენდაციები</vt:lpstr>
      <vt:lpstr>რეკომენდაციები</vt:lpstr>
      <vt:lpstr>რეკომენდაციები</vt:lpstr>
      <vt:lpstr>რეკომენდაციები</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dc:creator>
  <cp:lastModifiedBy>Nina T.K. ICCN</cp:lastModifiedBy>
  <cp:revision>28</cp:revision>
  <dcterms:created xsi:type="dcterms:W3CDTF">2014-11-13T13:15:00Z</dcterms:created>
  <dcterms:modified xsi:type="dcterms:W3CDTF">2018-03-23T10:42:30Z</dcterms:modified>
</cp:coreProperties>
</file>