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30"/>
  </p:notesMasterIdLst>
  <p:sldIdLst>
    <p:sldId id="256" r:id="rId2"/>
    <p:sldId id="279" r:id="rId3"/>
    <p:sldId id="299" r:id="rId4"/>
    <p:sldId id="303" r:id="rId5"/>
    <p:sldId id="300" r:id="rId6"/>
    <p:sldId id="291" r:id="rId7"/>
    <p:sldId id="275" r:id="rId8"/>
    <p:sldId id="280" r:id="rId9"/>
    <p:sldId id="281" r:id="rId10"/>
    <p:sldId id="282" r:id="rId11"/>
    <p:sldId id="301" r:id="rId12"/>
    <p:sldId id="276" r:id="rId13"/>
    <p:sldId id="278" r:id="rId14"/>
    <p:sldId id="287" r:id="rId15"/>
    <p:sldId id="260" r:id="rId16"/>
    <p:sldId id="297" r:id="rId17"/>
    <p:sldId id="262" r:id="rId18"/>
    <p:sldId id="298" r:id="rId19"/>
    <p:sldId id="289" r:id="rId20"/>
    <p:sldId id="264" r:id="rId21"/>
    <p:sldId id="293" r:id="rId22"/>
    <p:sldId id="283" r:id="rId23"/>
    <p:sldId id="269" r:id="rId24"/>
    <p:sldId id="271" r:id="rId25"/>
    <p:sldId id="274" r:id="rId26"/>
    <p:sldId id="295"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9837C-6C49-496D-9EEA-768A9F261E4C}" type="datetimeFigureOut">
              <a:rPr lang="en-US" smtClean="0"/>
              <a:pPr/>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EF766-A27C-436E-966F-1FA34C5282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4406F-1FC5-42A2-B033-4B78778AA6CD}" type="slidenum">
              <a:rPr lang="ru-RU"/>
              <a:pPr/>
              <a:t>16</a:t>
            </a:fld>
            <a:endParaRPr lang="ru-RU"/>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A4F59B4-FA6C-4CFB-BEFC-232F29A2CAB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ru-R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4C9FEC2-BAEE-437E-A666-0228244785D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4F59B4-FA6C-4CFB-BEFC-232F29A2CAB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4F59B4-FA6C-4CFB-BEFC-232F29A2CAB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4F59B4-FA6C-4CFB-BEFC-232F29A2CA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70CDA19-47CF-484B-A39D-696E0B9051BD}" type="datetimeFigureOut">
              <a:rPr lang="en-US" smtClean="0"/>
              <a:pPr/>
              <a:t>2/26/2015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4F59B4-FA6C-4CFB-BEFC-232F29A2CAB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70CDA19-47CF-484B-A39D-696E0B9051BD}" type="datetimeFigureOut">
              <a:rPr lang="en-US" smtClean="0"/>
              <a:pPr/>
              <a:t>2/26/2015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4F59B4-FA6C-4CFB-BEFC-232F29A2CAB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295400"/>
            <a:ext cx="7406640" cy="2819400"/>
          </a:xfrm>
        </p:spPr>
        <p:txBody>
          <a:bodyPr>
            <a:normAutofit fontScale="90000"/>
          </a:bodyPr>
          <a:lstStyle/>
          <a:p>
            <a:pPr algn="ctr"/>
            <a:r>
              <a:rPr lang="ka-GE" sz="3600" b="1" dirty="0" smtClean="0">
                <a:solidFill>
                  <a:schemeClr val="accent2">
                    <a:lumMod val="75000"/>
                  </a:schemeClr>
                </a:solidFill>
              </a:rPr>
              <a:t>გენდერული </a:t>
            </a:r>
            <a:r>
              <a:rPr lang="ka-GE" sz="3600" b="1" dirty="0" smtClean="0">
                <a:solidFill>
                  <a:schemeClr val="accent2">
                    <a:lumMod val="75000"/>
                  </a:schemeClr>
                </a:solidFill>
              </a:rPr>
              <a:t>სტერეოტიპები და ქალთა დისკრიმინაცია</a:t>
            </a:r>
            <a:r>
              <a:rPr lang="en-US" sz="3600" dirty="0" smtClean="0">
                <a:solidFill>
                  <a:schemeClr val="accent2">
                    <a:lumMod val="75000"/>
                  </a:schemeClr>
                </a:solidFill>
              </a:rPr>
              <a:t/>
            </a:r>
            <a:br>
              <a:rPr lang="en-US" sz="3600" dirty="0" smtClean="0">
                <a:solidFill>
                  <a:schemeClr val="accent2">
                    <a:lumMod val="75000"/>
                  </a:schemeClr>
                </a:solidFill>
              </a:rPr>
            </a:br>
            <a:r>
              <a:rPr lang="en-US" sz="3600" dirty="0" smtClean="0">
                <a:solidFill>
                  <a:schemeClr val="accent2">
                    <a:lumMod val="75000"/>
                  </a:schemeClr>
                </a:solidFill>
              </a:rPr>
              <a:t/>
            </a:r>
            <a:br>
              <a:rPr lang="en-US" sz="3600" dirty="0" smtClean="0">
                <a:solidFill>
                  <a:schemeClr val="accent2">
                    <a:lumMod val="75000"/>
                  </a:schemeClr>
                </a:solidFill>
              </a:rPr>
            </a:br>
            <a:r>
              <a:rPr lang="ka-GE" sz="2800" dirty="0" smtClean="0">
                <a:solidFill>
                  <a:schemeClr val="accent2">
                    <a:lumMod val="75000"/>
                  </a:schemeClr>
                </a:solidFill>
              </a:rPr>
              <a:t> (</a:t>
            </a:r>
            <a:r>
              <a:rPr lang="ka-GE" sz="2800" dirty="0" smtClean="0"/>
              <a:t>დასაქმება</a:t>
            </a:r>
            <a:r>
              <a:rPr lang="ka-GE" sz="2800" dirty="0" smtClean="0"/>
              <a:t>, პროფესიები, ბიზნესი, </a:t>
            </a:r>
            <a:r>
              <a:rPr lang="ka-GE" sz="2800" dirty="0" smtClean="0"/>
              <a:t>ლიდერობა)</a:t>
            </a:r>
            <a:br>
              <a:rPr lang="ka-GE" sz="2800" dirty="0" smtClean="0"/>
            </a:br>
            <a:r>
              <a:rPr lang="ka-GE" sz="2800" dirty="0" smtClean="0"/>
              <a:t/>
            </a:r>
            <a:br>
              <a:rPr lang="ka-GE" sz="2800" dirty="0" smtClean="0"/>
            </a:br>
            <a:r>
              <a:rPr lang="ka-GE" sz="2200" dirty="0" smtClean="0"/>
              <a:t>ნანა ბერეკაშვილი, </a:t>
            </a:r>
            <a:br>
              <a:rPr lang="ka-GE" sz="2200" dirty="0" smtClean="0"/>
            </a:br>
            <a:r>
              <a:rPr lang="ka-GE" sz="2200" dirty="0" smtClean="0"/>
              <a:t>განათლებისა და სკოლების კომპონენტის კოორდინატორი</a:t>
            </a:r>
            <a:r>
              <a:rPr lang="en-US" dirty="0" smtClean="0"/>
              <a:t/>
            </a:r>
            <a:br>
              <a:rPr lang="en-US" dirty="0" smtClean="0"/>
            </a:br>
            <a:endParaRPr lang="en-US" dirty="0">
              <a:solidFill>
                <a:schemeClr val="accent2">
                  <a:lumMod val="75000"/>
                </a:schemeClr>
              </a:solidFill>
            </a:endParaRPr>
          </a:p>
        </p:txBody>
      </p:sp>
      <p:sp>
        <p:nvSpPr>
          <p:cNvPr id="3" name="Subtitle 2"/>
          <p:cNvSpPr>
            <a:spLocks noGrp="1"/>
          </p:cNvSpPr>
          <p:nvPr>
            <p:ph type="subTitle" idx="1"/>
          </p:nvPr>
        </p:nvSpPr>
        <p:spPr>
          <a:xfrm>
            <a:off x="1524000" y="3810000"/>
            <a:ext cx="7406640" cy="2362200"/>
          </a:xfrm>
        </p:spPr>
        <p:txBody>
          <a:bodyPr>
            <a:normAutofit/>
          </a:bodyPr>
          <a:lstStyle/>
          <a:p>
            <a:endParaRPr lang="en-US" dirty="0" smtClean="0"/>
          </a:p>
          <a:p>
            <a:pPr algn="ctr"/>
            <a:r>
              <a:rPr lang="ka-GE" sz="1700" dirty="0" smtClean="0"/>
              <a:t>პროექტი  </a:t>
            </a:r>
            <a:r>
              <a:rPr lang="ka-GE" sz="1700" dirty="0" smtClean="0"/>
              <a:t>”ჰორიზონტის გაფართოება: გაუმჯობესებული არჩევანი ქალებისა და გოგონების პროფესიული და ეკონომიკური განვითარებისთვის</a:t>
            </a:r>
          </a:p>
          <a:p>
            <a:pPr algn="ctr"/>
            <a:r>
              <a:rPr lang="ka-GE" sz="1700" dirty="0" smtClean="0"/>
              <a:t>2014</a:t>
            </a:r>
          </a:p>
          <a:p>
            <a:pPr algn="ctr"/>
            <a:r>
              <a:rPr lang="en-US" sz="1700" dirty="0" smtClean="0"/>
              <a:t>ICCN</a:t>
            </a:r>
          </a:p>
          <a:p>
            <a:endParaRPr lang="en-US" dirty="0"/>
          </a:p>
        </p:txBody>
      </p:sp>
      <p:sp>
        <p:nvSpPr>
          <p:cNvPr id="5" name="TextBox 4"/>
          <p:cNvSpPr txBox="1"/>
          <p:nvPr/>
        </p:nvSpPr>
        <p:spPr>
          <a:xfrm>
            <a:off x="1752600" y="4495800"/>
            <a:ext cx="6324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30362"/>
          </a:xfrm>
        </p:spPr>
        <p:txBody>
          <a:bodyPr>
            <a:noAutofit/>
          </a:bodyPr>
          <a:lstStyle/>
          <a:p>
            <a:r>
              <a:rPr lang="ka-GE" sz="2400" b="1" dirty="0" smtClean="0"/>
              <a:t>პოლიტიკასა და ბიზნესში საზოგადოებრივი აღქმის კვლევა გენდერულ უთანასწორობასთან დაკავშირებით (</a:t>
            </a:r>
            <a:r>
              <a:rPr lang="en-GB" sz="1800" b="1" dirty="0" smtClean="0"/>
              <a:t>UNDP and UNFPA)</a:t>
            </a:r>
            <a:endParaRPr lang="en-US" sz="1800" b="1" dirty="0"/>
          </a:p>
        </p:txBody>
      </p:sp>
      <p:sp>
        <p:nvSpPr>
          <p:cNvPr id="3" name="Content Placeholder 2"/>
          <p:cNvSpPr>
            <a:spLocks noGrp="1"/>
          </p:cNvSpPr>
          <p:nvPr>
            <p:ph idx="1"/>
          </p:nvPr>
        </p:nvSpPr>
        <p:spPr>
          <a:xfrm>
            <a:off x="1435608" y="1981200"/>
            <a:ext cx="7498080" cy="4267200"/>
          </a:xfrm>
        </p:spPr>
        <p:txBody>
          <a:bodyPr>
            <a:normAutofit fontScale="77500" lnSpcReduction="20000"/>
          </a:bodyPr>
          <a:lstStyle/>
          <a:p>
            <a:pPr>
              <a:buNone/>
            </a:pPr>
            <a:r>
              <a:rPr lang="ka-GE" dirty="0" smtClean="0"/>
              <a:t>ქალისთვის ‘სასურველი’ პროფესიების ჩამონათვალი კვლევის რესპონდენტების მიხედვით, ასე გამოიყურება:</a:t>
            </a:r>
            <a:endParaRPr lang="en-US" dirty="0" smtClean="0"/>
          </a:p>
          <a:p>
            <a:pPr lvl="0"/>
            <a:r>
              <a:rPr lang="ka-GE" dirty="0" smtClean="0"/>
              <a:t>მასწავლებელი </a:t>
            </a:r>
            <a:r>
              <a:rPr lang="ka-GE" dirty="0"/>
              <a:t>(სკოლის ან რეპეტიტორი)</a:t>
            </a:r>
            <a:endParaRPr lang="en-US" dirty="0"/>
          </a:p>
          <a:p>
            <a:pPr lvl="0"/>
            <a:r>
              <a:rPr lang="ka-GE" dirty="0"/>
              <a:t>ფარმაცევტი</a:t>
            </a:r>
            <a:endParaRPr lang="en-US" dirty="0"/>
          </a:p>
          <a:p>
            <a:pPr lvl="0"/>
            <a:r>
              <a:rPr lang="ka-GE" dirty="0"/>
              <a:t>ექიმი</a:t>
            </a:r>
            <a:endParaRPr lang="en-US" dirty="0"/>
          </a:p>
          <a:p>
            <a:pPr lvl="0"/>
            <a:r>
              <a:rPr lang="ka-GE" dirty="0"/>
              <a:t>ჟურნალისტი</a:t>
            </a:r>
            <a:endParaRPr lang="en-US" dirty="0"/>
          </a:p>
          <a:p>
            <a:pPr lvl="0"/>
            <a:r>
              <a:rPr lang="ka-GE" dirty="0"/>
              <a:t>ბანკის ოპერატორი</a:t>
            </a:r>
            <a:endParaRPr lang="en-US" dirty="0"/>
          </a:p>
          <a:p>
            <a:pPr lvl="0"/>
            <a:r>
              <a:rPr lang="ka-GE" dirty="0"/>
              <a:t>მცირე ბიზნესი/მეწარმეობა </a:t>
            </a:r>
            <a:endParaRPr lang="en-US" dirty="0"/>
          </a:p>
          <a:p>
            <a:pPr lvl="0"/>
            <a:r>
              <a:rPr lang="ka-GE" dirty="0"/>
              <a:t>არასამთავრობო სექტორის ორგანიზაციები</a:t>
            </a:r>
            <a:endParaRPr lang="en-US" dirty="0"/>
          </a:p>
          <a:p>
            <a:pPr lvl="0"/>
            <a:r>
              <a:rPr lang="ka-GE" dirty="0"/>
              <a:t>მომსახურების სფერო </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საქ. სტატის მონაცემები</a:t>
            </a:r>
            <a:endParaRPr lang="en-US"/>
          </a:p>
        </p:txBody>
      </p:sp>
      <p:sp>
        <p:nvSpPr>
          <p:cNvPr id="3" name="Content Placeholder 2"/>
          <p:cNvSpPr>
            <a:spLocks noGrp="1"/>
          </p:cNvSpPr>
          <p:nvPr>
            <p:ph idx="1"/>
          </p:nvPr>
        </p:nvSpPr>
        <p:spPr/>
        <p:txBody>
          <a:bodyPr/>
          <a:lstStyle/>
          <a:p>
            <a:r>
              <a:rPr lang="ka-GE" smtClean="0"/>
              <a:t>გენდერული სხვაობა შრომის ანაზღაურებაში 2011 წლის მონაცემებით ქალთა საშუალო ხელფასი მამაკაცის შესაბამის მაჩვენებლის მხოლოდ 60% შეადგენს. </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ka-GE" sz="3200" dirty="0" smtClean="0">
                <a:solidFill>
                  <a:schemeClr val="accent2">
                    <a:lumMod val="75000"/>
                  </a:schemeClr>
                </a:solidFill>
              </a:rPr>
              <a:t>გენდერული განსხვავების ინდექსი, 2014</a:t>
            </a:r>
            <a:endParaRPr lang="en-US" sz="3200" dirty="0">
              <a:solidFill>
                <a:schemeClr val="accent2">
                  <a:lumMod val="75000"/>
                </a:schemeClr>
              </a:solidFill>
            </a:endParaRPr>
          </a:p>
        </p:txBody>
      </p:sp>
      <p:pic>
        <p:nvPicPr>
          <p:cNvPr id="4" name="Content Placeholder 3" descr="part 1.png"/>
          <p:cNvPicPr>
            <a:picLocks noGrp="1" noChangeAspect="1"/>
          </p:cNvPicPr>
          <p:nvPr>
            <p:ph idx="1"/>
          </p:nvPr>
        </p:nvPicPr>
        <p:blipFill>
          <a:blip r:embed="rId2" cstate="print"/>
          <a:stretch>
            <a:fillRect/>
          </a:stretch>
        </p:blipFill>
        <p:spPr>
          <a:xfrm>
            <a:off x="914400" y="990600"/>
            <a:ext cx="7632569"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smtClean="0">
                <a:solidFill>
                  <a:schemeClr val="accent2">
                    <a:lumMod val="75000"/>
                  </a:schemeClr>
                </a:solidFill>
              </a:rPr>
              <a:t>გენდერული განსხვავების ინდექსი, 2014</a:t>
            </a:r>
            <a:endParaRPr lang="en-US" sz="3200" dirty="0">
              <a:solidFill>
                <a:schemeClr val="accent2">
                  <a:lumMod val="75000"/>
                </a:schemeClr>
              </a:solidFill>
            </a:endParaRPr>
          </a:p>
        </p:txBody>
      </p:sp>
      <p:pic>
        <p:nvPicPr>
          <p:cNvPr id="4" name="Content Placeholder 3" descr="part 2.png"/>
          <p:cNvPicPr>
            <a:picLocks noGrp="1" noChangeAspect="1"/>
          </p:cNvPicPr>
          <p:nvPr>
            <p:ph idx="1"/>
          </p:nvPr>
        </p:nvPicPr>
        <p:blipFill>
          <a:blip r:embed="rId2" cstate="print"/>
          <a:stretch>
            <a:fillRect/>
          </a:stretch>
        </p:blipFill>
        <p:spPr>
          <a:xfrm>
            <a:off x="1691442" y="1447800"/>
            <a:ext cx="6986666" cy="4800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ka-GE" sz="3200" dirty="0" smtClean="0">
                <a:solidFill>
                  <a:schemeClr val="accent2">
                    <a:lumMod val="75000"/>
                  </a:schemeClr>
                </a:solidFill>
              </a:rPr>
              <a:t>გენდერული სტერეოტიპი </a:t>
            </a:r>
            <a:endParaRPr lang="ru-RU" sz="3200" dirty="0" smtClean="0">
              <a:solidFill>
                <a:schemeClr val="accent2">
                  <a:lumMod val="75000"/>
                </a:schemeClr>
              </a:solidFill>
              <a:latin typeface="AcadMtavr" pitchFamily="2" charset="0"/>
            </a:endParaRPr>
          </a:p>
        </p:txBody>
      </p:sp>
      <p:sp>
        <p:nvSpPr>
          <p:cNvPr id="22531" name="Rectangle 3"/>
          <p:cNvSpPr>
            <a:spLocks noGrp="1" noChangeArrowheads="1"/>
          </p:cNvSpPr>
          <p:nvPr>
            <p:ph type="body" idx="1"/>
          </p:nvPr>
        </p:nvSpPr>
        <p:spPr>
          <a:xfrm>
            <a:off x="822960" y="1447800"/>
            <a:ext cx="7863840" cy="46482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eaLnBrk="1" hangingPunct="1"/>
            <a:r>
              <a:rPr lang="ka-GE" sz="2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გენდერული სტერეოტიპი არის ფართოდ გავრცელებული და არაზუსტი წარმოდგენები ქალებზე და მამაკაცებზე, მათ თვისებებზე, უნარებზე, საქმიანობებზე და ფუნქციებზე.</a:t>
            </a:r>
            <a:endParaRPr lang="en-US" sz="24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eaLnBrk="1" hangingPunct="1"/>
            <a:endParaRPr lang="en-US" sz="2400" b="0" dirty="0" smtClean="0"/>
          </a:p>
          <a:p>
            <a:r>
              <a:rPr lang="ka-GE" sz="2400" b="0" dirty="0" err="1" smtClean="0">
                <a:latin typeface="AcadNusx" pitchFamily="2" charset="0"/>
              </a:rPr>
              <a:t>ს</a:t>
            </a:r>
            <a:r>
              <a:rPr lang="en-US" sz="2400" b="0" dirty="0" err="1" smtClean="0">
                <a:latin typeface="AcadNusx" pitchFamily="2" charset="0"/>
              </a:rPr>
              <a:t>tereotipeb</a:t>
            </a:r>
            <a:r>
              <a:rPr lang="ka-GE" sz="2400" b="0" dirty="0" smtClean="0">
                <a:latin typeface="AcadNusx" pitchFamily="2" charset="0"/>
              </a:rPr>
              <a:t>ის მიხედვით ვიგებთ თუ რა არის სოციალურად მიღებული ქცევა ქალისა და მამაკაცისათვის</a:t>
            </a:r>
            <a:r>
              <a:rPr lang="en-US" sz="2400" b="0" dirty="0" smtClean="0">
                <a:latin typeface="AcadNusx" pitchFamily="2" charset="0"/>
              </a:rPr>
              <a:t>.</a:t>
            </a:r>
            <a:r>
              <a:rPr lang="ka-GE" sz="2400" b="0" dirty="0" smtClean="0">
                <a:latin typeface="AcadNusx" pitchFamily="2" charset="0"/>
              </a:rPr>
              <a:t> </a:t>
            </a:r>
          </a:p>
          <a:p>
            <a:r>
              <a:rPr lang="ka-GE" sz="2400" b="0" dirty="0" smtClean="0">
                <a:latin typeface="AcadNusx" pitchFamily="2" charset="0"/>
              </a:rPr>
              <a:t>გენდერულ სტერეოტიპებში ხაზგასმულიაის აზრი, რომ ქალი და კაცი სრულიად განსხვავებულები არიან და აქედან გამომდინარე არ შეუძლიათ მიაღწიონ ერთნაირ მიზნებს, დაიკავონ ერთნაირი პოზიცია,  იყვნენ ერთნაირად თავისუფლები თავის გამოხატვაში და ა.შ. </a:t>
            </a:r>
          </a:p>
          <a:p>
            <a:r>
              <a:rPr lang="ka-GE" sz="2400" b="0" dirty="0" smtClean="0">
                <a:latin typeface="AcadNusx" pitchFamily="2" charset="0"/>
              </a:rPr>
              <a:t>სტერეოტიპების შექმნასა და განმტიკებაზე ”ზრუნავენ” სხვადასხვა სოციალური ინსტიტუტი: ოჯახი,</a:t>
            </a:r>
            <a:r>
              <a:rPr lang="nb-NO" sz="2400" b="0" dirty="0" smtClean="0">
                <a:latin typeface="AcadNusx" pitchFamily="2" charset="0"/>
              </a:rPr>
              <a:t> </a:t>
            </a:r>
            <a:r>
              <a:rPr lang="ka-GE" sz="2400" b="0" dirty="0" smtClean="0">
                <a:latin typeface="AcadNusx" pitchFamily="2" charset="0"/>
              </a:rPr>
              <a:t>სკოლა</a:t>
            </a:r>
            <a:r>
              <a:rPr lang="ka-GE" sz="2400" b="0" smtClean="0">
                <a:latin typeface="AcadNusx" pitchFamily="2" charset="0"/>
              </a:rPr>
              <a:t>,  რელიგია,  მედია,  იდეოლოგიები,  კანონები</a:t>
            </a:r>
            <a:r>
              <a:rPr lang="nb-NO" sz="2400" b="0" smtClean="0">
                <a:latin typeface="AcadNusx" pitchFamily="2" charset="0"/>
              </a:rPr>
              <a:t> </a:t>
            </a:r>
            <a:r>
              <a:rPr lang="ka-GE" sz="2400" b="0" dirty="0" smtClean="0">
                <a:latin typeface="AcadNusx" pitchFamily="2" charset="0"/>
              </a:rPr>
              <a:t>და სხვა.</a:t>
            </a:r>
            <a:endParaRPr lang="ru-RU" sz="2400" b="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98080" cy="1143000"/>
          </a:xfrm>
        </p:spPr>
        <p:txBody>
          <a:bodyPr>
            <a:normAutofit/>
          </a:bodyPr>
          <a:lstStyle/>
          <a:p>
            <a:r>
              <a:rPr lang="ka-GE" sz="2800" smtClean="0">
                <a:solidFill>
                  <a:schemeClr val="accent2">
                    <a:lumMod val="75000"/>
                  </a:schemeClr>
                </a:solidFill>
              </a:rPr>
              <a:t>გენდერული სტერეოტიპების სახეები </a:t>
            </a:r>
            <a:endParaRPr lang="en-US" sz="280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ka-GE" sz="2800" smtClean="0"/>
              <a:t>1</a:t>
            </a:r>
            <a:r>
              <a:rPr lang="ka-GE" sz="2800"/>
              <a:t>) მასკულინობა-ფემინურობის სტერეოტიპები - წარმოდგენები თვისებების შესახებ; </a:t>
            </a:r>
            <a:endParaRPr lang="ka-GE" sz="2800" smtClean="0"/>
          </a:p>
          <a:p>
            <a:endParaRPr lang="ka-GE" sz="2800" smtClean="0"/>
          </a:p>
          <a:p>
            <a:r>
              <a:rPr lang="ka-GE" sz="2800" smtClean="0"/>
              <a:t>2</a:t>
            </a:r>
            <a:r>
              <a:rPr lang="ka-GE" sz="2800"/>
              <a:t>) წარმოდგენები ქალისა და კაცისთვის დამახასიათებელი ქცევების შესახებ </a:t>
            </a:r>
            <a:endParaRPr lang="ka-GE" sz="2800" smtClean="0"/>
          </a:p>
          <a:p>
            <a:endParaRPr lang="ka-GE" sz="2800" smtClean="0"/>
          </a:p>
          <a:p>
            <a:r>
              <a:rPr lang="ka-GE" sz="2800" smtClean="0"/>
              <a:t>3</a:t>
            </a:r>
            <a:r>
              <a:rPr lang="ka-GE" sz="2800"/>
              <a:t>) წარმოდგენები როლების, ფუნქციების და საქმიანობების შესახებ.</a:t>
            </a:r>
            <a:endParaRPr lang="en-US" sz="2800"/>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ka-GE" sz="2000">
                <a:solidFill>
                  <a:schemeClr val="accent2">
                    <a:lumMod val="75000"/>
                  </a:schemeClr>
                </a:solidFill>
              </a:rPr>
              <a:t>გენდერული სტერეოტიპების შინაარსი</a:t>
            </a:r>
            <a:endParaRPr lang="en-US" sz="2000">
              <a:solidFill>
                <a:schemeClr val="accent2">
                  <a:lumMod val="75000"/>
                </a:schemeClr>
              </a:solidFill>
            </a:endParaRPr>
          </a:p>
        </p:txBody>
      </p:sp>
      <p:sp>
        <p:nvSpPr>
          <p:cNvPr id="75779" name="Rectangle 3"/>
          <p:cNvSpPr>
            <a:spLocks noGrp="1" noChangeArrowheads="1"/>
          </p:cNvSpPr>
          <p:nvPr>
            <p:ph type="body" sz="half" idx="1"/>
          </p:nvPr>
        </p:nvSpPr>
        <p:spPr>
          <a:xfrm>
            <a:off x="1370013" y="1827213"/>
            <a:ext cx="3590925" cy="4114800"/>
          </a:xfrm>
        </p:spPr>
        <p:txBody>
          <a:bodyPr/>
          <a:lstStyle/>
          <a:p>
            <a:pPr>
              <a:lnSpc>
                <a:spcPct val="80000"/>
              </a:lnSpc>
              <a:buFont typeface="Wingdings" pitchFamily="2" charset="2"/>
              <a:buNone/>
            </a:pPr>
            <a:r>
              <a:rPr lang="ka-GE" sz="1000" b="1"/>
              <a:t>ქალი</a:t>
            </a:r>
          </a:p>
          <a:p>
            <a:pPr>
              <a:lnSpc>
                <a:spcPct val="80000"/>
              </a:lnSpc>
            </a:pPr>
            <a:r>
              <a:rPr lang="ka-GE" sz="1500"/>
              <a:t>ქალის ადგილი სახლშია,</a:t>
            </a:r>
          </a:p>
          <a:p>
            <a:pPr>
              <a:lnSpc>
                <a:spcPct val="80000"/>
              </a:lnSpc>
            </a:pPr>
            <a:r>
              <a:rPr lang="ka-GE" sz="1500"/>
              <a:t>რბილი, დამთმობი, მზრუნველი,</a:t>
            </a:r>
          </a:p>
          <a:p>
            <a:pPr>
              <a:lnSpc>
                <a:spcPct val="80000"/>
              </a:lnSpc>
            </a:pPr>
            <a:r>
              <a:rPr lang="ka-GE" sz="1500"/>
              <a:t>მას არ შეუძლია წარმატებით უხელმძღვანელოს დიდ საქმეს,</a:t>
            </a:r>
          </a:p>
          <a:p>
            <a:pPr>
              <a:lnSpc>
                <a:spcPct val="80000"/>
              </a:lnSpc>
            </a:pPr>
            <a:r>
              <a:rPr lang="ka-GE" sz="1500"/>
              <a:t>მას ევალება წვრილმანი, ყოვედღიური საქმე,</a:t>
            </a:r>
          </a:p>
          <a:p>
            <a:pPr>
              <a:lnSpc>
                <a:spcPct val="80000"/>
              </a:lnSpc>
            </a:pPr>
            <a:r>
              <a:rPr lang="ka-GE" sz="1500"/>
              <a:t>კარგი შემსრულებელია, მაგრამ არა შემოქმედი</a:t>
            </a:r>
          </a:p>
          <a:p>
            <a:pPr>
              <a:lnSpc>
                <a:spcPct val="80000"/>
              </a:lnSpc>
            </a:pPr>
            <a:r>
              <a:rPr lang="ka-GE" sz="1500" smtClean="0"/>
              <a:t>მისი </a:t>
            </a:r>
            <a:r>
              <a:rPr lang="ka-GE" sz="1500"/>
              <a:t>ინტელექტუალური შესაძლებლობები მამაკაცისას ჩამოუვარდება,</a:t>
            </a:r>
          </a:p>
          <a:p>
            <a:pPr>
              <a:lnSpc>
                <a:spcPct val="80000"/>
              </a:lnSpc>
            </a:pPr>
            <a:r>
              <a:rPr lang="ka-GE" sz="1500"/>
              <a:t>ქალი მოვალეობაა თავი მოაწონოს კაცს,</a:t>
            </a:r>
          </a:p>
          <a:p>
            <a:pPr>
              <a:lnSpc>
                <a:spcPct val="80000"/>
              </a:lnSpc>
            </a:pPr>
            <a:r>
              <a:rPr lang="ka-GE" sz="1500"/>
              <a:t>დაბადოს და გაზარდოს შვილები (რაც შეიძლება მეტი),</a:t>
            </a:r>
          </a:p>
          <a:p>
            <a:pPr>
              <a:lnSpc>
                <a:spcPct val="80000"/>
              </a:lnSpc>
            </a:pPr>
            <a:r>
              <a:rPr lang="ka-GE" sz="1500"/>
              <a:t>იზრუნოს ქმარზე, საკვებზე და სისუფთავეზე</a:t>
            </a:r>
          </a:p>
          <a:p>
            <a:pPr>
              <a:lnSpc>
                <a:spcPct val="80000"/>
              </a:lnSpc>
            </a:pPr>
            <a:endParaRPr lang="da-DK" sz="1500">
              <a:latin typeface="AcadNusx" pitchFamily="2" charset="0"/>
            </a:endParaRPr>
          </a:p>
        </p:txBody>
      </p:sp>
      <p:sp>
        <p:nvSpPr>
          <p:cNvPr id="75780" name="Rectangle 4"/>
          <p:cNvSpPr>
            <a:spLocks noGrp="1" noChangeArrowheads="1"/>
          </p:cNvSpPr>
          <p:nvPr>
            <p:ph type="body" sz="half" idx="2"/>
          </p:nvPr>
        </p:nvSpPr>
        <p:spPr>
          <a:xfrm>
            <a:off x="5092700" y="1827213"/>
            <a:ext cx="3590925" cy="4114800"/>
          </a:xfrm>
        </p:spPr>
        <p:txBody>
          <a:bodyPr/>
          <a:lstStyle/>
          <a:p>
            <a:pPr>
              <a:lnSpc>
                <a:spcPct val="80000"/>
              </a:lnSpc>
              <a:buFont typeface="Wingdings" pitchFamily="2" charset="2"/>
              <a:buNone/>
            </a:pPr>
            <a:r>
              <a:rPr lang="ka-GE" sz="1500" b="1"/>
              <a:t>კაცი</a:t>
            </a:r>
          </a:p>
          <a:p>
            <a:pPr>
              <a:lnSpc>
                <a:spcPct val="80000"/>
              </a:lnSpc>
            </a:pPr>
            <a:r>
              <a:rPr lang="ka-GE" sz="1500"/>
              <a:t>აგრესიული, უხეში, აზროვნებს ლოგიკურად, სწარაფად და ეფექტურად იღებს გადაწყვეტილებებს,</a:t>
            </a:r>
          </a:p>
          <a:p>
            <a:pPr>
              <a:lnSpc>
                <a:spcPct val="80000"/>
              </a:lnSpc>
            </a:pPr>
            <a:r>
              <a:rPr lang="ka-GE" sz="1500"/>
              <a:t>ნიჭიერი,</a:t>
            </a:r>
          </a:p>
          <a:p>
            <a:pPr>
              <a:lnSpc>
                <a:spcPct val="80000"/>
              </a:lnSpc>
            </a:pPr>
            <a:r>
              <a:rPr lang="ka-GE" sz="1500"/>
              <a:t>უყურადღწებო და ნაკლებდ ეოციური,</a:t>
            </a:r>
          </a:p>
          <a:p>
            <a:pPr>
              <a:lnSpc>
                <a:spcPct val="80000"/>
              </a:lnSpc>
            </a:pPr>
            <a:r>
              <a:rPr lang="ka-GE" sz="1500"/>
              <a:t>ხედავს პრობლემის არსს, შეუძლია პოლიტიკური გადაწყვეტილებების მიღება,</a:t>
            </a:r>
          </a:p>
          <a:p>
            <a:pPr>
              <a:lnSpc>
                <a:spcPct val="80000"/>
              </a:lnSpc>
            </a:pPr>
            <a:r>
              <a:rPr lang="ka-GE" sz="1500"/>
              <a:t>მას უნდა ჰქონდეს თავისუფალი დრო, </a:t>
            </a:r>
          </a:p>
          <a:p>
            <a:pPr>
              <a:lnSpc>
                <a:spcPct val="80000"/>
              </a:lnSpc>
            </a:pPr>
            <a:r>
              <a:rPr lang="ka-GE" sz="1500"/>
              <a:t>მას სჭირდება გართობა და თავისუფლად გადაადგილება,</a:t>
            </a:r>
          </a:p>
          <a:p>
            <a:pPr>
              <a:lnSpc>
                <a:spcPct val="80000"/>
              </a:lnSpc>
            </a:pPr>
            <a:r>
              <a:rPr lang="ka-GE" sz="1500"/>
              <a:t>მას ასევე სჭირდება აგრესიულობის და სექსუალობის  გამოხატვა</a:t>
            </a:r>
            <a:endParaRPr lang="en-US" sz="1500"/>
          </a:p>
        </p:txBody>
      </p:sp>
      <p:sp>
        <p:nvSpPr>
          <p:cNvPr id="75781" name="Rectangle 5"/>
          <p:cNvSpPr>
            <a:spLocks noChangeArrowheads="1"/>
          </p:cNvSpPr>
          <p:nvPr/>
        </p:nvSpPr>
        <p:spPr bwMode="auto">
          <a:xfrm rot="10800000">
            <a:off x="5170488" y="2171700"/>
            <a:ext cx="3217862" cy="366713"/>
          </a:xfrm>
          <a:prstGeom prst="rect">
            <a:avLst/>
          </a:prstGeom>
          <a:noFill/>
          <a:ln w="9525">
            <a:noFill/>
            <a:miter lim="800000"/>
            <a:headEnd/>
            <a:tailEnd/>
          </a:ln>
          <a:effectLst/>
        </p:spPr>
        <p:txBody>
          <a:bodyPr rot="10800000">
            <a:spAutoFit/>
          </a:bodyPr>
          <a:lstStyle/>
          <a:p>
            <a:endParaRPr lang="ru-RU">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3200" b="1" smtClean="0">
                <a:solidFill>
                  <a:schemeClr val="accent2">
                    <a:lumMod val="75000"/>
                  </a:schemeClr>
                </a:solidFill>
              </a:rPr>
              <a:t>ქალისა და მამაკაცისთვის სტერეოტიპულად  მიწერილი თვისებები</a:t>
            </a:r>
            <a:endParaRPr lang="en-US" sz="3200" b="1">
              <a:solidFill>
                <a:schemeClr val="accent2">
                  <a:lumMod val="75000"/>
                </a:schemeClr>
              </a:solidFill>
            </a:endParaRPr>
          </a:p>
        </p:txBody>
      </p:sp>
      <p:sp>
        <p:nvSpPr>
          <p:cNvPr id="3" name="Content Placeholder 2"/>
          <p:cNvSpPr>
            <a:spLocks noGrp="1"/>
          </p:cNvSpPr>
          <p:nvPr>
            <p:ph idx="1"/>
          </p:nvPr>
        </p:nvSpPr>
        <p:spPr/>
        <p:txBody>
          <a:bodyPr numCol="2">
            <a:normAutofit/>
          </a:bodyPr>
          <a:lstStyle/>
          <a:p>
            <a:r>
              <a:rPr lang="ka-GE" sz="2600">
                <a:solidFill>
                  <a:schemeClr val="accent1">
                    <a:lumMod val="75000"/>
                  </a:schemeClr>
                </a:solidFill>
              </a:rPr>
              <a:t>სიმტკიცე, თვითკონტროლი, შეჯიბრი, ორიგინალობა, კრეატიულობა, რისკიანობა, ამბიციურობა, ლოგიკა, გადაწყვეტილებების მიღების უნარი, ჭკუა, ობიექტურობა. </a:t>
            </a:r>
            <a:endParaRPr lang="en-US" sz="2600" smtClean="0">
              <a:solidFill>
                <a:schemeClr val="accent1">
                  <a:lumMod val="75000"/>
                </a:schemeClr>
              </a:solidFill>
            </a:endParaRPr>
          </a:p>
          <a:p>
            <a:r>
              <a:rPr lang="ka-GE" sz="2600">
                <a:solidFill>
                  <a:schemeClr val="accent2">
                    <a:lumMod val="60000"/>
                    <a:lumOff val="40000"/>
                  </a:schemeClr>
                </a:solidFill>
              </a:rPr>
              <a:t>პასიურობა, დაურწმუნებლობა, ნორმების </a:t>
            </a:r>
            <a:r>
              <a:rPr lang="ka-GE" sz="2600" smtClean="0">
                <a:solidFill>
                  <a:schemeClr val="accent2">
                    <a:lumMod val="60000"/>
                    <a:lumOff val="40000"/>
                  </a:schemeClr>
                </a:solidFill>
              </a:rPr>
              <a:t>შესრულებაზე </a:t>
            </a:r>
            <a:r>
              <a:rPr lang="ka-GE" sz="2600">
                <a:solidFill>
                  <a:schemeClr val="accent2">
                    <a:lumMod val="60000"/>
                    <a:lumOff val="40000"/>
                  </a:schemeClr>
                </a:solidFill>
              </a:rPr>
              <a:t>ზრუნვა, </a:t>
            </a:r>
            <a:endParaRPr lang="en-US" sz="2600" smtClean="0">
              <a:solidFill>
                <a:schemeClr val="accent2">
                  <a:lumMod val="60000"/>
                  <a:lumOff val="40000"/>
                </a:schemeClr>
              </a:solidFill>
            </a:endParaRPr>
          </a:p>
          <a:p>
            <a:pPr>
              <a:buNone/>
            </a:pPr>
            <a:r>
              <a:rPr lang="ka-GE" sz="2600" smtClean="0">
                <a:solidFill>
                  <a:schemeClr val="accent2">
                    <a:lumMod val="60000"/>
                    <a:lumOff val="40000"/>
                  </a:schemeClr>
                </a:solidFill>
              </a:rPr>
              <a:t>მორჩილება</a:t>
            </a:r>
            <a:r>
              <a:rPr lang="ka-GE" sz="2600">
                <a:solidFill>
                  <a:schemeClr val="accent2">
                    <a:lumMod val="60000"/>
                    <a:lumOff val="40000"/>
                  </a:schemeClr>
                </a:solidFill>
              </a:rPr>
              <a:t>, დამოკიდებულება, უპასუხისმგებლობა, სისუსტე, არაობიექტურობა, არალოგიკურობა</a:t>
            </a:r>
            <a:r>
              <a:rPr lang="ka-GE">
                <a:solidFill>
                  <a:schemeClr val="accent2">
                    <a:lumMod val="60000"/>
                    <a:lumOff val="40000"/>
                  </a:schemeClr>
                </a:solidFill>
              </a:rPr>
              <a:t>.</a:t>
            </a:r>
            <a:endParaRPr lang="en-US">
              <a:solidFill>
                <a:schemeClr val="accent2">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mtClean="0">
                <a:solidFill>
                  <a:schemeClr val="accent2">
                    <a:lumMod val="75000"/>
                  </a:schemeClr>
                </a:solidFill>
              </a:rPr>
              <a:t>ნუთუ ტვინიც ასე განსხვავებული გვაქვს?</a:t>
            </a:r>
            <a:endParaRPr lang="en-US">
              <a:solidFill>
                <a:schemeClr val="accent2">
                  <a:lumMod val="75000"/>
                </a:schemeClr>
              </a:solidFill>
            </a:endParaRPr>
          </a:p>
        </p:txBody>
      </p:sp>
      <p:pic>
        <p:nvPicPr>
          <p:cNvPr id="4" name="Picture 5" descr="th?id=i"/>
          <p:cNvPicPr>
            <a:picLocks noGrp="1" noChangeAspect="1" noChangeArrowheads="1"/>
          </p:cNvPicPr>
          <p:nvPr>
            <p:ph idx="1"/>
          </p:nvPr>
        </p:nvPicPr>
        <p:blipFill>
          <a:blip r:embed="rId2" cstate="print"/>
          <a:srcRect/>
          <a:stretch>
            <a:fillRect/>
          </a:stretch>
        </p:blipFill>
        <p:spPr bwMode="auto">
          <a:xfrm>
            <a:off x="2209800" y="1676400"/>
            <a:ext cx="5334000" cy="4114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smtClean="0">
                <a:solidFill>
                  <a:schemeClr val="accent2">
                    <a:lumMod val="75000"/>
                  </a:schemeClr>
                </a:solidFill>
              </a:rPr>
              <a:t>ბიზნესისთვის საჭირო მახასიათებლები</a:t>
            </a:r>
            <a:endParaRPr lang="en-US" sz="2800">
              <a:solidFill>
                <a:schemeClr val="accent2">
                  <a:lumMod val="75000"/>
                </a:schemeClr>
              </a:solidFill>
            </a:endParaRPr>
          </a:p>
        </p:txBody>
      </p:sp>
      <p:pic>
        <p:nvPicPr>
          <p:cNvPr id="4" name="Content Placeholder 3" descr="mkt02061_graph.gif"/>
          <p:cNvPicPr>
            <a:picLocks noGrp="1" noChangeAspect="1"/>
          </p:cNvPicPr>
          <p:nvPr>
            <p:ph idx="1"/>
          </p:nvPr>
        </p:nvPicPr>
        <p:blipFill>
          <a:blip r:embed="rId2" cstate="print"/>
          <a:stretch>
            <a:fillRect/>
          </a:stretch>
        </p:blipFill>
        <p:spPr>
          <a:xfrm>
            <a:off x="2895600" y="2057400"/>
            <a:ext cx="4098925" cy="2914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381000"/>
            <a:ext cx="7498080" cy="5867400"/>
          </a:xfrm>
          <a:solidFill>
            <a:schemeClr val="tx2">
              <a:lumMod val="60000"/>
              <a:lumOff val="40000"/>
            </a:schemeClr>
          </a:solidFill>
        </p:spPr>
        <p:txBody>
          <a:bodyPr>
            <a:normAutofit/>
          </a:bodyPr>
          <a:lstStyle/>
          <a:p>
            <a:pPr algn="ctr"/>
            <a:r>
              <a:rPr lang="ka-GE" sz="2400" dirty="0">
                <a:ln w="18415" cmpd="sng">
                  <a:solidFill>
                    <a:srgbClr val="FFFFFF"/>
                  </a:solidFill>
                  <a:prstDash val="solid"/>
                </a:ln>
                <a:solidFill>
                  <a:srgbClr val="FFFFFF"/>
                </a:solidFill>
                <a:effectLst>
                  <a:outerShdw blurRad="63500" dir="3600000" algn="tl" rotWithShape="0">
                    <a:srgbClr val="000000">
                      <a:alpha val="70000"/>
                    </a:srgbClr>
                  </a:outerShdw>
                </a:effectLst>
              </a:rPr>
              <a:t>6 დეკემბერს აღინიშნება  მონრეალში 24 წლის წინ მომხდარი გოგონების მასიური ხოცვის დღე,  გენდერული ძალადობის წინააღმდეგ სიმბოლური ბრძოლის დაწყების ნიშნად. ამ დღეს მარკ ლეპინმა მოკლა 14 გოგონა  იმის გამო, რომ ისინი იყვნენ პოლიტექნიკური უნივერსიტეტეის სტუდენტები და ეუფლებოდნენ ”მამაკაცურ” პროფესიას და ამით ”ართმევდნენ მას მამაკაცურ პრივილეგიას და  ძალაუფლებას”.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ka-GE" sz="3100" b="1" smtClean="0">
                <a:solidFill>
                  <a:schemeClr val="accent2">
                    <a:lumMod val="75000"/>
                  </a:schemeClr>
                </a:solidFill>
              </a:rPr>
              <a:t>გენდერული </a:t>
            </a:r>
            <a:r>
              <a:rPr lang="ka-GE" sz="3100" b="1">
                <a:solidFill>
                  <a:schemeClr val="accent2">
                    <a:lumMod val="75000"/>
                  </a:schemeClr>
                </a:solidFill>
              </a:rPr>
              <a:t>სტერეოტიპების მახასიათებლები</a:t>
            </a:r>
            <a:r>
              <a:rPr lang="en-US">
                <a:solidFill>
                  <a:schemeClr val="accent2">
                    <a:lumMod val="75000"/>
                  </a:schemeClr>
                </a:solidFill>
              </a:rPr>
              <a:t/>
            </a:r>
            <a:br>
              <a:rPr lang="en-US">
                <a:solidFill>
                  <a:schemeClr val="accent2">
                    <a:lumMod val="75000"/>
                  </a:schemeClr>
                </a:solidFill>
              </a:rPr>
            </a:br>
            <a:endParaRPr lang="en-US">
              <a:solidFill>
                <a:schemeClr val="accent2">
                  <a:lumMod val="75000"/>
                </a:schemeClr>
              </a:solidFill>
            </a:endParaRPr>
          </a:p>
        </p:txBody>
      </p:sp>
      <p:sp>
        <p:nvSpPr>
          <p:cNvPr id="3" name="Content Placeholder 2"/>
          <p:cNvSpPr>
            <a:spLocks noGrp="1"/>
          </p:cNvSpPr>
          <p:nvPr>
            <p:ph idx="1"/>
          </p:nvPr>
        </p:nvSpPr>
        <p:spPr>
          <a:xfrm>
            <a:off x="457200" y="685800"/>
            <a:ext cx="8229600" cy="5943600"/>
          </a:xfrm>
        </p:spPr>
        <p:txBody>
          <a:bodyPr>
            <a:noAutofit/>
          </a:bodyPr>
          <a:lstStyle/>
          <a:p>
            <a:r>
              <a:rPr lang="ka-GE" sz="1800" dirty="0" smtClean="0"/>
              <a:t>ნორმატიულია</a:t>
            </a:r>
          </a:p>
          <a:p>
            <a:r>
              <a:rPr lang="ka-GE" sz="1800" dirty="0" smtClean="0"/>
              <a:t>სოციალურად გაზიარებული</a:t>
            </a:r>
          </a:p>
          <a:p>
            <a:r>
              <a:rPr lang="ru-RU" sz="1800" dirty="0"/>
              <a:t>ემოციურად შეფერილია და შეფასებითი ელემენტი ახლავს </a:t>
            </a:r>
            <a:endParaRPr lang="ka-GE" sz="1800" dirty="0" smtClean="0"/>
          </a:p>
          <a:p>
            <a:pPr lvl="0"/>
            <a:r>
              <a:rPr lang="ru-RU" sz="1800" dirty="0"/>
              <a:t>არაზუსტი (შეუმოწმებელი, ნაწილობრივ სწორი ან სულაც მცდარი)</a:t>
            </a:r>
            <a:endParaRPr lang="en-US" sz="1800" dirty="0"/>
          </a:p>
          <a:p>
            <a:pPr lvl="0"/>
            <a:r>
              <a:rPr lang="ru-RU" sz="1800" dirty="0"/>
              <a:t>სტანდარტული, გასაშუალოებული (მოიაზებს საშუალო ქალს ან მამაკაცს ინდივიდუალური ვარიაციების გარეშე)</a:t>
            </a:r>
            <a:endParaRPr lang="en-US" sz="1800" dirty="0"/>
          </a:p>
          <a:p>
            <a:pPr lvl="0"/>
            <a:r>
              <a:rPr lang="ru-RU" sz="1800" dirty="0"/>
              <a:t>გაზვიადებული</a:t>
            </a:r>
            <a:r>
              <a:rPr lang="ka-GE" sz="1800" dirty="0"/>
              <a:t>,</a:t>
            </a:r>
            <a:r>
              <a:rPr lang="ru-RU" sz="1800" dirty="0"/>
              <a:t> შეიცავს გაზვიადებულ გენდერულ მახასიათებლებს</a:t>
            </a:r>
            <a:endParaRPr lang="en-US" sz="1800" dirty="0"/>
          </a:p>
          <a:p>
            <a:pPr lvl="0"/>
            <a:r>
              <a:rPr lang="ru-RU" sz="1800" dirty="0"/>
              <a:t>საკუთარ გამოცდილებას არ ეყრდნობა (მე ასე ვიცი, იმიტომ რომ ასე იყო ყოველთვის)</a:t>
            </a:r>
            <a:endParaRPr lang="en-US" sz="1800" dirty="0"/>
          </a:p>
          <a:p>
            <a:pPr lvl="0"/>
            <a:r>
              <a:rPr lang="ru-RU" sz="1800" dirty="0"/>
              <a:t>დროში მდგრადი (ცვლილებას ძნელად ექვემდებარება, ვერ მისდევს  რეალიები</a:t>
            </a:r>
            <a:r>
              <a:rPr lang="ka-GE" sz="1800" dirty="0"/>
              <a:t>ს ცვლას</a:t>
            </a:r>
            <a:r>
              <a:rPr lang="ru-RU" sz="1800" dirty="0"/>
              <a:t>) </a:t>
            </a:r>
            <a:endParaRPr lang="en-US" sz="1800" dirty="0"/>
          </a:p>
          <a:p>
            <a:pPr lvl="0"/>
            <a:r>
              <a:rPr lang="ru-RU" sz="1800" dirty="0"/>
              <a:t>ეკონომიური, მექანიკურად განმეორებადი (არ მჭირდება იტელექტის დაძაბვა, როდესაც რომელიმე გენდერული ჯგუფის შეფასებაა საჭირო მზად მაქვს ჩემი ჯგუფის მიერ გაზიარებული და მათგან მოწოდებული შეხედულებები)</a:t>
            </a:r>
            <a:endParaRPr lang="en-US" sz="1800" dirty="0"/>
          </a:p>
          <a:p>
            <a:pPr lvl="0"/>
            <a:r>
              <a:rPr lang="ru-RU" sz="1800" dirty="0"/>
              <a:t>არაშემოქმედებითი, (სიახლეს და კრიტიკას ვერ გუობს) </a:t>
            </a:r>
            <a:endParaRPr lang="en-US" sz="1800" dirty="0"/>
          </a:p>
          <a:p>
            <a:pPr lvl="0"/>
            <a:r>
              <a:rPr lang="ru-RU" sz="1800" dirty="0"/>
              <a:t>გამარტივებული, სქემატური </a:t>
            </a:r>
            <a:endParaRPr lang="en-US" sz="1800" dirty="0"/>
          </a:p>
          <a:p>
            <a:pPr lvl="0"/>
            <a:r>
              <a:rPr lang="ru-RU" sz="1800" dirty="0"/>
              <a:t>ექსტრაპოლირებულია განსხვავებები </a:t>
            </a:r>
            <a:r>
              <a:rPr lang="ru-RU" sz="1800" dirty="0" smtClean="0"/>
              <a:t>(</a:t>
            </a:r>
            <a:endParaRPr lang="en-US" sz="1800" dirty="0"/>
          </a:p>
          <a:p>
            <a:pPr lvl="0"/>
            <a:r>
              <a:rPr lang="ka-GE" sz="1800" dirty="0"/>
              <a:t>თითქოს და </a:t>
            </a:r>
            <a:r>
              <a:rPr lang="ru-RU" sz="1800" dirty="0"/>
              <a:t>მყარი ბუნებრივი საფუძველის მქონე (მაგალითად, “ეს ხომ ბიოლოგიიდან გამომდინარეობს”).</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ka-GE" sz="3200" b="1" smtClean="0">
                <a:solidFill>
                  <a:schemeClr val="accent2">
                    <a:lumMod val="75000"/>
                  </a:schemeClr>
                </a:solidFill>
              </a:rPr>
              <a:t>რა  არის პრობლემური გენდერულ სტერეოტიპებში?</a:t>
            </a:r>
            <a:endParaRPr lang="ru-RU" sz="3200" b="1" smtClean="0">
              <a:solidFill>
                <a:schemeClr val="accent2">
                  <a:lumMod val="75000"/>
                </a:schemeClr>
              </a:solidFill>
            </a:endParaRPr>
          </a:p>
        </p:txBody>
      </p:sp>
      <p:sp>
        <p:nvSpPr>
          <p:cNvPr id="23555" name="Rectangle 3"/>
          <p:cNvSpPr>
            <a:spLocks noGrp="1" noChangeArrowheads="1"/>
          </p:cNvSpPr>
          <p:nvPr>
            <p:ph type="body" idx="1"/>
          </p:nvPr>
        </p:nvSpPr>
        <p:spPr/>
        <p:txBody>
          <a:bodyPr/>
          <a:lstStyle/>
          <a:p>
            <a:pPr eaLnBrk="1" hangingPunct="1">
              <a:lnSpc>
                <a:spcPct val="90000"/>
              </a:lnSpc>
            </a:pPr>
            <a:endParaRPr lang="ka-GE" sz="2500" smtClean="0"/>
          </a:p>
          <a:p>
            <a:pPr eaLnBrk="1" hangingPunct="1">
              <a:lnSpc>
                <a:spcPct val="90000"/>
              </a:lnSpc>
            </a:pPr>
            <a:r>
              <a:rPr lang="ka-GE" sz="2500" smtClean="0"/>
              <a:t>გენდერული სტერეოტიპების ხაზს უსვამს განსხვავებებს ქალებსა და კაცებს შორის;</a:t>
            </a:r>
          </a:p>
          <a:p>
            <a:pPr eaLnBrk="1" hangingPunct="1">
              <a:lnSpc>
                <a:spcPct val="90000"/>
              </a:lnSpc>
              <a:buFont typeface="Wingdings" pitchFamily="2" charset="2"/>
              <a:buNone/>
            </a:pPr>
            <a:endParaRPr lang="ka-GE" sz="2500" smtClean="0"/>
          </a:p>
          <a:p>
            <a:pPr eaLnBrk="1" hangingPunct="1">
              <a:lnSpc>
                <a:spcPct val="90000"/>
              </a:lnSpc>
            </a:pPr>
            <a:r>
              <a:rPr lang="ka-GE" sz="2500" smtClean="0"/>
              <a:t>გენდერული სტერეოტიპები ზღუდავს ადამიანების თავისუფალ არჩევანს, მათ განვითარებას</a:t>
            </a:r>
          </a:p>
          <a:p>
            <a:pPr eaLnBrk="1" hangingPunct="1">
              <a:lnSpc>
                <a:spcPct val="90000"/>
              </a:lnSpc>
            </a:pPr>
            <a:endParaRPr lang="ka-GE" sz="2500" smtClean="0"/>
          </a:p>
          <a:p>
            <a:pPr eaLnBrk="1" hangingPunct="1">
              <a:lnSpc>
                <a:spcPct val="90000"/>
              </a:lnSpc>
            </a:pPr>
            <a:r>
              <a:rPr lang="ka-GE" sz="2500" smtClean="0"/>
              <a:t>ლეგიტიმაციას უკეთებს უთანასწორობას, უსამართლობას, დისკრიმინაციას.</a:t>
            </a:r>
            <a:endParaRPr lang="ru-RU" sz="25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dirty="0" smtClean="0">
                <a:solidFill>
                  <a:schemeClr val="accent2">
                    <a:lumMod val="75000"/>
                  </a:schemeClr>
                </a:solidFill>
              </a:rPr>
              <a:t>განსხვავებებს ჩვენს ანაზღაურებაში ბუნებრივი საფუძველი აქვს?</a:t>
            </a:r>
            <a:endParaRPr lang="en-US" sz="2800" dirty="0">
              <a:solidFill>
                <a:schemeClr val="accent2">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4" name="Picture 2" descr="https://encrypted-tbn2.gstatic.com/images?q=tbn:ANd9GcT7GGnYYD-xnx-hGd7UN-GE4azhMrTqN5P26tr9kYvlxikgskQ8"/>
          <p:cNvPicPr>
            <a:picLocks noChangeAspect="1" noChangeArrowheads="1"/>
          </p:cNvPicPr>
          <p:nvPr/>
        </p:nvPicPr>
        <p:blipFill>
          <a:blip r:embed="rId2" cstate="print"/>
          <a:srcRect/>
          <a:stretch>
            <a:fillRect/>
          </a:stretch>
        </p:blipFill>
        <p:spPr bwMode="auto">
          <a:xfrm>
            <a:off x="2819400" y="1447800"/>
            <a:ext cx="3733800" cy="4267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447800"/>
          </a:xfrm>
        </p:spPr>
        <p:txBody>
          <a:bodyPr>
            <a:normAutofit/>
          </a:bodyPr>
          <a:lstStyle/>
          <a:p>
            <a:r>
              <a:rPr lang="ka-GE" sz="2000" dirty="0" smtClean="0">
                <a:solidFill>
                  <a:schemeClr val="accent2">
                    <a:lumMod val="75000"/>
                  </a:schemeClr>
                </a:solidFill>
              </a:rPr>
              <a:t>ორგანიზაციის ხელმძვანელის ერთი და იმავე ქცევის და მახასიათებლების შეფასება თანამშრომელების მხრიდან როცა ხელმძღვანელი კაცია ან ქალი </a:t>
            </a:r>
            <a:endParaRPr lang="en-US" sz="2000"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57200" y="1676397"/>
          <a:ext cx="8229600" cy="4256604"/>
        </p:xfrm>
        <a:graphic>
          <a:graphicData uri="http://schemas.openxmlformats.org/drawingml/2006/table">
            <a:tbl>
              <a:tblPr firstRow="1" bandRow="1">
                <a:tableStyleId>{5C22544A-7EE6-4342-B048-85BDC9FD1C3A}</a:tableStyleId>
              </a:tblPr>
              <a:tblGrid>
                <a:gridCol w="4114800"/>
                <a:gridCol w="4114800"/>
              </a:tblGrid>
              <a:tr h="380799">
                <a:tc>
                  <a:txBody>
                    <a:bodyPr/>
                    <a:lstStyle/>
                    <a:p>
                      <a:r>
                        <a:rPr lang="ka-GE" dirty="0" smtClean="0"/>
                        <a:t>კაცი</a:t>
                      </a:r>
                      <a:endParaRPr lang="en-US" dirty="0"/>
                    </a:p>
                  </a:txBody>
                  <a:tcPr/>
                </a:tc>
                <a:tc>
                  <a:txBody>
                    <a:bodyPr/>
                    <a:lstStyle/>
                    <a:p>
                      <a:r>
                        <a:rPr lang="ka-GE" dirty="0" smtClean="0"/>
                        <a:t>ქალი</a:t>
                      </a:r>
                      <a:endParaRPr lang="en-US" dirty="0"/>
                    </a:p>
                  </a:txBody>
                  <a:tcPr/>
                </a:tc>
              </a:tr>
              <a:tr h="380799">
                <a:tc>
                  <a:txBody>
                    <a:bodyPr/>
                    <a:lstStyle/>
                    <a:p>
                      <a:pPr>
                        <a:spcAft>
                          <a:spcPts val="0"/>
                        </a:spcAft>
                      </a:pPr>
                      <a:r>
                        <a:rPr lang="ka-GE" sz="1800" smtClean="0">
                          <a:latin typeface="+mj-lt"/>
                          <a:ea typeface="Times New Roman"/>
                        </a:rPr>
                        <a:t>ყურადღებას აქცევს დეტალებს</a:t>
                      </a:r>
                      <a:endParaRPr lang="en-US" sz="1800">
                        <a:latin typeface="+mj-lt"/>
                        <a:ea typeface="Times New Roman"/>
                      </a:endParaRPr>
                    </a:p>
                  </a:txBody>
                  <a:tcPr/>
                </a:tc>
                <a:tc>
                  <a:txBody>
                    <a:bodyPr/>
                    <a:lstStyle/>
                    <a:p>
                      <a:pPr>
                        <a:spcAft>
                          <a:spcPts val="0"/>
                        </a:spcAft>
                      </a:pPr>
                      <a:r>
                        <a:rPr lang="ka-GE" sz="1800" smtClean="0">
                          <a:latin typeface="+mj-lt"/>
                          <a:ea typeface="Times New Roman"/>
                        </a:rPr>
                        <a:t>ზედმეტად პედანტურია</a:t>
                      </a:r>
                      <a:endParaRPr lang="en-US" sz="1800">
                        <a:latin typeface="+mj-lt"/>
                        <a:ea typeface="Times New Roman"/>
                      </a:endParaRPr>
                    </a:p>
                  </a:txBody>
                  <a:tcPr/>
                </a:tc>
              </a:tr>
              <a:tr h="380799">
                <a:tc>
                  <a:txBody>
                    <a:bodyPr/>
                    <a:lstStyle/>
                    <a:p>
                      <a:pPr>
                        <a:spcAft>
                          <a:spcPts val="0"/>
                        </a:spcAft>
                      </a:pPr>
                      <a:r>
                        <a:rPr lang="ka-GE" sz="1800" smtClean="0">
                          <a:latin typeface="+mj-lt"/>
                          <a:ea typeface="Times New Roman"/>
                        </a:rPr>
                        <a:t>საქმე ბოლომდე მიჰყავს</a:t>
                      </a:r>
                      <a:endParaRPr lang="en-US" sz="1800">
                        <a:latin typeface="+mj-lt"/>
                        <a:ea typeface="Times New Roman"/>
                      </a:endParaRPr>
                    </a:p>
                  </a:txBody>
                  <a:tcPr/>
                </a:tc>
                <a:tc>
                  <a:txBody>
                    <a:bodyPr/>
                    <a:lstStyle/>
                    <a:p>
                      <a:pPr>
                        <a:spcAft>
                          <a:spcPts val="0"/>
                        </a:spcAft>
                      </a:pPr>
                      <a:r>
                        <a:rPr lang="ka-GE" sz="1800" smtClean="0">
                          <a:latin typeface="+mj-lt"/>
                          <a:ea typeface="Times New Roman"/>
                        </a:rPr>
                        <a:t>რა იცის სად დასვას წერტილი</a:t>
                      </a:r>
                      <a:endParaRPr lang="en-US" sz="1800">
                        <a:latin typeface="+mj-lt"/>
                        <a:ea typeface="Times New Roman"/>
                      </a:endParaRPr>
                    </a:p>
                  </a:txBody>
                  <a:tcPr/>
                </a:tc>
              </a:tr>
              <a:tr h="380799">
                <a:tc>
                  <a:txBody>
                    <a:bodyPr/>
                    <a:lstStyle/>
                    <a:p>
                      <a:r>
                        <a:rPr lang="ka-GE" smtClean="0"/>
                        <a:t>მტკიცეა</a:t>
                      </a:r>
                      <a:endParaRPr lang="en-US"/>
                    </a:p>
                  </a:txBody>
                  <a:tcPr/>
                </a:tc>
                <a:tc>
                  <a:txBody>
                    <a:bodyPr/>
                    <a:lstStyle/>
                    <a:p>
                      <a:r>
                        <a:rPr lang="ka-GE" smtClean="0"/>
                        <a:t>მიმწოლია</a:t>
                      </a:r>
                      <a:endParaRPr lang="en-US"/>
                    </a:p>
                  </a:txBody>
                  <a:tcPr/>
                </a:tc>
              </a:tr>
              <a:tr h="380799">
                <a:tc>
                  <a:txBody>
                    <a:bodyPr/>
                    <a:lstStyle/>
                    <a:p>
                      <a:r>
                        <a:rPr lang="ka-GE" smtClean="0"/>
                        <a:t>სტაბილურია</a:t>
                      </a:r>
                      <a:endParaRPr lang="en-US"/>
                    </a:p>
                  </a:txBody>
                  <a:tcPr/>
                </a:tc>
                <a:tc>
                  <a:txBody>
                    <a:bodyPr/>
                    <a:lstStyle/>
                    <a:p>
                      <a:r>
                        <a:rPr lang="ka-GE" smtClean="0"/>
                        <a:t>რიგიდულია</a:t>
                      </a:r>
                      <a:endParaRPr lang="en-US"/>
                    </a:p>
                  </a:txBody>
                  <a:tcPr/>
                </a:tc>
              </a:tr>
              <a:tr h="380799">
                <a:tc>
                  <a:txBody>
                    <a:bodyPr/>
                    <a:lstStyle/>
                    <a:p>
                      <a:r>
                        <a:rPr lang="ka-GE" smtClean="0"/>
                        <a:t>ყველას იცნობს</a:t>
                      </a:r>
                      <a:endParaRPr lang="en-US"/>
                    </a:p>
                  </a:txBody>
                  <a:tcPr/>
                </a:tc>
                <a:tc>
                  <a:txBody>
                    <a:bodyPr/>
                    <a:lstStyle/>
                    <a:p>
                      <a:r>
                        <a:rPr lang="ka-GE" smtClean="0"/>
                        <a:t>მიდებ-მოდებულია</a:t>
                      </a:r>
                      <a:endParaRPr lang="en-US"/>
                    </a:p>
                  </a:txBody>
                  <a:tcPr/>
                </a:tc>
              </a:tr>
              <a:tr h="657270">
                <a:tc>
                  <a:txBody>
                    <a:bodyPr/>
                    <a:lstStyle/>
                    <a:p>
                      <a:r>
                        <a:rPr lang="ka-GE" smtClean="0"/>
                        <a:t>არ ეშინია</a:t>
                      </a:r>
                      <a:r>
                        <a:rPr lang="ka-GE" baseline="0" smtClean="0"/>
                        <a:t> საკუთარი აზრის გამოთქმის</a:t>
                      </a:r>
                      <a:endParaRPr lang="en-US"/>
                    </a:p>
                  </a:txBody>
                  <a:tcPr/>
                </a:tc>
                <a:tc>
                  <a:txBody>
                    <a:bodyPr/>
                    <a:lstStyle/>
                    <a:p>
                      <a:r>
                        <a:rPr lang="ka-GE" smtClean="0"/>
                        <a:t>თავშეუკავებელია</a:t>
                      </a:r>
                      <a:endParaRPr lang="en-US"/>
                    </a:p>
                  </a:txBody>
                  <a:tcPr/>
                </a:tc>
              </a:tr>
              <a:tr h="657270">
                <a:tc>
                  <a:txBody>
                    <a:bodyPr/>
                    <a:lstStyle/>
                    <a:p>
                      <a:r>
                        <a:rPr lang="ka-GE" smtClean="0"/>
                        <a:t>ჩუმია, ბევრს არ ლაპარაკობს</a:t>
                      </a:r>
                    </a:p>
                    <a:p>
                      <a:endParaRPr lang="ka-GE" smtClean="0"/>
                    </a:p>
                  </a:txBody>
                  <a:tcPr/>
                </a:tc>
                <a:tc>
                  <a:txBody>
                    <a:bodyPr/>
                    <a:lstStyle/>
                    <a:p>
                      <a:r>
                        <a:rPr lang="ka-GE" smtClean="0"/>
                        <a:t>ქვეშ-ქვეშაა</a:t>
                      </a:r>
                      <a:endParaRPr lang="en-US"/>
                    </a:p>
                  </a:txBody>
                  <a:tcPr/>
                </a:tc>
              </a:tr>
              <a:tr h="657270">
                <a:tc>
                  <a:txBody>
                    <a:bodyPr/>
                    <a:lstStyle/>
                    <a:p>
                      <a:r>
                        <a:rPr lang="ka-GE" smtClean="0"/>
                        <a:t>ავტორიტეტულია</a:t>
                      </a:r>
                    </a:p>
                  </a:txBody>
                  <a:tcPr/>
                </a:tc>
                <a:tc>
                  <a:txBody>
                    <a:bodyPr/>
                    <a:lstStyle/>
                    <a:p>
                      <a:r>
                        <a:rPr lang="ka-GE" dirty="0" smtClean="0"/>
                        <a:t>ძალაუფლების მოყვარულია</a:t>
                      </a:r>
                      <a:endParaRPr 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304800"/>
            <a:ext cx="8324088" cy="1143000"/>
          </a:xfrm>
        </p:spPr>
        <p:txBody>
          <a:bodyPr>
            <a:normAutofit/>
          </a:bodyPr>
          <a:lstStyle/>
          <a:p>
            <a:r>
              <a:rPr lang="ka-GE" sz="2800" dirty="0" smtClean="0">
                <a:solidFill>
                  <a:schemeClr val="accent2">
                    <a:lumMod val="75000"/>
                  </a:schemeClr>
                </a:solidFill>
              </a:rPr>
              <a:t>როგორ მოქმედებს გენდერული სტერეოტიპები?    ქალი “მამაკაცთა სამყაროში”</a:t>
            </a:r>
            <a:endParaRPr lang="en-US" sz="2800" dirty="0">
              <a:solidFill>
                <a:schemeClr val="accent2">
                  <a:lumMod val="75000"/>
                </a:schemeClr>
              </a:solidFill>
            </a:endParaRPr>
          </a:p>
        </p:txBody>
      </p:sp>
      <p:sp>
        <p:nvSpPr>
          <p:cNvPr id="3" name="Content Placeholder 2"/>
          <p:cNvSpPr>
            <a:spLocks noGrp="1"/>
          </p:cNvSpPr>
          <p:nvPr>
            <p:ph idx="1"/>
          </p:nvPr>
        </p:nvSpPr>
        <p:spPr/>
        <p:txBody>
          <a:bodyPr/>
          <a:lstStyle/>
          <a:p>
            <a:endParaRPr lang="en-US" dirty="0"/>
          </a:p>
        </p:txBody>
      </p:sp>
      <p:pic>
        <p:nvPicPr>
          <p:cNvPr id="28674" name="Picture 2" descr="http://gulfnews.com/polopoly_fs/1.38510!/image/2955684584._gen/derivatives/box_475/2955684584."/>
          <p:cNvPicPr>
            <a:picLocks noChangeAspect="1" noChangeArrowheads="1"/>
          </p:cNvPicPr>
          <p:nvPr/>
        </p:nvPicPr>
        <p:blipFill>
          <a:blip r:embed="rId2" cstate="print"/>
          <a:srcRect/>
          <a:stretch>
            <a:fillRect/>
          </a:stretch>
        </p:blipFill>
        <p:spPr bwMode="auto">
          <a:xfrm>
            <a:off x="609600" y="1600200"/>
            <a:ext cx="7620000" cy="4419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1"/>
            <a:ext cx="8010525" cy="1371600"/>
          </a:xfrm>
        </p:spPr>
        <p:txBody>
          <a:bodyPr>
            <a:normAutofit fontScale="90000"/>
          </a:bodyPr>
          <a:lstStyle/>
          <a:p>
            <a:pPr algn="ctr" eaLnBrk="1" hangingPunct="1"/>
            <a:r>
              <a:rPr lang="ka-GE" sz="3200" smtClean="0">
                <a:latin typeface="AcadNusx" pitchFamily="2" charset="0"/>
              </a:rPr>
              <a:t/>
            </a:r>
            <a:br>
              <a:rPr lang="ka-GE" sz="3200" smtClean="0">
                <a:latin typeface="AcadNusx" pitchFamily="2" charset="0"/>
              </a:rPr>
            </a:br>
            <a:r>
              <a:rPr lang="ka-GE" sz="3200" smtClean="0">
                <a:solidFill>
                  <a:schemeClr val="accent2">
                    <a:lumMod val="75000"/>
                  </a:schemeClr>
                </a:solidFill>
                <a:latin typeface="AcadNusx" pitchFamily="2" charset="0"/>
              </a:rPr>
              <a:t>საიდან იწყება სტერეოტიპიზაცია: სტერეოტიპების </a:t>
            </a:r>
            <a:r>
              <a:rPr lang="ka-GE" sz="3200" dirty="0" smtClean="0">
                <a:solidFill>
                  <a:schemeClr val="accent2">
                    <a:lumMod val="75000"/>
                  </a:schemeClr>
                </a:solidFill>
                <a:latin typeface="AcadNusx" pitchFamily="2" charset="0"/>
              </a:rPr>
              <a:t>კვლავწარმოება</a:t>
            </a:r>
            <a:endParaRPr lang="ru-RU" sz="3200" dirty="0" smtClean="0">
              <a:solidFill>
                <a:schemeClr val="accent2">
                  <a:lumMod val="75000"/>
                </a:schemeClr>
              </a:solidFill>
              <a:latin typeface="AcadNusx" pitchFamily="2" charset="0"/>
            </a:endParaRPr>
          </a:p>
        </p:txBody>
      </p:sp>
      <p:sp>
        <p:nvSpPr>
          <p:cNvPr id="5123" name="Rectangle 3"/>
          <p:cNvSpPr>
            <a:spLocks noGrp="1" noChangeArrowheads="1"/>
          </p:cNvSpPr>
          <p:nvPr>
            <p:ph idx="1"/>
          </p:nvPr>
        </p:nvSpPr>
        <p:spPr>
          <a:xfrm>
            <a:off x="609600" y="1447800"/>
            <a:ext cx="8072438" cy="5029200"/>
          </a:xfrm>
        </p:spPr>
        <p:txBody>
          <a:bodyPr>
            <a:normAutofit/>
          </a:bodyPr>
          <a:lstStyle/>
          <a:p>
            <a:pPr eaLnBrk="1" hangingPunct="1"/>
            <a:r>
              <a:rPr lang="ka-GE" sz="1400" b="0" dirty="0" smtClean="0">
                <a:latin typeface="Acad Nusx" pitchFamily="34" charset="0"/>
              </a:rPr>
              <a:t>დაწყებითი კლასების სახელმძვანელოების ილუსტრაციებში მდედრობითი პერსონაჟები მხოლოდ 1/3 შეადგენენ</a:t>
            </a:r>
            <a:r>
              <a:rPr lang="nb-NO" sz="1400" b="0" dirty="0" smtClean="0">
                <a:latin typeface="Acad Nusx" pitchFamily="34" charset="0"/>
              </a:rPr>
              <a:t>. </a:t>
            </a:r>
            <a:r>
              <a:rPr lang="ka-GE" sz="1400" b="0" dirty="0" smtClean="0">
                <a:latin typeface="AcadNusx" pitchFamily="2" charset="0"/>
              </a:rPr>
              <a:t>ქალები მხოლოდ “ტრადიციული ქალური”საქმიანობის კეთებისას გვხვდებიან. ასევე მამაკაცები.</a:t>
            </a:r>
            <a:endParaRPr lang="nb-NO" sz="1400" b="0" dirty="0" smtClean="0">
              <a:latin typeface="Acad Nusx" pitchFamily="34" charset="0"/>
            </a:endParaRPr>
          </a:p>
        </p:txBody>
      </p:sp>
      <p:pic>
        <p:nvPicPr>
          <p:cNvPr id="5124" name="Picture 4" descr="gazi"/>
          <p:cNvPicPr>
            <a:picLocks noChangeAspect="1" noChangeArrowheads="1"/>
          </p:cNvPicPr>
          <p:nvPr/>
        </p:nvPicPr>
        <p:blipFill>
          <a:blip r:embed="rId2" cstate="print"/>
          <a:srcRect/>
          <a:stretch>
            <a:fillRect/>
          </a:stretch>
        </p:blipFill>
        <p:spPr bwMode="auto">
          <a:xfrm>
            <a:off x="6934200" y="4038600"/>
            <a:ext cx="1547813" cy="2382838"/>
          </a:xfrm>
          <a:prstGeom prst="rect">
            <a:avLst/>
          </a:prstGeom>
          <a:noFill/>
          <a:ln w="9525">
            <a:noFill/>
            <a:miter lim="800000"/>
            <a:headEnd/>
            <a:tailEnd/>
          </a:ln>
        </p:spPr>
      </p:pic>
      <p:pic>
        <p:nvPicPr>
          <p:cNvPr id="5125" name="Picture 5" descr="tofiani boy"/>
          <p:cNvPicPr>
            <a:picLocks noChangeAspect="1" noChangeArrowheads="1"/>
          </p:cNvPicPr>
          <p:nvPr/>
        </p:nvPicPr>
        <p:blipFill>
          <a:blip r:embed="rId3" cstate="print"/>
          <a:srcRect/>
          <a:stretch>
            <a:fillRect/>
          </a:stretch>
        </p:blipFill>
        <p:spPr bwMode="auto">
          <a:xfrm>
            <a:off x="3048000" y="2743200"/>
            <a:ext cx="1371600" cy="1524000"/>
          </a:xfrm>
          <a:prstGeom prst="rect">
            <a:avLst/>
          </a:prstGeom>
          <a:noFill/>
          <a:ln w="9525">
            <a:noFill/>
            <a:miter lim="800000"/>
            <a:headEnd/>
            <a:tailEnd/>
          </a:ln>
        </p:spPr>
      </p:pic>
      <p:pic>
        <p:nvPicPr>
          <p:cNvPr id="5126" name="Picture 6" descr="tofiani"/>
          <p:cNvPicPr>
            <a:picLocks noChangeAspect="1" noChangeArrowheads="1"/>
          </p:cNvPicPr>
          <p:nvPr/>
        </p:nvPicPr>
        <p:blipFill>
          <a:blip r:embed="rId4" cstate="print"/>
          <a:srcRect/>
          <a:stretch>
            <a:fillRect/>
          </a:stretch>
        </p:blipFill>
        <p:spPr bwMode="auto">
          <a:xfrm>
            <a:off x="1524000" y="4495800"/>
            <a:ext cx="2197100" cy="1981200"/>
          </a:xfrm>
          <a:prstGeom prst="rect">
            <a:avLst/>
          </a:prstGeom>
          <a:noFill/>
          <a:ln w="9525">
            <a:noFill/>
            <a:miter lim="800000"/>
            <a:headEnd/>
            <a:tailEnd/>
          </a:ln>
        </p:spPr>
      </p:pic>
      <p:pic>
        <p:nvPicPr>
          <p:cNvPr id="5127" name="Picture 7" descr="tsotskiani"/>
          <p:cNvPicPr>
            <a:picLocks noChangeAspect="1" noChangeArrowheads="1"/>
          </p:cNvPicPr>
          <p:nvPr/>
        </p:nvPicPr>
        <p:blipFill>
          <a:blip r:embed="rId5" cstate="print"/>
          <a:srcRect/>
          <a:stretch>
            <a:fillRect/>
          </a:stretch>
        </p:blipFill>
        <p:spPr bwMode="auto">
          <a:xfrm>
            <a:off x="5562600" y="2743200"/>
            <a:ext cx="1219200" cy="1649413"/>
          </a:xfrm>
          <a:prstGeom prst="rect">
            <a:avLst/>
          </a:prstGeom>
          <a:noFill/>
          <a:ln w="9525">
            <a:noFill/>
            <a:miter lim="800000"/>
            <a:headEnd/>
            <a:tailEnd/>
          </a:ln>
        </p:spPr>
      </p:pic>
      <p:pic>
        <p:nvPicPr>
          <p:cNvPr id="5128" name="Picture 8" descr="uto"/>
          <p:cNvPicPr>
            <a:picLocks noChangeAspect="1" noChangeArrowheads="1"/>
          </p:cNvPicPr>
          <p:nvPr/>
        </p:nvPicPr>
        <p:blipFill>
          <a:blip r:embed="rId6" cstate="print"/>
          <a:srcRect/>
          <a:stretch>
            <a:fillRect/>
          </a:stretch>
        </p:blipFill>
        <p:spPr bwMode="auto">
          <a:xfrm>
            <a:off x="4343400" y="4572000"/>
            <a:ext cx="1828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ka-GE" sz="2800" smtClean="0"/>
              <a:t>თუმცა შეიძლება ასეც . . .</a:t>
            </a:r>
            <a:endParaRPr lang="ru-RU" sz="2800" smtClean="0"/>
          </a:p>
        </p:txBody>
      </p:sp>
      <p:sp>
        <p:nvSpPr>
          <p:cNvPr id="25603" name="Rectangle 3"/>
          <p:cNvSpPr>
            <a:spLocks noGrp="1" noChangeArrowheads="1"/>
          </p:cNvSpPr>
          <p:nvPr>
            <p:ph sz="half" idx="1"/>
          </p:nvPr>
        </p:nvSpPr>
        <p:spPr>
          <a:xfrm>
            <a:off x="1370013" y="1827213"/>
            <a:ext cx="3589337" cy="4114800"/>
          </a:xfrm>
        </p:spPr>
        <p:txBody>
          <a:bodyPr/>
          <a:lstStyle/>
          <a:p>
            <a:pPr eaLnBrk="1" hangingPunct="1"/>
            <a:endParaRPr lang="ru-RU" sz="2500" smtClean="0"/>
          </a:p>
        </p:txBody>
      </p:sp>
      <p:sp>
        <p:nvSpPr>
          <p:cNvPr id="25604" name="Rectangle 4"/>
          <p:cNvSpPr>
            <a:spLocks noGrp="1" noChangeArrowheads="1"/>
          </p:cNvSpPr>
          <p:nvPr>
            <p:ph sz="half" idx="2"/>
          </p:nvPr>
        </p:nvSpPr>
        <p:spPr>
          <a:xfrm>
            <a:off x="5094288" y="1827213"/>
            <a:ext cx="3589337" cy="4114800"/>
          </a:xfrm>
        </p:spPr>
        <p:txBody>
          <a:bodyPr/>
          <a:lstStyle/>
          <a:p>
            <a:pPr eaLnBrk="1" hangingPunct="1"/>
            <a:endParaRPr lang="ru-RU" sz="2500" smtClean="0"/>
          </a:p>
        </p:txBody>
      </p:sp>
      <p:pic>
        <p:nvPicPr>
          <p:cNvPr id="25605" name="Picture 5" descr="26"/>
          <p:cNvPicPr>
            <a:picLocks noChangeAspect="1" noChangeArrowheads="1"/>
          </p:cNvPicPr>
          <p:nvPr/>
        </p:nvPicPr>
        <p:blipFill>
          <a:blip r:embed="rId2" cstate="print"/>
          <a:srcRect/>
          <a:stretch>
            <a:fillRect/>
          </a:stretch>
        </p:blipFill>
        <p:spPr bwMode="auto">
          <a:xfrm>
            <a:off x="1295400" y="1905000"/>
            <a:ext cx="3352800" cy="4114800"/>
          </a:xfrm>
          <a:prstGeom prst="rect">
            <a:avLst/>
          </a:prstGeom>
          <a:noFill/>
          <a:ln w="9525">
            <a:noFill/>
            <a:miter lim="800000"/>
            <a:headEnd/>
            <a:tailEnd/>
          </a:ln>
        </p:spPr>
      </p:pic>
      <p:pic>
        <p:nvPicPr>
          <p:cNvPr id="25606" name="Picture 6" descr="127"/>
          <p:cNvPicPr>
            <a:picLocks noChangeAspect="1" noChangeArrowheads="1"/>
          </p:cNvPicPr>
          <p:nvPr/>
        </p:nvPicPr>
        <p:blipFill>
          <a:blip r:embed="rId3" cstate="print"/>
          <a:srcRect/>
          <a:stretch>
            <a:fillRect/>
          </a:stretch>
        </p:blipFill>
        <p:spPr bwMode="auto">
          <a:xfrm>
            <a:off x="5181600" y="1905000"/>
            <a:ext cx="3429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mtClean="0">
                <a:solidFill>
                  <a:schemeClr val="accent2">
                    <a:lumMod val="75000"/>
                  </a:schemeClr>
                </a:solidFill>
              </a:rPr>
              <a:t>გენდერული სტერეოტიპიზაციის შედეგები</a:t>
            </a:r>
            <a:r>
              <a:rPr lang="en-US" smtClean="0">
                <a:solidFill>
                  <a:schemeClr val="accent2">
                    <a:lumMod val="75000"/>
                  </a:schemeClr>
                </a:solidFill>
              </a:rPr>
              <a:t/>
            </a:r>
            <a:br>
              <a:rPr lang="en-US" smtClean="0">
                <a:solidFill>
                  <a:schemeClr val="accent2">
                    <a:lumMod val="75000"/>
                  </a:schemeClr>
                </a:solidFill>
              </a:rPr>
            </a:br>
            <a:endParaRPr lang="en-US">
              <a:solidFill>
                <a:schemeClr val="accent2">
                  <a:lumMod val="75000"/>
                </a:schemeClr>
              </a:solidFill>
            </a:endParaRPr>
          </a:p>
        </p:txBody>
      </p:sp>
      <p:sp>
        <p:nvSpPr>
          <p:cNvPr id="3" name="Content Placeholder 2"/>
          <p:cNvSpPr>
            <a:spLocks noGrp="1"/>
          </p:cNvSpPr>
          <p:nvPr>
            <p:ph idx="1"/>
          </p:nvPr>
        </p:nvSpPr>
        <p:spPr/>
        <p:txBody>
          <a:bodyPr/>
          <a:lstStyle/>
          <a:p>
            <a:r>
              <a:rPr lang="ka-GE" smtClean="0"/>
              <a:t>1.</a:t>
            </a:r>
          </a:p>
          <a:p>
            <a:r>
              <a:rPr lang="ka-GE" smtClean="0"/>
              <a:t>2.</a:t>
            </a:r>
          </a:p>
          <a:p>
            <a:r>
              <a:rPr lang="ka-GE" smtClean="0"/>
              <a:t>3.</a:t>
            </a:r>
          </a:p>
          <a:p>
            <a:r>
              <a:rPr lang="ka-GE" smtClean="0"/>
              <a:t>4.</a:t>
            </a:r>
          </a:p>
          <a:p>
            <a:r>
              <a:rPr lang="ka-GE" smtClean="0"/>
              <a:t>5.</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smtClean="0">
                <a:solidFill>
                  <a:schemeClr val="accent2">
                    <a:lumMod val="75000"/>
                  </a:schemeClr>
                </a:solidFill>
              </a:rPr>
              <a:t>გენდერული სტერეოტიპიზაციის კიდევ ერთი შედეგი</a:t>
            </a:r>
            <a:endParaRPr lang="en-US" sz="3200">
              <a:solidFill>
                <a:schemeClr val="accent2">
                  <a:lumMod val="75000"/>
                </a:schemeClr>
              </a:solidFill>
            </a:endParaRPr>
          </a:p>
        </p:txBody>
      </p:sp>
      <p:pic>
        <p:nvPicPr>
          <p:cNvPr id="7" name="Picture 2" descr="https://encrypted-tbn3.gstatic.com/images?q=tbn:ANd9GcRBnC0iK2kFY7_BQv_Zm6X1WtPbHLXQ4C9HGHgFl__TSs9TrIj-"/>
          <p:cNvPicPr>
            <a:picLocks noGrp="1" noChangeAspect="1" noChangeArrowheads="1"/>
          </p:cNvPicPr>
          <p:nvPr>
            <p:ph idx="1"/>
          </p:nvPr>
        </p:nvPicPr>
        <p:blipFill>
          <a:blip r:embed="rId2" cstate="print"/>
          <a:srcRect/>
          <a:stretch>
            <a:fillRect/>
          </a:stretch>
        </p:blipFill>
        <p:spPr bwMode="auto">
          <a:xfrm>
            <a:off x="6705600" y="3733800"/>
            <a:ext cx="1704975" cy="2686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dirty="0" smtClean="0">
                <a:solidFill>
                  <a:schemeClr val="accent2">
                    <a:lumMod val="75000"/>
                  </a:schemeClr>
                </a:solidFill>
              </a:rPr>
              <a:t>სტერეოტიპი თუ დისკრიმინაცია</a:t>
            </a:r>
            <a:endParaRPr lang="en-US" sz="2800" dirty="0">
              <a:solidFill>
                <a:schemeClr val="accent2">
                  <a:lumMod val="75000"/>
                </a:schemeClr>
              </a:solidFill>
            </a:endParaRPr>
          </a:p>
        </p:txBody>
      </p:sp>
      <p:sp>
        <p:nvSpPr>
          <p:cNvPr id="3" name="Content Placeholder 2"/>
          <p:cNvSpPr>
            <a:spLocks noGrp="1"/>
          </p:cNvSpPr>
          <p:nvPr>
            <p:ph idx="1"/>
          </p:nvPr>
        </p:nvSpPr>
        <p:spPr/>
        <p:txBody>
          <a:bodyPr>
            <a:normAutofit fontScale="55000" lnSpcReduction="20000"/>
          </a:bodyPr>
          <a:lstStyle/>
          <a:p>
            <a:r>
              <a:rPr lang="ka-GE" dirty="0" smtClean="0"/>
              <a:t>ირანი: 2012 წელს აგვისტოში ირანის 36 წამყვანმა უნივერსიტეტმა გამოაცხადა, რომ 77 საბაკალავრო პროგრამაზე  მიიღებენ მხოლოდ მამაკაცებს. </a:t>
            </a:r>
            <a:endParaRPr lang="en-US" dirty="0" smtClean="0"/>
          </a:p>
          <a:p>
            <a:r>
              <a:rPr lang="ka-GE" dirty="0" smtClean="0"/>
              <a:t>წინა წლებში გოგონა სტუდენტებმა უკეთესი შედეგები უჩვენეს, რამაც შეშფოთება გამოიწვია  ქვეყნის რელიგიურ ლიდერებში.  წინა წელს ქალები და მამაკაცების შეფარდება უნივერსიტეტების მისაღებ გამოცდებზე იყო 3/2.</a:t>
            </a:r>
            <a:endParaRPr lang="en-US" dirty="0" smtClean="0"/>
          </a:p>
          <a:p>
            <a:r>
              <a:rPr lang="ka-GE" dirty="0" smtClean="0"/>
              <a:t>რელიგიური ლიდერები შეწუხებულნი არიან იმ თანმდევი შედეგებით, რომ განათლების დონე ქალებში იმატებს, რაც იწვევს ახლადაბადებული ბავშვების და ქორწინებათა რიცხვის კლებას.</a:t>
            </a:r>
            <a:endParaRPr lang="en-US" dirty="0" smtClean="0"/>
          </a:p>
          <a:p>
            <a:r>
              <a:rPr lang="ka-GE" dirty="0" smtClean="0"/>
              <a:t>ახალი პოლიტიკის თანახმად გოგონები გამოირიცხებიან ისეთი სფეროებიდან, როგორიცაა </a:t>
            </a:r>
            <a:r>
              <a:rPr lang="ka-GE" b="1" dirty="0" smtClean="0"/>
              <a:t>ინგლისური ენა და ლიტერატურა, არქეოლოგია, ბირთვული ფიზიკა, კომპიუტერული მეცნიერებები, ელექტროინჟინერია, ბიზნეს მენეჯმენტი, სასტუმ,როთა მენეჯმენტი. ნავთობის უნივერსიტეტმა</a:t>
            </a:r>
            <a:r>
              <a:rPr lang="ka-GE" dirty="0" smtClean="0"/>
              <a:t> განაცხადა, რომ აღარ მიიღებს გოგონებს, რადგან დასაქმების შესაძლებლობები შემცირდა. </a:t>
            </a:r>
            <a:endParaRPr lang="en-US" dirty="0" smtClean="0"/>
          </a:p>
          <a:p>
            <a:r>
              <a:rPr lang="ka-GE" dirty="0" smtClean="0"/>
              <a:t> </a:t>
            </a:r>
            <a:endParaRPr lang="en-US" dirty="0" smtClean="0"/>
          </a:p>
          <a:p>
            <a:r>
              <a:rPr lang="ka-GE"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ka-GE" dirty="0">
                <a:solidFill>
                  <a:schemeClr val="accent2">
                    <a:lumMod val="75000"/>
                  </a:schemeClr>
                </a:solidFill>
              </a:rPr>
              <a:t>“სიძულვილი პირამიდა”</a:t>
            </a:r>
            <a:endParaRPr lang="ru-RU" dirty="0">
              <a:solidFill>
                <a:schemeClr val="accent2">
                  <a:lumMod val="75000"/>
                </a:schemeClr>
              </a:solidFill>
            </a:endParaRPr>
          </a:p>
        </p:txBody>
      </p:sp>
      <p:graphicFrame>
        <p:nvGraphicFramePr>
          <p:cNvPr id="67591" name="Diagram 7"/>
          <p:cNvGraphicFramePr>
            <a:graphicFrameLocks/>
          </p:cNvGraphicFramePr>
          <p:nvPr>
            <p:ph type="dgm" idx="1"/>
          </p:nvPr>
        </p:nvGraphicFramePr>
        <p:xfrm>
          <a:off x="1447800" y="1905000"/>
          <a:ext cx="7313612" cy="4083050"/>
        </p:xfrm>
        <a:graphic>
          <a:graphicData uri="http://schemas.openxmlformats.org/drawingml/2006/compatibility">
            <com:legacyDrawing xmlns:com="http://schemas.openxmlformats.org/drawingml/2006/compatibility" spid="_x0000_s430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smtClean="0">
                <a:solidFill>
                  <a:schemeClr val="accent2">
                    <a:lumMod val="75000"/>
                  </a:schemeClr>
                </a:solidFill>
              </a:rPr>
              <a:t>სიდო კონვენცია, მუხლი 5</a:t>
            </a:r>
            <a:endParaRPr lang="en-US" sz="320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ka-GE" sz="2600" smtClean="0"/>
              <a:t>”მხარეებმა უნდა გაატარონ ყველა შესაძლო ღონისძიება, რათა შეიცვალოს ქალისა და კაცის ქცევის  კულტურული და სოციალური მოდელები, რათა აღმოიფხვრას წინა განწყობები, წეს-ჩვეულებები და ტრადიციები, რომლებიც ამკვიდრებს ერთი სქესის დამაკნინებელ და მეორე სქესის უპირატესობის იდეებს და სტერეოტიპულ როლებს მამაკაცისა და ქალისთვის. ”</a:t>
            </a:r>
            <a:endParaRPr lang="en-US" sz="2600" smtClean="0"/>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8080" cy="1143000"/>
          </a:xfrm>
        </p:spPr>
        <p:txBody>
          <a:bodyPr>
            <a:noAutofit/>
          </a:bodyPr>
          <a:lstStyle/>
          <a:p>
            <a:pPr algn="ctr"/>
            <a:r>
              <a:rPr lang="ka-GE" sz="3200" b="1" smtClean="0">
                <a:solidFill>
                  <a:schemeClr val="accent2">
                    <a:lumMod val="75000"/>
                  </a:schemeClr>
                </a:solidFill>
              </a:rPr>
              <a:t>ბარიერები  ქალის ბიზნეს წარმატების გზაზე</a:t>
            </a:r>
            <a:endParaRPr lang="en-US" sz="3200" b="1">
              <a:solidFill>
                <a:schemeClr val="accent2">
                  <a:lumMod val="75000"/>
                </a:schemeClr>
              </a:solidFill>
            </a:endParaRPr>
          </a:p>
        </p:txBody>
      </p:sp>
      <p:sp>
        <p:nvSpPr>
          <p:cNvPr id="3" name="Content Placeholder 2"/>
          <p:cNvSpPr>
            <a:spLocks noGrp="1"/>
          </p:cNvSpPr>
          <p:nvPr>
            <p:ph idx="1"/>
          </p:nvPr>
        </p:nvSpPr>
        <p:spPr>
          <a:xfrm>
            <a:off x="1435608" y="1524000"/>
            <a:ext cx="7498080" cy="4724400"/>
          </a:xfrm>
        </p:spPr>
        <p:txBody>
          <a:bodyPr>
            <a:normAutofit fontScale="77500" lnSpcReduction="20000"/>
          </a:bodyPr>
          <a:lstStyle/>
          <a:p>
            <a:r>
              <a:rPr lang="ka-GE" smtClean="0"/>
              <a:t>შუშის ჭერი</a:t>
            </a:r>
          </a:p>
          <a:p>
            <a:r>
              <a:rPr lang="ka-GE" smtClean="0"/>
              <a:t>ნორმატიული ზეწოლა (გენდერული როლისადმი შესაბამისობისთვის)</a:t>
            </a:r>
          </a:p>
          <a:p>
            <a:r>
              <a:rPr lang="ka-GE" smtClean="0"/>
              <a:t>არათანაბარი სასტარტო პირობები</a:t>
            </a:r>
          </a:p>
          <a:p>
            <a:r>
              <a:rPr lang="ka-GE" smtClean="0"/>
              <a:t>გენდერული მოლოდინები</a:t>
            </a:r>
          </a:p>
          <a:p>
            <a:r>
              <a:rPr lang="ka-GE" smtClean="0"/>
              <a:t>”მამაკაცთა სამყარო” და მამაკაცური თამაშის დაუწერელი წესები</a:t>
            </a:r>
          </a:p>
          <a:p>
            <a:r>
              <a:rPr lang="ka-GE" smtClean="0"/>
              <a:t>ინფორმაციის მიუწვდომლობა</a:t>
            </a:r>
          </a:p>
          <a:p>
            <a:r>
              <a:rPr lang="ka-GE" smtClean="0"/>
              <a:t>სექსიზმი სამუშაო ადგილზე და რეკლამაში</a:t>
            </a:r>
          </a:p>
          <a:p>
            <a:r>
              <a:rPr lang="ka-GE" smtClean="0"/>
              <a:t>აკრძალვები </a:t>
            </a:r>
          </a:p>
          <a:p>
            <a:r>
              <a:rPr lang="ka-GE" smtClean="0"/>
              <a:t>არაუსაფრთხო გარემო (ძალადობა, ჰარასმენტი)</a:t>
            </a:r>
          </a:p>
          <a:p>
            <a:r>
              <a:rPr lang="ka-GE" smtClean="0"/>
              <a:t>. . . . . . . .  </a:t>
            </a:r>
          </a:p>
          <a:p>
            <a:endParaRPr lang="ka-GE" smtClean="0"/>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dirty="0" smtClean="0">
                <a:solidFill>
                  <a:schemeClr val="accent2">
                    <a:lumMod val="75000"/>
                  </a:schemeClr>
                </a:solidFill>
              </a:rPr>
              <a:t>რას ფიქრობს დამსაქმებელი?</a:t>
            </a:r>
            <a:endParaRPr lang="en-US" sz="3600" dirty="0">
              <a:solidFill>
                <a:schemeClr val="accent2">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ka-GE" dirty="0"/>
              <a:t>გამოკითხული დამსაქმებლების 92%-მა განაცხადა, რომ ისინი ვერ ხედავენ ქალების წარმომადგენლობის გაზრდის საჭიროებას საკუთარ კომპანიაში/საწარმოში. 26.7%-მა განაცხადა, რომ  მიუხედავად იმისა, რომ ისინი აღიარებენ გენდერულ უთანასწორობას დასაქმების ადგილებზე, 91% მაინც თვლის, რომ ქალები არ ხვდებიან ბარიერებს, თუ მათი </a:t>
            </a:r>
            <a:r>
              <a:rPr lang="ka-GE"/>
              <a:t>არჩევანი </a:t>
            </a:r>
            <a:r>
              <a:rPr lang="ka-GE" smtClean="0"/>
              <a:t>”არაქალური” ან ტექნიკური </a:t>
            </a:r>
            <a:r>
              <a:rPr lang="ka-GE" dirty="0"/>
              <a:t>დარგია.</a:t>
            </a:r>
            <a:endParaRPr lang="en-US" dirty="0"/>
          </a:p>
          <a:p>
            <a:r>
              <a:rPr lang="ka-GE" sz="2100" dirty="0" smtClean="0"/>
              <a:t>(</a:t>
            </a:r>
            <a:r>
              <a:rPr lang="en-GB" sz="2100" dirty="0" smtClean="0"/>
              <a:t>Studies </a:t>
            </a:r>
            <a:r>
              <a:rPr lang="en-GB" sz="2100" dirty="0"/>
              <a:t>of </a:t>
            </a:r>
            <a:r>
              <a:rPr lang="en-GB" sz="2100" dirty="0" err="1"/>
              <a:t>Labor</a:t>
            </a:r>
            <a:r>
              <a:rPr lang="en-GB" sz="2100" dirty="0"/>
              <a:t> Demand, Barriers to Participate in STEM Education Programs and Occupations in </a:t>
            </a:r>
            <a:r>
              <a:rPr lang="en-GB" sz="2100" dirty="0" err="1"/>
              <a:t>Georgia.Millennium</a:t>
            </a:r>
            <a:r>
              <a:rPr lang="en-GB" sz="2100" dirty="0"/>
              <a:t> Challenges Account – Georgia. Authors: Peter Gay, Nino </a:t>
            </a:r>
            <a:r>
              <a:rPr lang="en-GB" sz="2100" dirty="0" err="1"/>
              <a:t>Javakhishvili</a:t>
            </a:r>
            <a:r>
              <a:rPr lang="en-GB" sz="2100" dirty="0"/>
              <a:t> and </a:t>
            </a:r>
            <a:r>
              <a:rPr lang="en-GB" sz="2100" dirty="0" err="1"/>
              <a:t>Giorgi</a:t>
            </a:r>
            <a:r>
              <a:rPr lang="en-GB" sz="2100" dirty="0"/>
              <a:t> </a:t>
            </a:r>
            <a:r>
              <a:rPr lang="en-GB" sz="2100" dirty="0" err="1"/>
              <a:t>Shubitidze</a:t>
            </a:r>
            <a:r>
              <a:rPr lang="ka-GE" sz="2100" dirty="0"/>
              <a:t>. გვ. </a:t>
            </a:r>
            <a:r>
              <a:rPr lang="ka-GE" sz="2100" dirty="0" smtClean="0"/>
              <a:t>12)</a:t>
            </a:r>
            <a:endParaRPr lang="en-US" sz="2100"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solidFill>
                  <a:schemeClr val="accent2">
                    <a:lumMod val="75000"/>
                  </a:schemeClr>
                </a:solidFill>
              </a:rPr>
              <a:t>რას ფიქრობს დამსაქმებელი?</a:t>
            </a:r>
            <a:endParaRPr lang="en-US" sz="3200" b="1" dirty="0">
              <a:solidFill>
                <a:schemeClr val="accent2">
                  <a:lumMod val="75000"/>
                </a:schemeClr>
              </a:solidFill>
            </a:endParaRPr>
          </a:p>
        </p:txBody>
      </p:sp>
      <p:sp>
        <p:nvSpPr>
          <p:cNvPr id="3" name="Content Placeholder 2"/>
          <p:cNvSpPr>
            <a:spLocks noGrp="1"/>
          </p:cNvSpPr>
          <p:nvPr>
            <p:ph idx="1"/>
          </p:nvPr>
        </p:nvSpPr>
        <p:spPr>
          <a:xfrm>
            <a:off x="1435608" y="1524000"/>
            <a:ext cx="7498080" cy="4800600"/>
          </a:xfrm>
        </p:spPr>
        <p:txBody>
          <a:bodyPr>
            <a:normAutofit fontScale="92500" lnSpcReduction="10000"/>
          </a:bodyPr>
          <a:lstStyle/>
          <a:p>
            <a:r>
              <a:rPr lang="ka-GE" sz="2800" dirty="0"/>
              <a:t>კვლევის მიხედვით გამოიკვეთა კიდევ ერთი მნიშვნელოვანი და საკმაოდ საგანგაშო ტენდენცია: ყველაზე მძლავრი არგუმენტი, რომლითაც გამოკითხულები იყენებენ იმის დადასატურებლად, რომ ოჯახი ქალის საქმეა, ხოლო კარიერაზე კაცმა უნდა იზრუნოს, არის ის, რომ </a:t>
            </a:r>
            <a:r>
              <a:rPr lang="ka-GE" sz="2800" dirty="0" smtClean="0"/>
              <a:t>“კაცებს </a:t>
            </a:r>
            <a:r>
              <a:rPr lang="ka-GE" sz="2800" dirty="0"/>
              <a:t>უფრო დიდი პოტენციალი აქვთ კარიერული წარმატების მისაღწევად - მათ გააჩნიათ უფრო მეტი უნარ-ჩვევა, ვიდრე ქალებს, ამიტომაც, ქალებმა უნდა მიხედონ ოჯახს, ხოლო კაცებმა - იმუშაონ</a:t>
            </a:r>
            <a:r>
              <a:rPr lang="ka-GE" sz="2800" dirty="0" smtClean="0"/>
              <a:t>.”</a:t>
            </a:r>
            <a:endParaRPr lang="en-US" sz="2800" dirty="0"/>
          </a:p>
          <a:p>
            <a:r>
              <a:rPr lang="ka-GE" sz="2100" dirty="0"/>
              <a:t>იქვე, გვ.39</a:t>
            </a:r>
            <a:endParaRPr lang="en-US" sz="2100"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800" b="1" dirty="0" smtClean="0"/>
              <a:t>პოლიტიკასა და ბიზნესში საზოგადოებრივი აღქმის კვლევას გენდერულ უთანასწორობასთან დაკავშირებით </a:t>
            </a:r>
            <a:r>
              <a:rPr lang="ka-GE" sz="2000" b="1" dirty="0" smtClean="0"/>
              <a:t>(</a:t>
            </a:r>
            <a:r>
              <a:rPr lang="en-GB" sz="2000" b="1" dirty="0" smtClean="0"/>
              <a:t>UNDP and UNFPA.</a:t>
            </a:r>
            <a:r>
              <a:rPr lang="ka-GE" sz="2000" b="1" dirty="0" smtClean="0"/>
              <a:t>)</a:t>
            </a:r>
            <a:endParaRPr lang="en-US" sz="2000" b="1" dirty="0"/>
          </a:p>
        </p:txBody>
      </p:sp>
      <p:sp>
        <p:nvSpPr>
          <p:cNvPr id="3" name="Content Placeholder 2"/>
          <p:cNvSpPr>
            <a:spLocks noGrp="1"/>
          </p:cNvSpPr>
          <p:nvPr>
            <p:ph idx="1"/>
          </p:nvPr>
        </p:nvSpPr>
        <p:spPr>
          <a:xfrm>
            <a:off x="1435608" y="1600200"/>
            <a:ext cx="7498080" cy="4648200"/>
          </a:xfrm>
        </p:spPr>
        <p:txBody>
          <a:bodyPr>
            <a:normAutofit fontScale="85000" lnSpcReduction="10000"/>
          </a:bodyPr>
          <a:lstStyle/>
          <a:p>
            <a:r>
              <a:rPr lang="ka-GE" sz="2400" dirty="0"/>
              <a:t>გამოკითხულთა 61% თვლის, რომ ქალები უფრო მეტად ოჯახის მოვლითა და ბავშვების აღზრდით უნდა იყვნენ დაკავებული, ვიდრე პროფესიული კარიერით. ამ მოსაზრებას უფრო მეტი მამაკაცი იზიარებს (72%), ვიდრე ქალი (52</a:t>
            </a:r>
            <a:r>
              <a:rPr lang="ka-GE" sz="2400" dirty="0" smtClean="0"/>
              <a:t>%)</a:t>
            </a:r>
          </a:p>
          <a:p>
            <a:r>
              <a:rPr lang="ka-GE" sz="2400" dirty="0"/>
              <a:t>რესპონდენტების აზრით, ქალი შედარებით მსუბუქი საქმით უნდა დაკავდეს - მათ შეიძლება ჰქონდეთ სამსახური, მაგრამ ამან ხელი არ უნდა შეუშალოს ქმრისა და ბავშვების მოვლაში, რადგან სწორედ ესაა მათი უმთავრესი მოვალეობა. შესაბამისად, საზოგადოება ქალს ურჩევს ისეთ პროფესიებს, რომლებიც ‘შეეფერება’ ქალს  - ექიმი, ექთანი, მასწავლებელი და ა.შ. ასევე გავრცელებული და პოპულარული  შეხედულების მიხედვით, ქალს სიამოვნებს საოჯახო საქმიანობა, რომლის შესრულებისას ის უფრო ბედნიერია, ვიდრე სამსახურში წარმატების მიღწევის შემთხვევაში იქნებოდა</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199</TotalTime>
  <Words>1250</Words>
  <Application>Microsoft Office PowerPoint</Application>
  <PresentationFormat>On-screen Show (4:3)</PresentationFormat>
  <Paragraphs>143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გენდერული სტერეოტიპები და ქალთა დისკრიმინაცია   (დასაქმება, პროფესიები, ბიზნესი, ლიდერობა)  ნანა ბერეკაშვილი,  განათლებისა და სკოლების კომპონენტის კოორდინატორი </vt:lpstr>
      <vt:lpstr>Slide 2</vt:lpstr>
      <vt:lpstr>სტერეოტიპი თუ დისკრიმინაცია</vt:lpstr>
      <vt:lpstr>“სიძულვილი პირამიდა”</vt:lpstr>
      <vt:lpstr>სიდო კონვენცია, მუხლი 5</vt:lpstr>
      <vt:lpstr>ბარიერები  ქალის ბიზნეს წარმატების გზაზე</vt:lpstr>
      <vt:lpstr>რას ფიქრობს დამსაქმებელი?</vt:lpstr>
      <vt:lpstr>რას ფიქრობს დამსაქმებელი?</vt:lpstr>
      <vt:lpstr>პოლიტიკასა და ბიზნესში საზოგადოებრივი აღქმის კვლევას გენდერულ უთანასწორობასთან დაკავშირებით (UNDP and UNFPA.)</vt:lpstr>
      <vt:lpstr>პოლიტიკასა და ბიზნესში საზოგადოებრივი აღქმის კვლევა გენდერულ უთანასწორობასთან დაკავშირებით (UNDP and UNFPA)</vt:lpstr>
      <vt:lpstr>საქ. სტატის მონაცემები</vt:lpstr>
      <vt:lpstr>გენდერული განსხვავების ინდექსი, 2014</vt:lpstr>
      <vt:lpstr>გენდერული განსხვავების ინდექსი, 2014</vt:lpstr>
      <vt:lpstr>გენდერული სტერეოტიპი </vt:lpstr>
      <vt:lpstr>გენდერული სტერეოტიპების სახეები </vt:lpstr>
      <vt:lpstr>გენდერული სტერეოტიპების შინაარსი</vt:lpstr>
      <vt:lpstr>ქალისა და მამაკაცისთვის სტერეოტიპულად  მიწერილი თვისებები</vt:lpstr>
      <vt:lpstr>ნუთუ ტვინიც ასე განსხვავებული გვაქვს?</vt:lpstr>
      <vt:lpstr>ბიზნესისთვის საჭირო მახასიათებლები</vt:lpstr>
      <vt:lpstr>გენდერული სტერეოტიპების მახასიათებლები </vt:lpstr>
      <vt:lpstr>რა  არის პრობლემური გენდერულ სტერეოტიპებში?</vt:lpstr>
      <vt:lpstr>განსხვავებებს ჩვენს ანაზღაურებაში ბუნებრივი საფუძველი აქვს?</vt:lpstr>
      <vt:lpstr>ორგანიზაციის ხელმძვანელის ერთი და იმავე ქცევის და მახასიათებლების შეფასება თანამშრომელების მხრიდან როცა ხელმძღვანელი კაცია ან ქალი </vt:lpstr>
      <vt:lpstr>როგორ მოქმედებს გენდერული სტერეოტიპები?    ქალი “მამაკაცთა სამყაროში”</vt:lpstr>
      <vt:lpstr> საიდან იწყება სტერეოტიპიზაცია: სტერეოტიპების კვლავწარმოება</vt:lpstr>
      <vt:lpstr>თუმცა შეიძლება ასეც . . .</vt:lpstr>
      <vt:lpstr>გენდერული სტერეოტიპიზაციის შედეგები </vt:lpstr>
      <vt:lpstr>გენდერული სტერეოტიპიზაციის კიდევ ერთი შედეგი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c:creator>
  <cp:lastModifiedBy>N</cp:lastModifiedBy>
  <cp:revision>23</cp:revision>
  <dcterms:created xsi:type="dcterms:W3CDTF">2014-11-10T12:35:06Z</dcterms:created>
  <dcterms:modified xsi:type="dcterms:W3CDTF">2015-02-26T11:54:54Z</dcterms:modified>
</cp:coreProperties>
</file>