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72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814" y="-9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61F-BB5F-4BC6-8EC3-F7E4163200EE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D3AA-671B-42FB-9425-7D246B909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61F-BB5F-4BC6-8EC3-F7E4163200EE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D3AA-671B-42FB-9425-7D246B909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61F-BB5F-4BC6-8EC3-F7E4163200EE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D3AA-671B-42FB-9425-7D246B909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61F-BB5F-4BC6-8EC3-F7E4163200EE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D3AA-671B-42FB-9425-7D246B909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61F-BB5F-4BC6-8EC3-F7E4163200EE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D3AA-671B-42FB-9425-7D246B909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61F-BB5F-4BC6-8EC3-F7E4163200EE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D3AA-671B-42FB-9425-7D246B909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61F-BB5F-4BC6-8EC3-F7E4163200EE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D3AA-671B-42FB-9425-7D246B909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61F-BB5F-4BC6-8EC3-F7E4163200EE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D3AA-671B-42FB-9425-7D246B909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61F-BB5F-4BC6-8EC3-F7E4163200EE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D3AA-671B-42FB-9425-7D246B909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61F-BB5F-4BC6-8EC3-F7E4163200EE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D3AA-671B-42FB-9425-7D246B909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61F-BB5F-4BC6-8EC3-F7E4163200EE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D3AA-671B-42FB-9425-7D246B909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CF61F-BB5F-4BC6-8EC3-F7E4163200EE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4D3AA-671B-42FB-9425-7D246B909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85814" y="1601785"/>
            <a:ext cx="7772400" cy="1470025"/>
          </a:xfrm>
        </p:spPr>
        <p:txBody>
          <a:bodyPr>
            <a:normAutofit/>
          </a:bodyPr>
          <a:lstStyle/>
          <a:p>
            <a:r>
              <a:rPr lang="ka-GE" sz="3200" dirty="0" smtClean="0">
                <a:latin typeface="Sylfaen" pitchFamily="18" charset="0"/>
              </a:rPr>
              <a:t>კონფლიქტების და მოლაპარაკებების საერთაშორისო კვლევითი ცენტრი</a:t>
            </a:r>
            <a:endParaRPr lang="en-US" sz="3200" dirty="0">
              <a:latin typeface="Sylfaen" pitchFamily="18" charset="0"/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1285852" y="3357562"/>
            <a:ext cx="6400800" cy="3286148"/>
          </a:xfrm>
        </p:spPr>
        <p:txBody>
          <a:bodyPr>
            <a:normAutofit fontScale="92500" lnSpcReduction="10000"/>
          </a:bodyPr>
          <a:lstStyle/>
          <a:p>
            <a:r>
              <a:rPr lang="ka-GE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ფინანსური რეგულაციები და მენეჯმენტი</a:t>
            </a:r>
          </a:p>
          <a:p>
            <a:endParaRPr lang="ka-GE" sz="2800" dirty="0"/>
          </a:p>
          <a:p>
            <a:endParaRPr lang="ka-GE" sz="2800" dirty="0" smtClean="0"/>
          </a:p>
          <a:p>
            <a:endParaRPr lang="ka-GE" sz="2800" dirty="0"/>
          </a:p>
          <a:p>
            <a:endParaRPr lang="ka-GE" sz="2800" dirty="0" smtClean="0"/>
          </a:p>
          <a:p>
            <a:endParaRPr lang="ka-GE" sz="2800" dirty="0"/>
          </a:p>
          <a:p>
            <a:r>
              <a:rPr lang="ka-GE" sz="1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თბილისი 2014</a:t>
            </a:r>
            <a:endParaRPr lang="en-US" sz="17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3" descr="USAID-job-vacanc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6730" y="285728"/>
            <a:ext cx="1214426" cy="1214426"/>
          </a:xfrm>
          <a:prstGeom prst="rect">
            <a:avLst/>
          </a:prstGeom>
        </p:spPr>
      </p:pic>
      <p:pic>
        <p:nvPicPr>
          <p:cNvPr id="5" name="Picture 4" descr="iccn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278630"/>
            <a:ext cx="1216827" cy="1221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28662" y="214290"/>
            <a:ext cx="7772400" cy="571504"/>
          </a:xfrm>
        </p:spPr>
        <p:txBody>
          <a:bodyPr>
            <a:normAutofit/>
          </a:bodyPr>
          <a:lstStyle/>
          <a:p>
            <a:r>
              <a:rPr lang="ka-GE" sz="2000" dirty="0" smtClean="0"/>
              <a:t>6. </a:t>
            </a:r>
            <a:r>
              <a:rPr lang="ka-GE" sz="2000" dirty="0" smtClean="0"/>
              <a:t>შესყიდვების პროცედურები</a:t>
            </a:r>
            <a:endParaRPr lang="en-US" sz="2000" dirty="0"/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357158" y="785794"/>
            <a:ext cx="8572560" cy="58579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ნებისმიერი შესყიდვის ინიცირება უნდა მოხდეს, შესყიდვის მოთხოვნის ფორმის შევსებით. ფორმას, ხელს აწერს მომთხოვნი პირი და აღმასრულებელი დირექტორი. შესყიდვის ფორმა (</a:t>
            </a:r>
            <a:r>
              <a:rPr lang="ka-GE" b="1" dirty="0" smtClean="0"/>
              <a:t>დანართი 10) 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ka-GE" b="1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საქონელი/მომსახურება რომლის ღირებულება არ აღემატება </a:t>
            </a:r>
            <a:r>
              <a:rPr lang="ka-GE" b="1" dirty="0" smtClean="0"/>
              <a:t>500 აშშ</a:t>
            </a:r>
            <a:r>
              <a:rPr lang="ka-GE" dirty="0" smtClean="0"/>
              <a:t> დოლარის ექვივალენტს ლარში ერთჯერადად ან ერთი წლის განმავლობაში და თუ ის არ არის შეძენილი ერთი და იმავე მომწოდებლისგან  შეიძლება შესყიდულ იქნას ბიდინგის გარეშე. ამ შემთხვევაში შესყიდვების მენეჯერი პირდაპირ უკავშირდება საქონლის/მომსახურების მომწოდებელს და მოითხოვს შესყიდვისათვის აუცილებელი დოკუმენტაციის მოწოდებას.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ka-GE" b="1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b="1" dirty="0" smtClean="0"/>
              <a:t>500 დოლარიდან -</a:t>
            </a:r>
            <a:r>
              <a:rPr lang="ka-GE" dirty="0" smtClean="0"/>
              <a:t> </a:t>
            </a:r>
            <a:r>
              <a:rPr lang="ka-GE" b="1" dirty="0" smtClean="0"/>
              <a:t>5000 დოლარამდე</a:t>
            </a:r>
            <a:r>
              <a:rPr lang="ka-GE" dirty="0" smtClean="0"/>
              <a:t> ექვივალენტი ლარში ღირებულების საქონლის/მომსახურების შესასყიდად, შესყიდვების მენეჯერმა უნდა ჩაატაროს ბაზრის კვლევა (ბიდინგი), უნდა დაუკავშირდეს მინიმუმ სამ მომწოდებელს და მოიპოვოს წერილობითი ინფორმაცია ან ინვოისები საჭირო საქონლის/მომსახურების ღირებულების შესახებ. 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ka-GE" b="1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b="1" dirty="0" smtClean="0"/>
              <a:t>5000  დოლარზე </a:t>
            </a:r>
            <a:r>
              <a:rPr lang="ka-GE" dirty="0" smtClean="0"/>
              <a:t>მეტი ექვივალენტი ლარში ღირებულების საქონლის/მომსახურების შესასყიდად, შესყიდვების მენეჯერმა უნდა ჩაატაროს ღია ტენდერი.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28662" y="214290"/>
            <a:ext cx="7772400" cy="571504"/>
          </a:xfrm>
        </p:spPr>
        <p:txBody>
          <a:bodyPr>
            <a:normAutofit/>
          </a:bodyPr>
          <a:lstStyle/>
          <a:p>
            <a:r>
              <a:rPr lang="ka-GE" sz="2000" dirty="0" smtClean="0"/>
              <a:t>7.დონორ  </a:t>
            </a:r>
            <a:r>
              <a:rPr lang="ka-GE" sz="2000" dirty="0" smtClean="0"/>
              <a:t>ორგანიზაციებთან  ურთიერთობა და ანგარიშგება</a:t>
            </a:r>
            <a:endParaRPr lang="en-US" sz="2000" dirty="0"/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357158" y="785794"/>
            <a:ext cx="8572560" cy="58579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თითოეული პროექტისათვის უნდა შეიქმნას ცალკე ფაილი სადაც შეინახება შემდეგი დოკუმენტაცია: საგრანტო ხელშეკრულებები, ხელშეკრულებების დანართები, წარდგენილი ფინანსური ანგარიშები, ოფიციალური მიმოწერა და ა.შ.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ორგანიზაციის ფინანსური სისტემა უნდა უზრუნველყოფდეს თითოეული პროექტის ფარგლებში გაწეული დანახარჯების გამოცალკევებას სხვა დანახარჯებისაგან. 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შემდეგი ტიპის ხარჯების გაწევა იკრძალება აშშ საერთაშორისო განვითარების სააგენტოს სახსრებით:</a:t>
            </a:r>
            <a:endParaRPr lang="en-US" dirty="0" smtClean="0"/>
          </a:p>
          <a:p>
            <a:pPr marL="342900" lvl="0" indent="-342900"/>
            <a:r>
              <a:rPr lang="ka-GE" dirty="0" smtClean="0"/>
              <a:t>		</a:t>
            </a:r>
            <a:r>
              <a:rPr lang="ka-GE" b="1" dirty="0" smtClean="0"/>
              <a:t>ა)</a:t>
            </a:r>
            <a:r>
              <a:rPr lang="ka-GE" dirty="0" smtClean="0"/>
              <a:t> საქმიანობა</a:t>
            </a:r>
            <a:r>
              <a:rPr lang="en-US" dirty="0" smtClean="0"/>
              <a:t>, რომ</a:t>
            </a:r>
            <a:r>
              <a:rPr lang="ka-GE" dirty="0" smtClean="0"/>
              <a:t>ე</a:t>
            </a:r>
            <a:r>
              <a:rPr lang="en-US" dirty="0" smtClean="0"/>
              <a:t>ლიც არაა გათვალისწინებული პროექტსა და </a:t>
            </a:r>
            <a:r>
              <a:rPr lang="ka-GE" dirty="0" smtClean="0"/>
              <a:t>		    </a:t>
            </a:r>
            <a:r>
              <a:rPr lang="en-US" dirty="0" smtClean="0"/>
              <a:t>პროექტის ბიუჯეტში და რომ</a:t>
            </a:r>
            <a:r>
              <a:rPr lang="ka-GE" dirty="0" smtClean="0"/>
              <a:t>ე</a:t>
            </a:r>
            <a:r>
              <a:rPr lang="en-US" dirty="0" smtClean="0"/>
              <a:t>ლიც არ ემსახურება პროექტის </a:t>
            </a:r>
            <a:r>
              <a:rPr lang="ka-GE" dirty="0" smtClean="0"/>
              <a:t>		    </a:t>
            </a:r>
            <a:r>
              <a:rPr lang="en-US" dirty="0" smtClean="0"/>
              <a:t>მიზნების განხორციელებას.</a:t>
            </a:r>
          </a:p>
          <a:p>
            <a:pPr marL="342900" lvl="0" indent="-342900"/>
            <a:r>
              <a:rPr lang="ka-GE" dirty="0" smtClean="0"/>
              <a:t>		</a:t>
            </a:r>
            <a:r>
              <a:rPr lang="ka-GE" b="1" dirty="0" smtClean="0"/>
              <a:t>ბ)</a:t>
            </a:r>
            <a:r>
              <a:rPr lang="ka-GE" dirty="0" smtClean="0"/>
              <a:t> </a:t>
            </a:r>
            <a:r>
              <a:rPr lang="en-US" dirty="0" smtClean="0"/>
              <a:t>ხარჯები, რომლებიც გაწეულია საგრანტო ხელშეკრულების </a:t>
            </a:r>
            <a:r>
              <a:rPr lang="ka-GE" dirty="0" smtClean="0"/>
              <a:t>	  	     </a:t>
            </a:r>
            <a:r>
              <a:rPr lang="en-US" dirty="0" smtClean="0"/>
              <a:t>პერიოდის დაწყებამდე ან მისი ამოწურვის შემდეგ.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6"/>
          <p:cNvSpPr txBox="1">
            <a:spLocks/>
          </p:cNvSpPr>
          <p:nvPr/>
        </p:nvSpPr>
        <p:spPr>
          <a:xfrm>
            <a:off x="357158" y="785794"/>
            <a:ext cx="8572560" cy="58579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en-US" dirty="0" err="1" smtClean="0"/>
              <a:t>საჩუქრები</a:t>
            </a:r>
            <a:r>
              <a:rPr lang="en-US" dirty="0" smtClean="0"/>
              <a:t>, ჯარიმები, ალკოჰოლური სასმელები და თამბაქო.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en-US" dirty="0" err="1" smtClean="0"/>
              <a:t>ჯარიმების</a:t>
            </a:r>
            <a:r>
              <a:rPr lang="en-US" dirty="0" smtClean="0"/>
              <a:t> და სანქციების თანხების დაფარვა, რომელიც გამოწვეულია კანონმდებლობის დარღვევით. დავალიანებების დაფარვა და მასთან დაკავშირებული ხარჯები.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en-US" dirty="0" err="1" smtClean="0"/>
              <a:t>ავანსები</a:t>
            </a:r>
            <a:r>
              <a:rPr lang="en-US" dirty="0" smtClean="0"/>
              <a:t>, თუ ისინი გადახდილია შესაბამისი ხელშეკრულების გარეშე.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აშშ-ს საერთაშორისო განვითარების სააგენტოს სახსრებით თუ ხდება 5000 აშშ დოლარის (ან ექვივალენტის) და მეტი ღირებულების მქონე საქონლის/მომსახურეობის შეძენა შეძენილი უნდა იქნას მხოლოდ ის საქონელი/მომსახურება: რომლის მწარმოებელი ქვეყანაც და მომწოდებელი ქვეყანაც შედის აშშ საერთაშორისო განვითარების სააგენტოს გეოგრაფიულ კოდი 937-ით გათვალისწინებულ ქვეყნებში. ეს გეოგრაფიული კოდი მოიცავს:</a:t>
            </a:r>
            <a:endParaRPr lang="en-US" dirty="0" smtClean="0"/>
          </a:p>
          <a:p>
            <a:pPr marL="342900" lvl="0" indent="-342900"/>
            <a:r>
              <a:rPr lang="ka-GE" dirty="0" smtClean="0"/>
              <a:t>		</a:t>
            </a:r>
            <a:r>
              <a:rPr lang="ka-GE" b="1" dirty="0" smtClean="0"/>
              <a:t>ა) </a:t>
            </a:r>
            <a:r>
              <a:rPr lang="ka-GE" dirty="0" smtClean="0"/>
              <a:t>აშშ</a:t>
            </a:r>
            <a:r>
              <a:rPr lang="en-US" dirty="0" smtClean="0"/>
              <a:t>, </a:t>
            </a:r>
            <a:r>
              <a:rPr lang="ka-GE" dirty="0" smtClean="0"/>
              <a:t>საქართველო</a:t>
            </a:r>
            <a:r>
              <a:rPr lang="en-US" dirty="0" smtClean="0"/>
              <a:t>, </a:t>
            </a:r>
            <a:r>
              <a:rPr lang="ka-GE" dirty="0" smtClean="0"/>
              <a:t>ყოფილი საბჭოთა კავშირის თავისუფალი 		    რესპუბლიკები (</a:t>
            </a:r>
            <a:r>
              <a:rPr lang="en-US" dirty="0" smtClean="0"/>
              <a:t>NIS </a:t>
            </a:r>
            <a:r>
              <a:rPr lang="ka-GE" dirty="0" smtClean="0"/>
              <a:t>კოდი 110)</a:t>
            </a:r>
            <a:r>
              <a:rPr lang="en-US" dirty="0" smtClean="0"/>
              <a:t>.</a:t>
            </a:r>
          </a:p>
          <a:p>
            <a:pPr marL="342900" lvl="0" indent="-342900"/>
            <a:r>
              <a:rPr lang="ka-GE" dirty="0" smtClean="0"/>
              <a:t>		</a:t>
            </a:r>
            <a:r>
              <a:rPr lang="ka-GE" b="1" dirty="0" smtClean="0"/>
              <a:t>ბ) </a:t>
            </a:r>
            <a:r>
              <a:rPr lang="ka-GE" dirty="0" smtClean="0"/>
              <a:t>განვითარებადი ქვეყნები</a:t>
            </a:r>
            <a:r>
              <a:rPr lang="en-US" dirty="0" smtClean="0"/>
              <a:t>, </a:t>
            </a:r>
            <a:r>
              <a:rPr lang="ka-GE" dirty="0" smtClean="0"/>
              <a:t>გარდა აკრძალული ქვეყნებისა (კუბა, 	 	     ერაყი, ირანი, ლაოსი, ლიბია, ჩრდილოეთ კორეა და სირია) და 	  	     მოწინავე განვითარებადი ქვეყნებისა.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71600" y="214290"/>
            <a:ext cx="7772400" cy="571504"/>
          </a:xfrm>
        </p:spPr>
        <p:txBody>
          <a:bodyPr>
            <a:normAutofit/>
          </a:bodyPr>
          <a:lstStyle/>
          <a:p>
            <a:r>
              <a:rPr lang="ka-GE" sz="2000" dirty="0" smtClean="0"/>
              <a:t>8.</a:t>
            </a:r>
            <a:r>
              <a:rPr lang="en-US" sz="2000" dirty="0" smtClean="0"/>
              <a:t> </a:t>
            </a:r>
            <a:r>
              <a:rPr lang="ka-GE" sz="2000" dirty="0" smtClean="0"/>
              <a:t>ქვეგრანტები</a:t>
            </a:r>
            <a:endParaRPr lang="en-US" sz="2000" dirty="0"/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357158" y="785794"/>
            <a:ext cx="8572560" cy="58579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ka-GE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ორგანიზაცია ქვეგრანტების გაცემასა და ფინანსურ ადმინისტრირებას ახდენს ორგანიზაციის საგრანტო სახელმძღვანელოს შესაბამისად.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ქვეგრანტების მიმღებ ორგანიზაციას  გრანტის თანხა ერიცხება სამ თვეში ერთხელ (კვარტლურად).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ქვეგარანტიორი ორგანიზაცია ხარჯების ლიკვიდაციის ფორმას აგზავნის კვარტალში ერთხელ, არაუგვიანეს მომდევმო თვის 3 რიცხვამდე.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ka-GE" dirty="0"/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ხარჯების ლიკვიდაციის ფორმასთან ერთად იგზავნება ფინანსური დოკუმენტების ასლები და ელექტრონულად ხარჯების აღრიცხვის ანალიზური ფაილი.</a:t>
            </a:r>
            <a:endParaRPr lang="en-US" dirty="0" smtClean="0"/>
          </a:p>
          <a:p>
            <a:pPr marL="342900" lvl="0" indent="-342900"/>
            <a:r>
              <a:rPr lang="ka-GE" dirty="0" smtClean="0"/>
              <a:t>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9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785786" y="214290"/>
            <a:ext cx="7858180" cy="6429419"/>
          </a:xfrm>
        </p:spPr>
        <p:txBody>
          <a:bodyPr>
            <a:normAutofit fontScale="90000"/>
          </a:bodyPr>
          <a:lstStyle/>
          <a:p>
            <a:r>
              <a:rPr lang="ka-GE" sz="42000" dirty="0" smtClean="0">
                <a:latin typeface="Sylfaen" pitchFamily="18" charset="0"/>
              </a:rPr>
              <a:t>?</a:t>
            </a:r>
            <a:endParaRPr lang="en-US" sz="42000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85814" y="2000240"/>
            <a:ext cx="7772400" cy="1470025"/>
          </a:xfrm>
        </p:spPr>
        <p:txBody>
          <a:bodyPr>
            <a:normAutofit/>
          </a:bodyPr>
          <a:lstStyle/>
          <a:p>
            <a:r>
              <a:rPr lang="ka-GE" sz="3200" dirty="0" smtClean="0">
                <a:latin typeface="Sylfaen" pitchFamily="18" charset="0"/>
              </a:rPr>
              <a:t>მადლობა ყურადღებისათვის</a:t>
            </a:r>
            <a:endParaRPr lang="en-US" sz="3200" dirty="0">
              <a:latin typeface="Sylfaen" pitchFamily="18" charset="0"/>
            </a:endParaRPr>
          </a:p>
        </p:txBody>
      </p:sp>
      <p:pic>
        <p:nvPicPr>
          <p:cNvPr id="4" name="Picture 3" descr="USAID-job-vacanc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6730" y="5429284"/>
            <a:ext cx="1214426" cy="1214426"/>
          </a:xfrm>
          <a:prstGeom prst="rect">
            <a:avLst/>
          </a:prstGeom>
        </p:spPr>
      </p:pic>
      <p:pic>
        <p:nvPicPr>
          <p:cNvPr id="5" name="Picture 4" descr="iccn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7007" y="5422166"/>
            <a:ext cx="1216827" cy="1221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00034" y="0"/>
            <a:ext cx="7772400" cy="1470025"/>
          </a:xfrm>
        </p:spPr>
        <p:txBody>
          <a:bodyPr>
            <a:normAutofit/>
          </a:bodyPr>
          <a:lstStyle/>
          <a:p>
            <a:r>
              <a:rPr lang="ka-GE" sz="2800" b="1" dirty="0" smtClean="0"/>
              <a:t>სარჩევი</a:t>
            </a:r>
            <a:endParaRPr lang="en-US" sz="28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28596" y="1571612"/>
            <a:ext cx="8501122" cy="4071966"/>
          </a:xfrm>
        </p:spPr>
        <p:txBody>
          <a:bodyPr>
            <a:normAutofit/>
          </a:bodyPr>
          <a:lstStyle/>
          <a:p>
            <a:pPr algn="l"/>
            <a:r>
              <a:rPr lang="ka-GE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ka-GE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შიდა </a:t>
            </a:r>
            <a:r>
              <a:rPr lang="ka-GE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კონტროლის </a:t>
            </a:r>
            <a:r>
              <a:rPr lang="ka-GE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პროცედურები</a:t>
            </a:r>
          </a:p>
          <a:p>
            <a:pPr algn="l"/>
            <a:r>
              <a:rPr lang="ka-GE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ka-GE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საბანკო </a:t>
            </a:r>
            <a:r>
              <a:rPr lang="ka-GE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ოპერაციები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ka-GE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ka-GE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ka-GE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ოპერაციები </a:t>
            </a:r>
            <a:r>
              <a:rPr lang="ka-GE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ნაღდი ფულით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ka-GE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ka-GE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ka-GE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მგზავრობა </a:t>
            </a:r>
            <a:r>
              <a:rPr lang="ka-GE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და სამივლინებო </a:t>
            </a:r>
            <a:r>
              <a:rPr lang="ka-GE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ხარჯები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ka-GE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ka-GE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ბუღალტრული </a:t>
            </a:r>
            <a:r>
              <a:rPr lang="ka-GE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აღრიცხვა დაფინანსური ანგარიშგება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ka-GE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6.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ka-GE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შესყიდვები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ka-GE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7.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ka-GE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დონორ </a:t>
            </a:r>
            <a:r>
              <a:rPr lang="ka-GE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ორგანიზაციებთან ურთიერთობა და ანგარიშგება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ka-GE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ka-GE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28662" y="214290"/>
            <a:ext cx="7772400" cy="571504"/>
          </a:xfrm>
        </p:spPr>
        <p:txBody>
          <a:bodyPr>
            <a:normAutofit/>
          </a:bodyPr>
          <a:lstStyle/>
          <a:p>
            <a:r>
              <a:rPr lang="ka-GE" sz="2000" dirty="0" smtClean="0"/>
              <a:t>1.შიდა კონტროლის პროცედურები</a:t>
            </a:r>
            <a:endParaRPr lang="en-US" sz="1800" dirty="0"/>
          </a:p>
        </p:txBody>
      </p:sp>
      <p:sp>
        <p:nvSpPr>
          <p:cNvPr id="4" name="Title 6"/>
          <p:cNvSpPr txBox="1">
            <a:spLocks/>
          </p:cNvSpPr>
          <p:nvPr/>
        </p:nvSpPr>
        <p:spPr>
          <a:xfrm>
            <a:off x="285720" y="1000108"/>
            <a:ext cx="7772400" cy="4286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>
              <a:spcBef>
                <a:spcPct val="0"/>
              </a:spcBef>
            </a:pPr>
            <a:r>
              <a:rPr lang="ka-GE" dirty="0" smtClean="0"/>
              <a:t>შიდა კონტროლის მიზნები და კომპონენტები:</a:t>
            </a:r>
            <a:endParaRPr kumimoji="0" lang="en-US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357158" y="1428736"/>
            <a:ext cx="8572560" cy="52149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ყველა ტრანზაქცია (გატარება) არის შესული საბუღალტრო აღრიცხვის ჟურნალში.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ხარჯები და შემოსავლები არის შესაბამისობაში კონტრაქტის პირობებთან, კანონმდებლობასთან და </a:t>
            </a:r>
            <a:r>
              <a:rPr lang="en-US" b="1" dirty="0" smtClean="0"/>
              <a:t>USAID</a:t>
            </a:r>
            <a:r>
              <a:rPr lang="en-US" dirty="0" smtClean="0"/>
              <a:t>-</a:t>
            </a:r>
            <a:r>
              <a:rPr lang="ka-GE" dirty="0" smtClean="0"/>
              <a:t>ის რეგულაციებთან.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en-US" b="1" dirty="0" smtClean="0"/>
              <a:t>USAID</a:t>
            </a:r>
            <a:r>
              <a:rPr lang="en-US" dirty="0" smtClean="0"/>
              <a:t>-</a:t>
            </a:r>
            <a:r>
              <a:rPr lang="ka-GE" dirty="0" smtClean="0"/>
              <a:t>ის ფონდები, ძირითადი საშუალებები და აქტივები არის სათანადოთ დაცული არამიზნობრივი გამოყენებასთან.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კონტროლის პროცედურები (ფინანსური პროცედურების შიდა განაწესი, ფინანსური დოკუმენტების მონიტორინგი)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ka-GE" dirty="0" smtClean="0"/>
              <a:t>ინფორმაციის გაცვლა (პირველადი საბუ</a:t>
            </a:r>
            <a:r>
              <a:rPr lang="ka-GE" dirty="0"/>
              <a:t>თ</a:t>
            </a:r>
            <a:r>
              <a:rPr lang="ka-GE" dirty="0" smtClean="0"/>
              <a:t>ების სისრულე, ანგარიშგების სისწორის კონტროლი, ფულადი სახსრების რეგულარული შედარება საბუღალტრო მონაცემებთან, რას წარმოადგენს </a:t>
            </a:r>
            <a:r>
              <a:rPr lang="en-US" b="1" dirty="0" smtClean="0"/>
              <a:t>USAID</a:t>
            </a:r>
            <a:r>
              <a:rPr lang="ka-GE" dirty="0" smtClean="0"/>
              <a:t>-ის მოთხოვნები ხარჯებთან დაკავშირებით)</a:t>
            </a:r>
            <a:endParaRPr kumimoji="0" lang="en-US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28662" y="214290"/>
            <a:ext cx="7772400" cy="571504"/>
          </a:xfrm>
        </p:spPr>
        <p:txBody>
          <a:bodyPr>
            <a:normAutofit/>
          </a:bodyPr>
          <a:lstStyle/>
          <a:p>
            <a:r>
              <a:rPr lang="ka-GE" sz="2000" dirty="0" smtClean="0"/>
              <a:t>2. საბანკო ოპერაციები</a:t>
            </a:r>
            <a:endParaRPr lang="en-US" sz="2000" dirty="0"/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357158" y="1428736"/>
            <a:ext cx="8572560" cy="52149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ორგანიზაცია ძირითად ფინანსურ ოპერაციებს აწარმოებს საბანკო გადარიცხვების მეშვეობით.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საბანკო ანგარიშებზე ოპერაციების განსახორციელებლად რეგისტრირებული ყავს ორი ხელმომწერი (აღმასრულებელი დირექტორი და ფინანსური მენეჯერი).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ორგანიზაცია სარგებლობს ინტერნეტ ბანკის მეშვეობით.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ორგანიზაცია თვეში ერთხელ ახდენს საბანკო ნაშთების შედარებას ბუღალტრულ ჩანაწერებთან და დოკუმენტაციასთან. </a:t>
            </a:r>
            <a:r>
              <a:rPr lang="ka-GE" b="1" dirty="0" smtClean="0"/>
              <a:t>(დანართი 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28662" y="214290"/>
            <a:ext cx="7772400" cy="571504"/>
          </a:xfrm>
        </p:spPr>
        <p:txBody>
          <a:bodyPr>
            <a:normAutofit/>
          </a:bodyPr>
          <a:lstStyle/>
          <a:p>
            <a:r>
              <a:rPr lang="ka-GE" sz="2000" dirty="0" smtClean="0"/>
              <a:t>3.ოპერაციები ნაღდი ფულით</a:t>
            </a:r>
            <a:endParaRPr lang="en-US" sz="2000" dirty="0"/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357158" y="785794"/>
            <a:ext cx="8572560" cy="58579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ორგანიზაციას უსაფრთხოების პრინციპებიდან გამომდინარე მაქსიმალურად შეზღუდული აქვს ოპერაციები ნაღდი ფულით და მაქსიმალური ოდენობა განისაზღვრება 300 ლარით ერთ ოპერაციაზე.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lvl="0"/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ნაღდი ფული უნდა ინახებოდეს სპეციალურ  ნაღდი ფულის შესანახ ყუთში.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მოლარემ უნდა დაითვალოს ნაღდი ფული და აღრიცხოს ჟურნალში მინიმუმ კვირაში ერთხელ მაინც.</a:t>
            </a:r>
            <a:r>
              <a:rPr lang="ka-GE" b="1" dirty="0" smtClean="0"/>
              <a:t>(დანართი 2)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ფინანსური მენეჯერი ნაღდი ფულის ბალანსს ამოწმებს თვეში ერთხელ. აღმასრულებელმა დირექტორმა უნდა შეამოწმოს ნაღდი ფულის ბალანსი თვეში ორჯერ: თვის ბოლოს და თვის განმავლობაში კიდევ ერთხელ წინასწარ დაუგეგმავად.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28662" y="214290"/>
            <a:ext cx="7772400" cy="571504"/>
          </a:xfrm>
        </p:spPr>
        <p:txBody>
          <a:bodyPr>
            <a:normAutofit/>
          </a:bodyPr>
          <a:lstStyle/>
          <a:p>
            <a:r>
              <a:rPr lang="ka-GE" sz="2000" dirty="0" smtClean="0"/>
              <a:t>4.მგზავრობა და სამივლინებო ხარჯები</a:t>
            </a:r>
            <a:endParaRPr lang="en-US" sz="2000" dirty="0"/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357158" y="785794"/>
            <a:ext cx="8572560" cy="58579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lvl="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ორგანიზაციის თანამშრომელი,  ვალდებულია, გამგზავრებამდე მინიმუმ ხუთი დღით ადრე წარადგინოს მგზავრობის ავტორიზაციისა და ავანსის მოთხოვნის ფორმა (</a:t>
            </a:r>
            <a:r>
              <a:rPr lang="ka-GE" b="1" dirty="0" smtClean="0"/>
              <a:t>დანართი 3)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სამივლინებო ავანსი გაიცემა, თუ მივლინებული პირის მივლინების ხანგრძლივობა 8 საათზე მეტია, ხოლო მგზავრობის მანძილი საქართველოში შეადგენს: </a:t>
            </a:r>
            <a:r>
              <a:rPr lang="ka-GE" b="1" dirty="0" smtClean="0"/>
              <a:t>35-50</a:t>
            </a:r>
            <a:r>
              <a:rPr lang="ka-GE" dirty="0" smtClean="0"/>
              <a:t> კმ-მდე 15 ლ, </a:t>
            </a:r>
            <a:r>
              <a:rPr lang="ka-GE" b="1" dirty="0" smtClean="0"/>
              <a:t>50-200</a:t>
            </a:r>
            <a:r>
              <a:rPr lang="ka-GE" dirty="0" smtClean="0"/>
              <a:t>კმ-მდე 30 ლ, </a:t>
            </a:r>
            <a:r>
              <a:rPr lang="ka-GE" b="1" dirty="0" smtClean="0"/>
              <a:t>200</a:t>
            </a:r>
            <a:r>
              <a:rPr lang="ka-GE" dirty="0" smtClean="0"/>
              <a:t> კმ ზევით 45ლ.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ორგანიზაციის თანამშრომლებს აუნაზღაურდებათ საქმიანი მივლინებების ხარჯები:</a:t>
            </a:r>
            <a:endParaRPr lang="en-US" dirty="0" smtClean="0"/>
          </a:p>
          <a:p>
            <a:pPr marL="342900" indent="-342900"/>
            <a:r>
              <a:rPr lang="ka-GE" dirty="0" smtClean="0"/>
              <a:t>	       ა) ტრანსპორტირების ხარჯები</a:t>
            </a:r>
            <a:endParaRPr lang="en-US" dirty="0" smtClean="0"/>
          </a:p>
          <a:p>
            <a:pPr marL="342900" indent="-342900"/>
            <a:r>
              <a:rPr lang="ka-GE" dirty="0" smtClean="0"/>
              <a:t>	       ბ) სასტუმროში ცხოვრების ხარჯები 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ზემოთ ჩამოთვლილ საბუთებთან ერთად თანამშრომელმა ხარჯების ასანაზღაურებლად უნდა წარმოადგინოს სამივლინებო ხარჯთაღრიცხვის ფორმა (</a:t>
            </a:r>
            <a:r>
              <a:rPr lang="ka-GE" b="1" dirty="0" smtClean="0"/>
              <a:t>დანართი 4</a:t>
            </a:r>
            <a:r>
              <a:rPr lang="ka-GE" dirty="0" smtClean="0"/>
              <a:t>) რომელიც დადასტურებული იქნება აღმასრულებელი დირექტორის ხელმოწერით.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6"/>
          <p:cNvSpPr txBox="1">
            <a:spLocks/>
          </p:cNvSpPr>
          <p:nvPr/>
        </p:nvSpPr>
        <p:spPr>
          <a:xfrm>
            <a:off x="357158" y="785794"/>
            <a:ext cx="8572560" cy="58579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ka-GE" dirty="0" smtClean="0"/>
              <a:t>პროექტის ავტომანქანისათვის მოქმედებს სრულყოფილი სადაზღვევო პაკეტი, რომლის მიხედვითაც ყველა მძღოლი და მგზავრი, ასევე, თითოეული მანქანა, დაზღვეულია მანქანის ღირებულებით საქართველოში მოქმედი შესაბამისი სადაზღვევო კომპანიის მიერ. 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ka-GE" dirty="0" smtClean="0"/>
              <a:t>პროექტის მანქანის მძღოლი ვალდებულია, დაიცვას საქართველოში მოქმედი საგზაო უსაფრთხოებისა და მოძრაობის წესები, რაც მოიცავს:</a:t>
            </a:r>
            <a:endParaRPr lang="en-US" dirty="0" smtClean="0"/>
          </a:p>
          <a:p>
            <a:pPr marL="342900" lvl="0" indent="-342900"/>
            <a:r>
              <a:rPr lang="ka-GE" dirty="0" smtClean="0"/>
              <a:t>		</a:t>
            </a:r>
            <a:r>
              <a:rPr lang="ka-GE" b="1" dirty="0" smtClean="0"/>
              <a:t>ა) </a:t>
            </a:r>
            <a:r>
              <a:rPr lang="ka-GE" dirty="0" smtClean="0"/>
              <a:t>მანქანა იმართება მარჯვენამხრივი მოძრაობის წესების მიხედვით. </a:t>
            </a:r>
            <a:endParaRPr lang="en-US" dirty="0" smtClean="0"/>
          </a:p>
          <a:p>
            <a:pPr marL="342900" lvl="0" indent="-342900"/>
            <a:r>
              <a:rPr lang="ka-GE" dirty="0" smtClean="0"/>
              <a:t>		</a:t>
            </a:r>
            <a:r>
              <a:rPr lang="ka-GE" b="1" dirty="0" smtClean="0"/>
              <a:t>ბ) </a:t>
            </a:r>
            <a:r>
              <a:rPr lang="ka-GE" dirty="0" smtClean="0"/>
              <a:t>უსაფრთხოების ღვედის გაკეთება აუცილებელია ყველა 			     მგზავრისათვის.</a:t>
            </a:r>
            <a:endParaRPr lang="en-US" dirty="0" smtClean="0"/>
          </a:p>
          <a:p>
            <a:pPr marL="342900" lvl="0" indent="-342900"/>
            <a:r>
              <a:rPr lang="ka-GE" dirty="0" smtClean="0"/>
              <a:t>		</a:t>
            </a:r>
            <a:r>
              <a:rPr lang="ka-GE" b="1" dirty="0" smtClean="0"/>
              <a:t>გ) </a:t>
            </a:r>
            <a:r>
              <a:rPr lang="ka-GE" dirty="0" smtClean="0"/>
              <a:t>ნებადართული სიჩქარის ნორმა დაცულ უნდა იქნას.</a:t>
            </a:r>
            <a:endParaRPr lang="en-US" dirty="0" smtClean="0"/>
          </a:p>
          <a:p>
            <a:pPr marL="342900" lvl="0" indent="-342900"/>
            <a:r>
              <a:rPr lang="ka-GE" dirty="0" smtClean="0"/>
              <a:t>		</a:t>
            </a:r>
            <a:r>
              <a:rPr lang="ka-GE" b="1" dirty="0" smtClean="0"/>
              <a:t>დ) </a:t>
            </a:r>
            <a:r>
              <a:rPr lang="ka-GE" dirty="0" smtClean="0"/>
              <a:t>დაუშვებელია მანქანის მართვა ნასვამ მდგომარეობაში.</a:t>
            </a:r>
            <a:endParaRPr lang="en-US" dirty="0" smtClean="0"/>
          </a:p>
          <a:p>
            <a:pPr marL="342900" lvl="0" indent="-342900"/>
            <a:r>
              <a:rPr lang="ka-GE" dirty="0" smtClean="0"/>
              <a:t>		</a:t>
            </a:r>
            <a:r>
              <a:rPr lang="ka-GE" b="1" dirty="0" smtClean="0"/>
              <a:t>ე) </a:t>
            </a:r>
            <a:r>
              <a:rPr lang="ka-GE" dirty="0" smtClean="0"/>
              <a:t>აკრძალულია მობილური ტელეფონით სარგებლობა მანქანის 	    	     მართვისას.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6"/>
          <p:cNvSpPr txBox="1">
            <a:spLocks/>
          </p:cNvSpPr>
          <p:nvPr/>
        </p:nvSpPr>
        <p:spPr>
          <a:xfrm>
            <a:off x="357158" y="785794"/>
            <a:ext cx="8572560" cy="58579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en-US" dirty="0" smtClean="0"/>
              <a:t>მძღოლისათვის</a:t>
            </a:r>
            <a:r>
              <a:rPr lang="ka-GE" dirty="0" smtClean="0"/>
              <a:t> </a:t>
            </a:r>
            <a:r>
              <a:rPr lang="en-US" dirty="0" smtClean="0"/>
              <a:t>საწვავი</a:t>
            </a:r>
            <a:r>
              <a:rPr lang="ka-GE" dirty="0" smtClean="0"/>
              <a:t>ს გაცემა ხდება </a:t>
            </a:r>
            <a:r>
              <a:rPr lang="ka-GE" dirty="0" smtClean="0"/>
              <a:t>სპეციალური </a:t>
            </a:r>
            <a:r>
              <a:rPr lang="ka-GE" dirty="0" smtClean="0"/>
              <a:t>საწვავის მოთხოვნის ფორმის შევსების შემდგომ.(</a:t>
            </a:r>
            <a:r>
              <a:rPr lang="en-US" b="1" dirty="0" smtClean="0"/>
              <a:t>დანართ</a:t>
            </a:r>
            <a:r>
              <a:rPr lang="ka-GE" b="1" dirty="0" smtClean="0"/>
              <a:t>ი 5</a:t>
            </a:r>
            <a:r>
              <a:rPr lang="ka-GE" dirty="0" smtClean="0"/>
              <a:t>).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en-US" dirty="0" err="1" smtClean="0"/>
              <a:t>დაუშვებელია</a:t>
            </a:r>
            <a:r>
              <a:rPr lang="ka-GE" dirty="0" smtClean="0"/>
              <a:t> </a:t>
            </a:r>
            <a:r>
              <a:rPr lang="en-US" dirty="0" smtClean="0"/>
              <a:t>მძღოლზე</a:t>
            </a:r>
            <a:r>
              <a:rPr lang="ka-GE" dirty="0" smtClean="0"/>
              <a:t> </a:t>
            </a:r>
            <a:r>
              <a:rPr lang="en-US" dirty="0" smtClean="0"/>
              <a:t>დიდი</a:t>
            </a:r>
            <a:r>
              <a:rPr lang="ka-GE" dirty="0" smtClean="0"/>
              <a:t> </a:t>
            </a:r>
            <a:r>
              <a:rPr lang="en-US" dirty="0" smtClean="0"/>
              <a:t>ოდენობით</a:t>
            </a:r>
            <a:r>
              <a:rPr lang="ka-GE" dirty="0" smtClean="0"/>
              <a:t> </a:t>
            </a:r>
            <a:r>
              <a:rPr lang="en-US" dirty="0" smtClean="0"/>
              <a:t>საწვავის</a:t>
            </a:r>
            <a:r>
              <a:rPr lang="ka-GE" dirty="0" smtClean="0"/>
              <a:t> </a:t>
            </a:r>
            <a:r>
              <a:rPr lang="en-US" dirty="0" smtClean="0"/>
              <a:t>ავანსის</a:t>
            </a:r>
            <a:r>
              <a:rPr lang="ka-GE" dirty="0" smtClean="0"/>
              <a:t> </a:t>
            </a:r>
            <a:r>
              <a:rPr lang="en-US" dirty="0" smtClean="0"/>
              <a:t>გაცემა, </a:t>
            </a:r>
            <a:r>
              <a:rPr lang="en-US" dirty="0" err="1" smtClean="0"/>
              <a:t>გარდა</a:t>
            </a:r>
            <a:r>
              <a:rPr lang="en-US" dirty="0" smtClean="0"/>
              <a:t> </a:t>
            </a:r>
            <a:r>
              <a:rPr lang="en-US" dirty="0" err="1" smtClean="0"/>
              <a:t>იმ</a:t>
            </a:r>
            <a:r>
              <a:rPr lang="en-US" dirty="0" smtClean="0"/>
              <a:t> </a:t>
            </a:r>
            <a:r>
              <a:rPr lang="en-US" dirty="0" err="1" smtClean="0"/>
              <a:t>შემთხვევებისა</a:t>
            </a:r>
            <a:r>
              <a:rPr lang="en-US" dirty="0" smtClean="0"/>
              <a:t>, </a:t>
            </a:r>
            <a:r>
              <a:rPr lang="en-US" dirty="0" err="1" smtClean="0"/>
              <a:t>როდესაც</a:t>
            </a:r>
            <a:r>
              <a:rPr lang="en-US" dirty="0" smtClean="0"/>
              <a:t> </a:t>
            </a:r>
            <a:r>
              <a:rPr lang="en-US" dirty="0" err="1" smtClean="0"/>
              <a:t>დაგეგმილია</a:t>
            </a:r>
            <a:r>
              <a:rPr lang="en-US" dirty="0" smtClean="0"/>
              <a:t> </a:t>
            </a:r>
            <a:r>
              <a:rPr lang="en-US" dirty="0" err="1" smtClean="0"/>
              <a:t>სამსახურეობრივი</a:t>
            </a:r>
            <a:r>
              <a:rPr lang="en-US" dirty="0" smtClean="0"/>
              <a:t> </a:t>
            </a:r>
            <a:r>
              <a:rPr lang="en-US" dirty="0" err="1" smtClean="0"/>
              <a:t>მივლინება</a:t>
            </a:r>
            <a:r>
              <a:rPr lang="en-US" dirty="0" smtClean="0"/>
              <a:t> </a:t>
            </a:r>
            <a:r>
              <a:rPr lang="en-US" dirty="0" err="1" smtClean="0"/>
              <a:t>დიდ</a:t>
            </a:r>
            <a:r>
              <a:rPr lang="en-US" dirty="0" smtClean="0"/>
              <a:t> </a:t>
            </a:r>
            <a:r>
              <a:rPr lang="en-US" dirty="0" err="1" smtClean="0"/>
              <a:t>მანძილებზე.მძღოლივალდებულია</a:t>
            </a:r>
            <a:r>
              <a:rPr lang="en-US" dirty="0" smtClean="0"/>
              <a:t>, </a:t>
            </a:r>
            <a:r>
              <a:rPr lang="en-US" dirty="0" err="1" smtClean="0"/>
              <a:t>შეავსოს</a:t>
            </a:r>
            <a:r>
              <a:rPr lang="en-US" dirty="0" smtClean="0"/>
              <a:t> </a:t>
            </a:r>
            <a:r>
              <a:rPr lang="en-US" dirty="0" err="1" smtClean="0"/>
              <a:t>საწვავისრეგისტრაციის</a:t>
            </a:r>
            <a:r>
              <a:rPr lang="en-US" dirty="0" smtClean="0"/>
              <a:t> </a:t>
            </a:r>
            <a:r>
              <a:rPr lang="ka-GE" dirty="0" smtClean="0"/>
              <a:t>ფორმა </a:t>
            </a:r>
            <a:r>
              <a:rPr lang="en-US" dirty="0" err="1" smtClean="0"/>
              <a:t>რომელიც</a:t>
            </a:r>
            <a:r>
              <a:rPr lang="en-US" dirty="0" smtClean="0"/>
              <a:t> </a:t>
            </a:r>
            <a:r>
              <a:rPr lang="en-US" dirty="0" err="1" smtClean="0"/>
              <a:t>ინახება</a:t>
            </a:r>
            <a:r>
              <a:rPr lang="en-US" dirty="0" smtClean="0"/>
              <a:t> </a:t>
            </a:r>
            <a:r>
              <a:rPr lang="ka-GE" dirty="0" smtClean="0"/>
              <a:t>ფინანსურ</a:t>
            </a:r>
            <a:r>
              <a:rPr lang="en-US" dirty="0" smtClean="0"/>
              <a:t> </a:t>
            </a:r>
            <a:r>
              <a:rPr lang="en-US" dirty="0" err="1" smtClean="0"/>
              <a:t>მენეჯერთან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მასშიაღრიცხოს</a:t>
            </a:r>
            <a:r>
              <a:rPr lang="en-US" dirty="0" smtClean="0"/>
              <a:t> </a:t>
            </a:r>
            <a:r>
              <a:rPr lang="en-US" dirty="0" err="1" smtClean="0"/>
              <a:t>გატანილი</a:t>
            </a:r>
            <a:r>
              <a:rPr lang="en-US" dirty="0" smtClean="0"/>
              <a:t> </a:t>
            </a:r>
            <a:r>
              <a:rPr lang="en-US" dirty="0" err="1" smtClean="0"/>
              <a:t>საწვავის</a:t>
            </a:r>
            <a:r>
              <a:rPr lang="en-US" dirty="0" smtClean="0"/>
              <a:t> </a:t>
            </a:r>
            <a:r>
              <a:rPr lang="en-US" dirty="0" err="1" smtClean="0"/>
              <a:t>რაოდენობ</a:t>
            </a:r>
            <a:r>
              <a:rPr lang="ka-GE" dirty="0" smtClean="0"/>
              <a:t>ა </a:t>
            </a:r>
            <a:r>
              <a:rPr lang="en-US" dirty="0" err="1" smtClean="0"/>
              <a:t>მძღოლი</a:t>
            </a:r>
            <a:r>
              <a:rPr lang="ka-GE" dirty="0" smtClean="0"/>
              <a:t> </a:t>
            </a:r>
            <a:r>
              <a:rPr lang="en-US" dirty="0" err="1" smtClean="0"/>
              <a:t>ვალდებულია</a:t>
            </a:r>
            <a:r>
              <a:rPr lang="ka-GE" dirty="0" smtClean="0"/>
              <a:t> </a:t>
            </a:r>
            <a:r>
              <a:rPr lang="en-US" dirty="0" err="1" smtClean="0"/>
              <a:t>ყოველ</a:t>
            </a:r>
            <a:r>
              <a:rPr lang="ka-GE" dirty="0" smtClean="0"/>
              <a:t> </a:t>
            </a:r>
            <a:r>
              <a:rPr lang="en-US" dirty="0" err="1" smtClean="0"/>
              <a:t>მგზავრობაზე</a:t>
            </a:r>
            <a:r>
              <a:rPr lang="ka-GE" dirty="0" smtClean="0"/>
              <a:t> </a:t>
            </a:r>
            <a:r>
              <a:rPr lang="en-US" dirty="0" err="1" smtClean="0"/>
              <a:t>შეავსოს</a:t>
            </a:r>
            <a:r>
              <a:rPr lang="ka-GE" dirty="0" smtClean="0"/>
              <a:t> </a:t>
            </a:r>
            <a:r>
              <a:rPr lang="en-US" dirty="0" err="1" smtClean="0"/>
              <a:t>სამგზავრო</a:t>
            </a:r>
            <a:r>
              <a:rPr lang="ka-GE" dirty="0" smtClean="0"/>
              <a:t> </a:t>
            </a:r>
            <a:r>
              <a:rPr lang="en-US" dirty="0" err="1" smtClean="0"/>
              <a:t>ფურცელი</a:t>
            </a:r>
            <a:r>
              <a:rPr lang="ka-GE" dirty="0" smtClean="0"/>
              <a:t> (</a:t>
            </a:r>
            <a:r>
              <a:rPr lang="ka-GE" b="1" dirty="0" smtClean="0"/>
              <a:t>დანართი 6</a:t>
            </a:r>
            <a:r>
              <a:rPr lang="ka-GE" dirty="0" smtClean="0"/>
              <a:t>).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მძღოლს აგრეთვე გადაეცემა მანქანის რეცხვის ტალონები. მძღოლი ვალდებულია, შეავსოს რეცხვის ტალონის რეგისტრაციის ფორმა რომელიც ინახება ფინანსურ მენეჯერთან და მასში ჩაწეროს მანქანის რეცხვის ხარჯი (</a:t>
            </a:r>
            <a:r>
              <a:rPr lang="ka-GE" b="1" dirty="0" smtClean="0"/>
              <a:t>დანართი 7</a:t>
            </a:r>
            <a:r>
              <a:rPr lang="ka-GE" dirty="0" smtClean="0"/>
              <a:t>).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ka-GE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პროექტის ავტომანქანა მოწმდება რეგულარულად, მძღოლი კი აწარმოებს მოვლისა და რემონტის რეგისტრაციის ჟურალს, სადაც რეგისტრირებულია ზეთის გამოცვლის, გაუმართაობის შეკეთების / გამოცვლის, საბურავების გამოცვლის ფაქტები (</a:t>
            </a:r>
            <a:r>
              <a:rPr lang="ka-GE" b="1" dirty="0" smtClean="0"/>
              <a:t>დანართი 8</a:t>
            </a:r>
            <a:r>
              <a:rPr lang="ka-GE" dirty="0" smtClean="0"/>
              <a:t>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28662" y="214290"/>
            <a:ext cx="7772400" cy="571504"/>
          </a:xfrm>
        </p:spPr>
        <p:txBody>
          <a:bodyPr>
            <a:normAutofit/>
          </a:bodyPr>
          <a:lstStyle/>
          <a:p>
            <a:r>
              <a:rPr lang="ka-GE" sz="2000" dirty="0" smtClean="0"/>
              <a:t>5. </a:t>
            </a:r>
            <a:r>
              <a:rPr lang="ka-GE" sz="2000" dirty="0" smtClean="0"/>
              <a:t>ბუღალტრული აღრიცხვა და ფინანსური ანგარიშგება</a:t>
            </a:r>
            <a:endParaRPr lang="en-US" sz="2000" dirty="0"/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357158" y="785794"/>
            <a:ext cx="8572560" cy="58579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ორგანიზაცია ახორციელებს საბუღალტრო აღრიცხვას დარიცხვის მეთოდით, საქართველოს კანონმდებლობისა და საერთაშორისო საბუღალტრო სტანდარტების შესაბამისად სპეციალურ საბუღალტრო პროგრამაში.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ყველა ფინანსური დოკუმენტის დედანი </a:t>
            </a:r>
            <a:r>
              <a:rPr lang="ka-GE" b="1" dirty="0" smtClean="0"/>
              <a:t>(ქვითრები, სალაროს ჩეკები,სალაროს ორდერები, ანგარიშ-ფაქტურები, საბუღალტრო ჟურნალი, საბანკოამონაწერი, ხელშეკრულებები და ა.შ.)</a:t>
            </a:r>
            <a:r>
              <a:rPr lang="ka-GE" dirty="0" smtClean="0"/>
              <a:t> ინახება ორგანიზაციაში მიმინიმუმ 6 წლის განმავლობაში. დოკუმენტაცია დაარქივებული უნდა იქნეს შესაბამისი წესით.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ორგანიზაცია მინიმუმ თვეში ერთხელ ახდენს საბუღალტრო ელექტრონული ჩანაწერებისა და სხვა მნიშვნელოვანი ელექტრონული ფინანსური დოკუმენტების სარეზერვო შენახვას გარე მეხსიერების მყარ დისკზე, ელექტრონული საბუღალტრო დოკუმენტაციის დაზიანებისა და დაკარგვისაგან დასაცავად.</a:t>
            </a:r>
            <a:endParaRPr lang="en-US" dirty="0" smtClean="0"/>
          </a:p>
          <a:p>
            <a:pPr marL="342900" indent="-342900"/>
            <a:r>
              <a:rPr lang="ka-GE" dirty="0" smtClean="0"/>
              <a:t>ყოველწლიური ფინანსური ანგარიშგების დოკუმენტებია: 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ფინანსური მდგომარეობის ანგარიშგება.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ანგარიშგება საქმიანობის შედეგების შესახებ (შემოსავლისა და ხარჯების ანგარიშგება).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ფულადი ნაკადების ანგარიშგება.</a:t>
            </a:r>
            <a:endParaRPr lang="en-US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ka-GE" dirty="0" smtClean="0"/>
              <a:t>უძრავი ქონების ანგარიშგება (ინვენტარიზაცია).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940</Words>
  <Application>Microsoft Office PowerPoint</Application>
  <PresentationFormat>On-screen Show (4:3)</PresentationFormat>
  <Paragraphs>125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კონფლიქტების და მოლაპარაკებების საერთაშორისო კვლევითი ცენტრი</vt:lpstr>
      <vt:lpstr>სარჩევი</vt:lpstr>
      <vt:lpstr>1.შიდა კონტროლის პროცედურები</vt:lpstr>
      <vt:lpstr>2. საბანკო ოპერაციები</vt:lpstr>
      <vt:lpstr>3.ოპერაციები ნაღდი ფულით</vt:lpstr>
      <vt:lpstr>4.მგზავრობა და სამივლინებო ხარჯები</vt:lpstr>
      <vt:lpstr>PowerPoint Presentation</vt:lpstr>
      <vt:lpstr>PowerPoint Presentation</vt:lpstr>
      <vt:lpstr>5. ბუღალტრული აღრიცხვა და ფინანსური ანგარიშგება</vt:lpstr>
      <vt:lpstr>6. შესყიდვების პროცედურები</vt:lpstr>
      <vt:lpstr>7.დონორ  ორგანიზაციებთან  ურთიერთობა და ანგარიშგება</vt:lpstr>
      <vt:lpstr>PowerPoint Presentation</vt:lpstr>
      <vt:lpstr>8. ქვეგრანტები</vt:lpstr>
      <vt:lpstr>?</vt:lpstr>
      <vt:lpstr>მადლობა ყურადღებისათვის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ghhghjfjmhfgmkgmkjgm</dc:title>
  <dc:creator>user2</dc:creator>
  <cp:lastModifiedBy>user</cp:lastModifiedBy>
  <cp:revision>23</cp:revision>
  <dcterms:created xsi:type="dcterms:W3CDTF">2014-06-25T16:22:57Z</dcterms:created>
  <dcterms:modified xsi:type="dcterms:W3CDTF">2014-06-26T10:45:44Z</dcterms:modified>
</cp:coreProperties>
</file>