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77" r:id="rId5"/>
    <p:sldId id="258" r:id="rId6"/>
    <p:sldId id="261" r:id="rId7"/>
    <p:sldId id="262" r:id="rId8"/>
    <p:sldId id="263" r:id="rId9"/>
    <p:sldId id="266" r:id="rId10"/>
    <p:sldId id="268" r:id="rId11"/>
    <p:sldId id="269" r:id="rId12"/>
    <p:sldId id="270" r:id="rId13"/>
    <p:sldId id="278" r:id="rId14"/>
    <p:sldId id="280" r:id="rId15"/>
    <p:sldId id="279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3273C0B-FF78-469F-84B4-50B2BF8BD9E7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EB5F2C5-A99D-483D-9B4B-D831DFB80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133600"/>
          </a:xfrm>
        </p:spPr>
        <p:txBody>
          <a:bodyPr>
            <a:normAutofit/>
          </a:bodyPr>
          <a:lstStyle/>
          <a:p>
            <a:r>
              <a:rPr lang="ka-GE" dirty="0" smtClean="0"/>
              <a:t>ჰორიზონტის გაფართოება: გაუმჯობესებული არჩევანი ქალებისა და გოგონების პროფესიული და ეკონომიკური განვითარებისთვის</a:t>
            </a:r>
          </a:p>
          <a:p>
            <a:r>
              <a:rPr lang="en-US" dirty="0" smtClean="0"/>
              <a:t>2013-2016</a:t>
            </a:r>
          </a:p>
          <a:p>
            <a:endParaRPr lang="ka-GE" dirty="0" smtClean="0"/>
          </a:p>
          <a:p>
            <a:r>
              <a:rPr lang="ka-GE" dirty="0" smtClean="0"/>
              <a:t>განათლებისა </a:t>
            </a:r>
            <a:r>
              <a:rPr lang="ka-GE" dirty="0" smtClean="0"/>
              <a:t>და სკოლების </a:t>
            </a:r>
            <a:r>
              <a:rPr lang="ka-GE" dirty="0" smtClean="0"/>
              <a:t>კომპონენტი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განათლებისა და სკოლების კომპონენტი</a:t>
            </a:r>
            <a:endParaRPr lang="en-US" dirty="0"/>
          </a:p>
        </p:txBody>
      </p:sp>
      <p:pic>
        <p:nvPicPr>
          <p:cNvPr id="4" name="Picture 3" descr="Horizontal_RGB_600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2214578" cy="766762"/>
          </a:xfrm>
          <a:prstGeom prst="rect">
            <a:avLst/>
          </a:prstGeom>
          <a:noFill/>
        </p:spPr>
      </p:pic>
      <p:pic>
        <p:nvPicPr>
          <p:cNvPr id="5" name="Рисунок 1" descr="Описание: Macintosh HD:Users:anna:Documents:_MY DOCUMENTS:_iccn:publications:ICCN-LOGO-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00702"/>
            <a:ext cx="1558639" cy="10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mercycorps_logo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5631053"/>
            <a:ext cx="3163250" cy="869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95400"/>
          </a:xfrm>
        </p:spPr>
        <p:txBody>
          <a:bodyPr>
            <a:normAutofit/>
          </a:bodyPr>
          <a:lstStyle/>
          <a:p>
            <a:r>
              <a:rPr lang="ka-GE" b="1" dirty="0" smtClean="0"/>
              <a:t>სკოლების შერჩევის კრიტერიუმები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i="1" dirty="0" smtClean="0"/>
              <a:t>1. საპილოტე სკოლები.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2. მოსახლეობის რაოდენობა.</a:t>
            </a:r>
            <a:r>
              <a:rPr lang="ka-GE" dirty="0" smtClean="0"/>
              <a:t> </a:t>
            </a:r>
          </a:p>
          <a:p>
            <a:r>
              <a:rPr lang="ka-GE" dirty="0" smtClean="0"/>
              <a:t>3. </a:t>
            </a:r>
            <a:r>
              <a:rPr lang="ka-GE" i="1" dirty="0" smtClean="0"/>
              <a:t>ქალაქი–სოფელი.</a:t>
            </a:r>
            <a:r>
              <a:rPr lang="ka-GE" dirty="0" smtClean="0"/>
              <a:t> </a:t>
            </a:r>
          </a:p>
          <a:p>
            <a:r>
              <a:rPr lang="ka-GE" i="1" dirty="0" smtClean="0"/>
              <a:t>4. ენობრივ/ ეთნიკური  მრავალფეროვნება.</a:t>
            </a:r>
          </a:p>
          <a:p>
            <a:r>
              <a:rPr lang="ka-GE" i="1" dirty="0" smtClean="0"/>
              <a:t>5. სამოქალაქო განათლების მასწავლებელთა გამოცდილება და კვალიფიკაცია.</a:t>
            </a:r>
            <a:r>
              <a:rPr lang="ka-GE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შერჩეული სკოლების რაოდენობა რეგიონების მიხედვით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752600"/>
          <a:ext cx="8153401" cy="3898900"/>
        </p:xfrm>
        <a:graphic>
          <a:graphicData uri="http://schemas.openxmlformats.org/drawingml/2006/table">
            <a:tbl>
              <a:tblPr/>
              <a:tblGrid>
                <a:gridCol w="1421767"/>
                <a:gridCol w="1021895"/>
                <a:gridCol w="832938"/>
                <a:gridCol w="838200"/>
                <a:gridCol w="838200"/>
                <a:gridCol w="914400"/>
                <a:gridCol w="748171"/>
                <a:gridCol w="841454"/>
                <a:gridCol w="696376"/>
              </a:tblGrid>
              <a:tr h="414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b="1" dirty="0">
                          <a:solidFill>
                            <a:srgbClr val="993300"/>
                          </a:solidFill>
                          <a:latin typeface="Sylfaen"/>
                          <a:ea typeface="Times New Roman"/>
                          <a:cs typeface="Arial"/>
                        </a:rPr>
                        <a:t>ქვემო ქართლი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სულ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ქალაქი+ სოფლები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ბოლნისი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დმანისი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წალკა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თეთრიწყარო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გარდაბანი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რუსთავი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მარნეული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სკოლების რაოდენობა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3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3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16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b="1">
                          <a:solidFill>
                            <a:srgbClr val="993300"/>
                          </a:solidFill>
                          <a:latin typeface="Sylfaen"/>
                          <a:ea typeface="Times New Roman"/>
                          <a:cs typeface="Arial"/>
                        </a:rPr>
                        <a:t>სამცხე–ჯავახეთი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ქალაქი+ სოფლები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ბორჯომი 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ახალციხე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ადიგენი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ასპინძა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ახალქალაქი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ნინოწმინდა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სკოლების რაოდენობა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3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3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3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2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a-GE" sz="1050">
                          <a:latin typeface="Sylfae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ka-GE" sz="1050" dirty="0">
                          <a:latin typeface="Sylfaen"/>
                          <a:ea typeface="Times New Roman"/>
                          <a:cs typeface="Arial"/>
                        </a:rPr>
                        <a:t>15</a:t>
                      </a:r>
                      <a:endParaRPr lang="en-US" sz="105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a-GE" sz="2400" dirty="0" smtClean="0"/>
              <a:t>ქვემო ქართლის სკოლების და სამოქალაქო განათლების პედაგოგები (ქვემო ქართლის მაგალითი)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62000" y="1371600"/>
          <a:ext cx="7391401" cy="4952097"/>
        </p:xfrm>
        <a:graphic>
          <a:graphicData uri="http://schemas.openxmlformats.org/drawingml/2006/table">
            <a:tbl>
              <a:tblPr/>
              <a:tblGrid>
                <a:gridCol w="609600"/>
                <a:gridCol w="2211892"/>
                <a:gridCol w="1474549"/>
                <a:gridCol w="1628273"/>
                <a:gridCol w="1467087"/>
              </a:tblGrid>
              <a:tr h="467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>
                          <a:latin typeface="Sylfaen"/>
                          <a:ea typeface="Calibri"/>
                          <a:cs typeface="Times New Roman"/>
                        </a:rPr>
                        <a:t>ქალაქი/სოფელი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>
                          <a:latin typeface="Sylfaen"/>
                          <a:ea typeface="Calibri"/>
                          <a:cs typeface="Times New Roman"/>
                        </a:rPr>
                        <a:t>სკოლა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>
                          <a:latin typeface="Sylfaen"/>
                          <a:ea typeface="Calibri"/>
                          <a:cs typeface="Times New Roman"/>
                        </a:rPr>
                        <a:t>სამოქ. მასწავლებელი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 b="1">
                          <a:latin typeface="Sylfaen"/>
                          <a:ea typeface="Calibri"/>
                          <a:cs typeface="Times New Roman"/>
                        </a:rPr>
                        <a:t>საკონტაქტო ინფ.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რუსთავი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#15 საჯარო ქართული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ლია ღუღუნიშვილი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3191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2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რუსათავი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#12 ქართულ–რუსული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ირინა გელაშვილი–მელქაძე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3191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3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გარდაბანი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#1 ქართული სკოლა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ყანდარაშვილი ნანული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191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4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გარდაბანი, ყარაჯალა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საჯარო სკოლა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ნატალია ბექაური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3735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5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ბოლნისი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#5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ლიანა კერესელიძე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6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ბოლნისი, კაზრეთი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#1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ნინო ციმაკურიძე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29774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7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დმანისი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#3 საჯარო სკოლა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სოფიკო ადუაშვილი, ნატალია ხორბალაძე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8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დმანისი, იაღუბლო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აზერბ. სკოლა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რაფიკ კოჯაევი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9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წალკა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#1 ქართული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ციალა ვინთელანი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10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წალკა, ბეშთაშენი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საჯარო სკოლა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ცირა ბოლქვაძე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11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წალკა,ხაჩკოვო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საჯარო სკოლა , სომხ.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ლუბა ბულუდიანი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12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თეთრიწყარო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#2 საჯარო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მზია წილკაური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13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თეთრიწყარო, კოდა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კოდის საჯარო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ანა პაპაშვილი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14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თეთრიწყარო, ასურეთი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ასურეთის საჯარო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წერეთელი რუსუდან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15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მარნეული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#5, #6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ნანი ბაკუღაძე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28194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16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მარნეული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#3 აზერბაიჯანული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ელიურა ალიევა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3191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900" dirty="0" smtClean="0">
                          <a:latin typeface="Sylfaen"/>
                          <a:ea typeface="Calibri"/>
                          <a:cs typeface="Times New Roman"/>
                        </a:rPr>
                        <a:t>17</a:t>
                      </a: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მარნეული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#8 აზერბაიჯანული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900">
                          <a:latin typeface="Sylfaen"/>
                          <a:ea typeface="Calibri"/>
                          <a:cs typeface="Times New Roman"/>
                        </a:rPr>
                        <a:t>ნარიზ ნაბიევა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a-GE" sz="900" dirty="0">
                        <a:latin typeface="Sylfaen"/>
                        <a:ea typeface="Calibri"/>
                        <a:cs typeface="Times New Roman"/>
                      </a:endParaRPr>
                    </a:p>
                  </a:txBody>
                  <a:tcPr marL="54213" marR="54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საბაზისო კვლევა განათლებისა და სკოლების კომპონენტში: </a:t>
            </a:r>
            <a:r>
              <a:rPr lang="ka-GE" b="1" dirty="0" smtClean="0"/>
              <a:t>მიზანი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ka-GE" dirty="0" smtClean="0"/>
              <a:t>საბაზისო კვლევის მიზანს წარმოადგენს ძირითადი ინდიკატორების თავდაპირველი, საბაზისო მონაცემების შეგროვება იმისათვის: </a:t>
            </a:r>
          </a:p>
          <a:p>
            <a:r>
              <a:rPr lang="ka-GE" dirty="0" smtClean="0"/>
              <a:t>რომ არსებობდეს პროექტის ინტერვენციის შედეგებთან შესადარებელი მაჩვენებლები;</a:t>
            </a:r>
          </a:p>
          <a:p>
            <a:r>
              <a:rPr lang="ka-GE" dirty="0" smtClean="0"/>
              <a:t>რომ დეტალურად განისაზღვროს ტენდენციები, პრობლემები, ბარიერები, არსებული პრაქტიკები და დამოკიდებულებები, რათა თითოეული ინტერვენცია უფრო მიზნობრივი იყოს;</a:t>
            </a:r>
          </a:p>
          <a:p>
            <a:r>
              <a:rPr lang="ka-GE" dirty="0" smtClean="0"/>
              <a:t>კიდევ ერთხელ გამოვლინდეს მიზნობრივი აუდიტორიის (რეგიონი, ქალაქი/სოფელი, კულტურული მახასიათებლები, გენდერი) თავისებურებები და საჭიროებები.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საბაზისო კვლევა განათლებისა და სკოლების კომპონენტში: მეთოდოლოგია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a-GE" dirty="0" smtClean="0"/>
              <a:t>სამაგიდო კვლევა არსებული სტატისტიკის, წინა კვლევის შედეგები, საერთაშორისო და ადგილობრივი პოლიტიკის ანალიზი:</a:t>
            </a:r>
          </a:p>
          <a:p>
            <a:r>
              <a:rPr lang="ka-GE" sz="1900" dirty="0" smtClean="0"/>
              <a:t>სამაგიდო კვლევა ორიენტირებულია  სკოლებში და გენდერული მაჩვენებლებისა და გოგონების კარიერულ არჩევანთან დაკავშირებული მონაცემების მოგროვება/ გაანალიზიებაზე სხვადასხვა კვლევისა და მონაცემთა ბაზების გამოყენებით.</a:t>
            </a:r>
          </a:p>
          <a:p>
            <a:r>
              <a:rPr lang="ka-GE" dirty="0" smtClean="0"/>
              <a:t>ხარისხობრივი კვლევა ფოკუს ჯგუფის მეთოდით  –მოსწავლე გოგონების, პედაგოგების და მშობლების მონაწილეობით</a:t>
            </a:r>
          </a:p>
          <a:p>
            <a:pPr>
              <a:buNone/>
            </a:pPr>
            <a:r>
              <a:rPr lang="ka-GE" dirty="0" smtClean="0"/>
              <a:t> </a:t>
            </a:r>
            <a:r>
              <a:rPr lang="ka-GE" sz="1900" dirty="0" smtClean="0"/>
              <a:t>ხარისხობრივი კვლევა ორიენტირებული გოგონების განათლებისა და პროფესიულ არჩევანთან დაკავშირებული განწყობების, ბარიერების, ტენდენციების და შესაძლებლობების გამოვლენაზე</a:t>
            </a:r>
            <a:endParaRPr lang="en-US" sz="19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447800"/>
          </a:xfrm>
        </p:spPr>
        <p:txBody>
          <a:bodyPr>
            <a:normAutofit fontScale="90000"/>
          </a:bodyPr>
          <a:lstStyle/>
          <a:p>
            <a:r>
              <a:rPr lang="ka-GE" dirty="0" smtClean="0"/>
              <a:t>დანართი 1: გენდერულ სახელმწიფო პოლიტიკასთან შესაბამისობის გამოყენება</a:t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ka-GE" b="1" dirty="0" smtClean="0"/>
              <a:t>საქართველოში გენდერული თანასწორობის პოლიტიკის განხორციელების 2014–2016 წლების სამოქმედო გეგმა</a:t>
            </a:r>
          </a:p>
          <a:p>
            <a:pPr algn="ctr"/>
            <a:endParaRPr lang="en-US" i="1" dirty="0" smtClean="0"/>
          </a:p>
          <a:p>
            <a:r>
              <a:rPr lang="en-US" dirty="0" err="1" smtClean="0"/>
              <a:t>მიზანი</a:t>
            </a:r>
            <a:r>
              <a:rPr lang="ka-GE" dirty="0" smtClean="0"/>
              <a:t>2 </a:t>
            </a:r>
            <a:r>
              <a:rPr lang="en-US" dirty="0" smtClean="0"/>
              <a:t>: </a:t>
            </a:r>
            <a:r>
              <a:rPr lang="en-US" dirty="0" err="1" smtClean="0"/>
              <a:t>განათლების</a:t>
            </a:r>
            <a:r>
              <a:rPr lang="en-US" dirty="0" smtClean="0"/>
              <a:t> </a:t>
            </a:r>
            <a:r>
              <a:rPr lang="en-US" dirty="0" err="1" smtClean="0"/>
              <a:t>სფეროში</a:t>
            </a:r>
            <a:r>
              <a:rPr lang="en-US" dirty="0" smtClean="0"/>
              <a:t> </a:t>
            </a:r>
            <a:r>
              <a:rPr lang="en-US" dirty="0" err="1" smtClean="0"/>
              <a:t>გენდერული</a:t>
            </a:r>
            <a:r>
              <a:rPr lang="en-US" dirty="0" smtClean="0"/>
              <a:t> </a:t>
            </a:r>
            <a:r>
              <a:rPr lang="en-US" dirty="0" err="1" smtClean="0"/>
              <a:t>თანასწორობის</a:t>
            </a:r>
            <a:r>
              <a:rPr lang="en-US" dirty="0" smtClean="0"/>
              <a:t> </a:t>
            </a:r>
            <a:r>
              <a:rPr lang="en-US" dirty="0" err="1" smtClean="0"/>
              <a:t>ასპექტების</a:t>
            </a:r>
            <a:r>
              <a:rPr lang="en-US" dirty="0" smtClean="0"/>
              <a:t> </a:t>
            </a:r>
            <a:r>
              <a:rPr lang="en-US" dirty="0" err="1" smtClean="0"/>
              <a:t>გათვალისწინება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en-US" dirty="0" smtClean="0"/>
              <a:t> </a:t>
            </a:r>
            <a:r>
              <a:rPr lang="en-US" dirty="0" err="1" smtClean="0"/>
              <a:t>საზოგადოების</a:t>
            </a:r>
            <a:r>
              <a:rPr lang="en-US" dirty="0" smtClean="0"/>
              <a:t> </a:t>
            </a:r>
            <a:r>
              <a:rPr lang="en-US" dirty="0" err="1" smtClean="0"/>
              <a:t>ცნობიერების</a:t>
            </a:r>
            <a:r>
              <a:rPr lang="en-US" dirty="0" smtClean="0"/>
              <a:t> </a:t>
            </a:r>
            <a:r>
              <a:rPr lang="en-US" dirty="0" err="1" smtClean="0"/>
              <a:t>დონის</a:t>
            </a:r>
            <a:r>
              <a:rPr lang="en-US" dirty="0" smtClean="0"/>
              <a:t> </a:t>
            </a:r>
            <a:r>
              <a:rPr lang="en-US" dirty="0" err="1" smtClean="0"/>
              <a:t>ამაღლება</a:t>
            </a:r>
            <a:endParaRPr lang="en-US" dirty="0" smtClean="0"/>
          </a:p>
          <a:p>
            <a:r>
              <a:rPr lang="en-US" dirty="0" smtClean="0"/>
              <a:t>2.2.ზოგადი</a:t>
            </a:r>
            <a:r>
              <a:rPr lang="ka-GE" dirty="0" smtClean="0"/>
              <a:t> </a:t>
            </a:r>
            <a:r>
              <a:rPr lang="en-US" dirty="0" err="1" smtClean="0"/>
              <a:t>განათლების</a:t>
            </a:r>
            <a:r>
              <a:rPr lang="ka-GE" dirty="0" smtClean="0"/>
              <a:t> </a:t>
            </a:r>
            <a:r>
              <a:rPr lang="en-US" dirty="0" err="1" smtClean="0"/>
              <a:t>სფეროში</a:t>
            </a:r>
            <a:r>
              <a:rPr lang="ka-GE" dirty="0" smtClean="0"/>
              <a:t> </a:t>
            </a:r>
            <a:r>
              <a:rPr lang="en-US" dirty="0" err="1" smtClean="0"/>
              <a:t>გენდერული</a:t>
            </a:r>
            <a:r>
              <a:rPr lang="ka-GE" dirty="0" smtClean="0"/>
              <a:t> </a:t>
            </a:r>
            <a:r>
              <a:rPr lang="en-US" dirty="0" err="1" smtClean="0"/>
              <a:t>თანასწორობის</a:t>
            </a:r>
            <a:r>
              <a:rPr lang="ka-GE" dirty="0" smtClean="0"/>
              <a:t> </a:t>
            </a:r>
            <a:r>
              <a:rPr lang="en-US" dirty="0" err="1" smtClean="0"/>
              <a:t>დანერგვის</a:t>
            </a:r>
            <a:r>
              <a:rPr lang="en-US" dirty="0" smtClean="0"/>
              <a:t> </a:t>
            </a:r>
            <a:r>
              <a:rPr lang="en-US" dirty="0" err="1" smtClean="0"/>
              <a:t>ხელშეწყობა</a:t>
            </a:r>
            <a:endParaRPr lang="en-US" dirty="0" smtClean="0"/>
          </a:p>
          <a:p>
            <a:r>
              <a:rPr lang="en-US" dirty="0" smtClean="0"/>
              <a:t>2.3.ტექნიკური</a:t>
            </a:r>
            <a:r>
              <a:rPr lang="ka-GE" dirty="0" smtClean="0"/>
              <a:t> </a:t>
            </a:r>
            <a:r>
              <a:rPr lang="en-US" dirty="0" err="1" smtClean="0"/>
              <a:t>მიმართულებებით</a:t>
            </a:r>
            <a:r>
              <a:rPr lang="ka-G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მეცნიერება,ტექნოლოგიები,ინჟინერია</a:t>
            </a:r>
            <a:r>
              <a:rPr lang="en-US" dirty="0" smtClean="0"/>
              <a:t> </a:t>
            </a:r>
            <a:r>
              <a:rPr lang="en-US" dirty="0" err="1" smtClean="0"/>
              <a:t>და</a:t>
            </a:r>
            <a:r>
              <a:rPr lang="ka-GE" dirty="0" smtClean="0"/>
              <a:t> </a:t>
            </a:r>
            <a:r>
              <a:rPr lang="en-US" dirty="0" err="1" smtClean="0"/>
              <a:t>მათემატიკა</a:t>
            </a:r>
            <a:r>
              <a:rPr lang="en-US" dirty="0" smtClean="0"/>
              <a:t>)</a:t>
            </a:r>
            <a:r>
              <a:rPr lang="en-US" dirty="0" err="1" smtClean="0"/>
              <a:t>გენდერული</a:t>
            </a:r>
            <a:r>
              <a:rPr lang="en-US" dirty="0" smtClean="0"/>
              <a:t> </a:t>
            </a:r>
            <a:r>
              <a:rPr lang="en-US" dirty="0" err="1" smtClean="0"/>
              <a:t>ბალანსის</a:t>
            </a:r>
            <a:r>
              <a:rPr lang="ka-GE" dirty="0" smtClean="0"/>
              <a:t> </a:t>
            </a:r>
            <a:r>
              <a:rPr lang="en-US" dirty="0" err="1" smtClean="0"/>
              <a:t>გაუმჯობესების</a:t>
            </a:r>
            <a:r>
              <a:rPr lang="ka-GE" dirty="0" smtClean="0"/>
              <a:t> </a:t>
            </a:r>
            <a:r>
              <a:rPr lang="en-US" dirty="0" err="1" smtClean="0"/>
              <a:t>ხელშეწყობა</a:t>
            </a:r>
            <a:r>
              <a:rPr lang="ka-GE" dirty="0" smtClean="0"/>
              <a:t> </a:t>
            </a:r>
            <a:r>
              <a:rPr lang="en-US" dirty="0" err="1" smtClean="0"/>
              <a:t>პროფესიუ</a:t>
            </a:r>
            <a:r>
              <a:rPr lang="ka-GE" dirty="0" smtClean="0"/>
              <a:t>ლ </a:t>
            </a:r>
            <a:r>
              <a:rPr lang="en-US" dirty="0" err="1" smtClean="0"/>
              <a:t>საგანმანათლებლო</a:t>
            </a:r>
            <a:r>
              <a:rPr lang="ka-GE" dirty="0" smtClean="0"/>
              <a:t> </a:t>
            </a:r>
            <a:r>
              <a:rPr lang="en-US" dirty="0" err="1" smtClean="0"/>
              <a:t>დაწესებულებებში</a:t>
            </a:r>
            <a:endParaRPr lang="ka-GE" dirty="0" smtClean="0"/>
          </a:p>
          <a:p>
            <a:r>
              <a:rPr lang="en-US" dirty="0" smtClean="0"/>
              <a:t>2.4. </a:t>
            </a:r>
            <a:r>
              <a:rPr lang="en-US" dirty="0" err="1" smtClean="0"/>
              <a:t>ახალგაზრდების</a:t>
            </a:r>
            <a:r>
              <a:rPr lang="ka-GE" dirty="0" smtClean="0"/>
              <a:t> </a:t>
            </a:r>
            <a:r>
              <a:rPr lang="en-US" dirty="0" err="1" smtClean="0"/>
              <a:t>ინფორმირებულობის</a:t>
            </a:r>
            <a:r>
              <a:rPr lang="ka-GE" dirty="0" smtClean="0"/>
              <a:t> </a:t>
            </a:r>
            <a:r>
              <a:rPr lang="en-US" dirty="0" err="1" smtClean="0"/>
              <a:t>დონის</a:t>
            </a:r>
            <a:r>
              <a:rPr lang="en-US" dirty="0" smtClean="0"/>
              <a:t> </a:t>
            </a:r>
            <a:r>
              <a:rPr lang="en-US" dirty="0" err="1" smtClean="0"/>
              <a:t>ამაღლება</a:t>
            </a:r>
            <a:endParaRPr lang="en-US" dirty="0" smtClean="0"/>
          </a:p>
          <a:p>
            <a:r>
              <a:rPr lang="en-US" dirty="0" err="1" smtClean="0"/>
              <a:t>არაფორმალური</a:t>
            </a:r>
            <a:r>
              <a:rPr lang="ka-GE" dirty="0" smtClean="0"/>
              <a:t> </a:t>
            </a:r>
            <a:r>
              <a:rPr lang="en-US" dirty="0" err="1" smtClean="0"/>
              <a:t>განათლების</a:t>
            </a:r>
            <a:r>
              <a:rPr lang="en-US" dirty="0" smtClean="0"/>
              <a:t> </a:t>
            </a:r>
            <a:r>
              <a:rPr lang="en-US" dirty="0" err="1" smtClean="0"/>
              <a:t>გზით</a:t>
            </a:r>
            <a:endParaRPr lang="en-US" dirty="0" smtClean="0"/>
          </a:p>
          <a:p>
            <a:r>
              <a:rPr lang="en-US" dirty="0" smtClean="0"/>
              <a:t>2.4.1. </a:t>
            </a:r>
            <a:r>
              <a:rPr lang="en-US" dirty="0" err="1" smtClean="0"/>
              <a:t>არაფორმალური</a:t>
            </a:r>
            <a:r>
              <a:rPr lang="ka-GE" dirty="0" smtClean="0"/>
              <a:t> </a:t>
            </a:r>
            <a:r>
              <a:rPr lang="en-US" dirty="0" err="1" smtClean="0"/>
              <a:t>განათლების</a:t>
            </a:r>
            <a:r>
              <a:rPr lang="en-US" dirty="0" smtClean="0"/>
              <a:t> </a:t>
            </a:r>
            <a:r>
              <a:rPr lang="en-US" dirty="0" err="1" smtClean="0"/>
              <a:t>თანაბრად</a:t>
            </a:r>
            <a:r>
              <a:rPr lang="ka-GE" dirty="0" smtClean="0"/>
              <a:t> </a:t>
            </a:r>
            <a:r>
              <a:rPr lang="en-US" dirty="0" err="1" smtClean="0"/>
              <a:t>უზრუნველყოფა</a:t>
            </a:r>
            <a:endParaRPr lang="en-US" dirty="0" smtClean="0"/>
          </a:p>
          <a:p>
            <a:endParaRPr lang="ka-GE" dirty="0" smtClean="0"/>
          </a:p>
          <a:p>
            <a:endParaRPr lang="ka-GE" dirty="0" smtClean="0"/>
          </a:p>
          <a:p>
            <a:endParaRPr lang="ka-GE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დანართი 2: პრობლემა #1 გოგონებისთვის –ადრეული და იძულებითი ქორწინებები</a:t>
            </a:r>
            <a:endParaRPr lang="en-US" dirty="0"/>
          </a:p>
        </p:txBody>
      </p:sp>
      <p:pic>
        <p:nvPicPr>
          <p:cNvPr id="4" name="Content Placeholder 3" descr="https://encrypted-tbn2.gstatic.com/images?q=tbn:ANd9GcRd8zC4WMAw_2iJGcO5gMDUzaJidNlZRI7ShvGbV-qljslM6_gf1w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1" y="1752600"/>
            <a:ext cx="3124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s://encrypted-tbn3.gstatic.com/images?q=tbn:ANd9GcTPhOrIg_aEbewtgDnSmwwVEaDcdlOOGd-tgGK3uTnO7fR9YXjH9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581400"/>
            <a:ext cx="2895600" cy="251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სტრატეგიული საკითხები პროექტის პირველი ფაზისთვის (6 თვე)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მემორანდუმი განათლების სამინისტროსთან</a:t>
            </a:r>
          </a:p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სკოლებისა და </a:t>
            </a:r>
            <a:r>
              <a:rPr lang="en-US" dirty="0" smtClean="0"/>
              <a:t>focal point-</a:t>
            </a:r>
            <a:r>
              <a:rPr lang="ka-GE" dirty="0" smtClean="0"/>
              <a:t>ების შერჩევა </a:t>
            </a:r>
          </a:p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საბაზისო კვლევის ჩატარება</a:t>
            </a:r>
          </a:p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პროექტის “ქალთა ოთახებისა” და “ფონდის” საქმიანობასთან კოორდინაცია</a:t>
            </a:r>
          </a:p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წინამორბედი პროექტებიდან ინფორმაციული და ქსელური რესურსების გამოყენება</a:t>
            </a:r>
          </a:p>
          <a:p>
            <a:pPr marL="514350" indent="-514350">
              <a:buFont typeface="+mj-lt"/>
              <a:buAutoNum type="arabicPeriod"/>
            </a:pPr>
            <a:r>
              <a:rPr lang="ka-GE" dirty="0" smtClean="0"/>
              <a:t>გენდერულ პოლიტიკასთან შესაბამისობის გამოყენება</a:t>
            </a:r>
          </a:p>
          <a:p>
            <a:pPr marL="514350" indent="-514350">
              <a:buFont typeface="+mj-lt"/>
              <a:buAutoNum type="arabicPeriod"/>
            </a:pPr>
            <a:endParaRPr lang="ka-GE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ახალი შესაძლებლობები გოგონებისთვის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პროექტის მნიშვნელოვანი მიმართულებაა გოგონებისთვის განვითარების შესაძლებლობების და ახალი სამომავლო პერსექტივების შექმნა. </a:t>
            </a:r>
          </a:p>
          <a:p>
            <a:r>
              <a:rPr lang="ka-GE" dirty="0" smtClean="0"/>
              <a:t>კომპონენტში ძირითადი თანამშრომლობა ზოგადსაგანმანათლებლო სკოლებთან  და განათლების ადგილობრივ რესურს ცენტრებთან გვექნება.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სპეციფიკური მიზნები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ყველა საქმიანობა  უნდა ემსახურებოდეს გოგონებისთვის შეზღუდული კარიერული არჩევანის პირობებში </a:t>
            </a:r>
            <a:r>
              <a:rPr lang="en-US" dirty="0" smtClean="0"/>
              <a:t>a)</a:t>
            </a:r>
            <a:r>
              <a:rPr lang="ka-GE" dirty="0" smtClean="0"/>
              <a:t>წამახალისებელ და ახალი შესაძლებლობების შექმნის იდეას და </a:t>
            </a:r>
            <a:r>
              <a:rPr lang="en-US" dirty="0" smtClean="0"/>
              <a:t>b)</a:t>
            </a:r>
            <a:r>
              <a:rPr lang="ka-GE" dirty="0" smtClean="0"/>
              <a:t>სქესთა თანასწორობის პრინციპების ცხოვრებაში გატარებას. </a:t>
            </a:r>
          </a:p>
          <a:p>
            <a:r>
              <a:rPr lang="ka-GE" dirty="0" smtClean="0"/>
              <a:t>პროექტისთვის მნიშვნელოვანია გოგონების თავისუფალი არჩევანის ხელის შემშლელი ფაქტორების ზემოქმედების გაცნობიერება და მათი დაძლევისკენ მიმართული საქმიანობები.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პედაგოგთა ჩართულობა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პროექტით განსაზღვრულია მასწავლებელთა სპეციალური კვალიფიკაციის ამაღლების ტრენინგები გენდერული თანასწორობისა და გოგონებისთვის განვითარების შესაძლებლობების შექმნის თემაზე; და  </a:t>
            </a:r>
            <a:endParaRPr lang="en-US" dirty="0" smtClean="0"/>
          </a:p>
          <a:p>
            <a:r>
              <a:rPr lang="ka-GE" dirty="0" smtClean="0"/>
              <a:t>სკოლებში მათ მიერვე ინიცირებული საქმიანობების გაძღოლა და მხარდაჭერა.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მშობლები და ბიჭები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a-GE" dirty="0" smtClean="0"/>
              <a:t>პროექტი აკცენტს აკეთებს მშობლებთან საგანმანათლებლო მუშაობაზე და ასევე ბიჭების ჩართვაზე „გენდერული თანასწორობის და გოგონების გაფართოებული არჩევანის“ საკითხისადმი მიძღვნილ სასკოლო და კლასგარეშე  საქმიანობებში.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/>
          </a:bodyPr>
          <a:lstStyle/>
          <a:p>
            <a:r>
              <a:rPr lang="ka-GE" dirty="0" smtClean="0"/>
              <a:t>კომპონენტის აქტივობები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ka-GE" b="1" dirty="0" smtClean="0"/>
              <a:t>სკოლებიდან  შერჩეულ მასწავლებელთა ტრენინგი</a:t>
            </a:r>
            <a:r>
              <a:rPr lang="ka-GE" dirty="0" smtClean="0"/>
              <a:t> „ქალთა –გოგონათა გაძლიერების, გენდერული თანასწორობისა, სასწავლო და პროფესიათა არჩევის პროცესში გენდერული სტერეოტიპიზაციის და პროფესიული არჩევანის გაფაროთოების საკითხებზე“ შესაბამისი უნარების განვითარების მოდულით. </a:t>
            </a:r>
          </a:p>
          <a:p>
            <a:pPr lvl="0"/>
            <a:r>
              <a:rPr lang="ka-GE" dirty="0" smtClean="0"/>
              <a:t>ტრენინგის შედეგად სამოქალაქო განათლების მასწავლებლები მიიღებენ შესაბამის კვალიფიკაციას რათა შეიმუშავონ </a:t>
            </a:r>
            <a:r>
              <a:rPr lang="ka-GE" b="1" dirty="0" smtClean="0"/>
              <a:t>კურიკულუმი </a:t>
            </a:r>
            <a:r>
              <a:rPr lang="ka-GE" dirty="0" smtClean="0"/>
              <a:t>ამ თემების სასწავლო პროცესში და კლასაგრეშე საქმიანობაში ინტეგრირებისთვის.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/>
          </a:bodyPr>
          <a:lstStyle/>
          <a:p>
            <a:pPr lvl="0"/>
            <a:r>
              <a:rPr lang="ka-GE" dirty="0" smtClean="0"/>
              <a:t>კომპონენტის სხვა აქტივობები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r>
              <a:rPr lang="ka-GE" b="1" dirty="0" smtClean="0"/>
              <a:t>სამეცნიერო პიკნიკები</a:t>
            </a:r>
            <a:endParaRPr lang="en-US" dirty="0" smtClean="0"/>
          </a:p>
          <a:p>
            <a:pPr lvl="0"/>
            <a:r>
              <a:rPr lang="ka-GE" b="1" dirty="0" smtClean="0"/>
              <a:t>სასკოლო კონფერენცია</a:t>
            </a:r>
            <a:endParaRPr lang="ka-GE" dirty="0" smtClean="0"/>
          </a:p>
          <a:p>
            <a:r>
              <a:rPr lang="ka-GE" b="1" dirty="0" smtClean="0"/>
              <a:t>მცირე პროექტები </a:t>
            </a:r>
            <a:r>
              <a:rPr lang="ka-GE" dirty="0" smtClean="0"/>
              <a:t>(პროგრამის თემატურ საკითხებზე). პროექტები შეფასებული იქნება კონკურსის წესით და გამარჯვებული ჯგუფები  დაჯილდოვდებიან წიგნებით და სასწავლო ვიზიტით.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 smtClean="0"/>
              <a:t>კომპონენტის აქტივობები– ფონდთან კავშირი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ka-GE" dirty="0" smtClean="0"/>
              <a:t>პროექტის მიერ შერჩეული გოგონების ან მოსწავლეთა ჯგუფისთვის „განათლებისა და კარიერული  განვითარების ფონდიდან“ გრანტების გაცემა მათი წახალისებისა და პროფესიონალიზმის ზრდისთვის. </a:t>
            </a:r>
          </a:p>
          <a:p>
            <a:pPr lvl="0"/>
            <a:r>
              <a:rPr lang="ka-GE" dirty="0" smtClean="0"/>
              <a:t>3 წლის განმავლობაში (2014–2016) ფონდი შემუშავებული კრიტერიუმების მიხედვით შეარჩევს გოგონებს რათა დააფინანსოს მცირე გრანტით (50–200 აშშ დოლარის ფარგლებში) მათი განათლების და განვითარების მოკლევადიანი საჭიროებები. ფონდმა შეიძლება დააფინანასოს უფროსკლასელი ბიჭების ანალოგიური საჭიროებებიც.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211</TotalTime>
  <Words>768</Words>
  <Application>Microsoft Office PowerPoint</Application>
  <PresentationFormat>On-screen Show (4:3)</PresentationFormat>
  <Paragraphs>191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განათლებისა და სკოლების კომპონენტი</vt:lpstr>
      <vt:lpstr>სტრატეგიული საკითხები პროექტის პირველი ფაზისთვის (6 თვე)</vt:lpstr>
      <vt:lpstr>ახალი შესაძლებლობები გოგონებისთვის </vt:lpstr>
      <vt:lpstr>სპეციფიკური მიზნები</vt:lpstr>
      <vt:lpstr>პედაგოგთა ჩართულობა</vt:lpstr>
      <vt:lpstr>მშობლები და ბიჭები</vt:lpstr>
      <vt:lpstr>კომპონენტის აქტივობები</vt:lpstr>
      <vt:lpstr>კომპონენტის სხვა აქტივობები</vt:lpstr>
      <vt:lpstr>კომპონენტის აქტივობები– ფონდთან კავშირი</vt:lpstr>
      <vt:lpstr>სკოლების შერჩევის კრიტერიუმები </vt:lpstr>
      <vt:lpstr>შერჩეული სკოლების რაოდენობა რეგიონების მიხედვით</vt:lpstr>
      <vt:lpstr>ქვემო ქართლის სკოლების და სამოქალაქო განათლების პედაგოგები (ქვემო ქართლის მაგალითი)</vt:lpstr>
      <vt:lpstr>საბაზისო კვლევა განათლებისა და სკოლების კომპონენტში: მიზანი</vt:lpstr>
      <vt:lpstr>საბაზისო კვლევა განათლებისა და სკოლების კომპონენტში: მეთოდოლოგია</vt:lpstr>
      <vt:lpstr>დანართი 1: გენდერულ სახელმწიფო პოლიტიკასთან შესაბამისობის გამოყენება </vt:lpstr>
      <vt:lpstr>დანართი 2: პრობლემა #1 გოგონებისთვის –ადრეული და იძულებითი ქორწინებები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განათლებისა და სკოლების კომპონენტი</dc:title>
  <dc:creator>N</dc:creator>
  <cp:lastModifiedBy>Nina T.K. ICCN</cp:lastModifiedBy>
  <cp:revision>25</cp:revision>
  <dcterms:created xsi:type="dcterms:W3CDTF">2014-06-25T13:41:13Z</dcterms:created>
  <dcterms:modified xsi:type="dcterms:W3CDTF">2018-03-23T10:19:46Z</dcterms:modified>
</cp:coreProperties>
</file>