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7"/>
  </p:notesMasterIdLst>
  <p:sldIdLst>
    <p:sldId id="256" r:id="rId2"/>
    <p:sldId id="257" r:id="rId3"/>
    <p:sldId id="270" r:id="rId4"/>
    <p:sldId id="259" r:id="rId5"/>
    <p:sldId id="262" r:id="rId6"/>
    <p:sldId id="260" r:id="rId7"/>
    <p:sldId id="271" r:id="rId8"/>
    <p:sldId id="266" r:id="rId9"/>
    <p:sldId id="264" r:id="rId10"/>
    <p:sldId id="265" r:id="rId11"/>
    <p:sldId id="268" r:id="rId12"/>
    <p:sldId id="269" r:id="rId13"/>
    <p:sldId id="274" r:id="rId14"/>
    <p:sldId id="275" r:id="rId15"/>
    <p:sldId id="272" r:id="rId16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730" y="8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712553422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60bc21a2c6_0_7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60bc21a2c6_0_7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60bc21a2c6_0_7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60bc21a2c6_0_7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60bc21a2c6_0_7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60bc21a2c6_0_7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60bc21a2c6_0_7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60bc21a2c6_0_7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60bc21a2c6_0_7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60bc21a2c6_0_7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60bc21a2c6_0_7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60bc21a2c6_0_7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60bc21a2c6_0_7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60bc21a2c6_0_7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66228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60bc21a2c6_0_7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60bc21a2c6_0_7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60bc21a2c6_0_7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60bc21a2c6_0_7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60bc21a2c6_0_7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60bc21a2c6_0_7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60bc21a2c6_0_7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60bc21a2c6_0_7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>
            <a:spLocks noGrp="1"/>
          </p:cNvSpPr>
          <p:nvPr>
            <p:ph type="ctrTitle"/>
          </p:nvPr>
        </p:nvSpPr>
        <p:spPr>
          <a:xfrm>
            <a:off x="685800" y="1597819"/>
            <a:ext cx="7772400" cy="110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180A4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180A4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body" idx="1"/>
          </p:nvPr>
        </p:nvSpPr>
        <p:spPr>
          <a:xfrm rot="5400000">
            <a:off x="2874749" y="-1217400"/>
            <a:ext cx="3394500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31323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31323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31323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31323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31323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1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1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>
            <a:spLocks noGrp="1"/>
          </p:cNvSpPr>
          <p:nvPr>
            <p:ph type="title"/>
          </p:nvPr>
        </p:nvSpPr>
        <p:spPr>
          <a:xfrm rot="5400000">
            <a:off x="5463749" y="1371628"/>
            <a:ext cx="4388700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180A4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body" idx="1"/>
          </p:nvPr>
        </p:nvSpPr>
        <p:spPr>
          <a:xfrm rot="5400000">
            <a:off x="1272750" y="-609571"/>
            <a:ext cx="4388700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31323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31323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31323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31323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31323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2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2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180A4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39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31323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31323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31323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31323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31323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3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>
            <a:spLocks noGrp="1"/>
          </p:cNvSpPr>
          <p:nvPr>
            <p:ph type="title"/>
          </p:nvPr>
        </p:nvSpPr>
        <p:spPr>
          <a:xfrm>
            <a:off x="722313" y="3305175"/>
            <a:ext cx="7772400" cy="102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180A4"/>
              </a:buClr>
              <a:buSzPts val="4000"/>
              <a:buFont typeface="Arial"/>
              <a:buNone/>
              <a:defRPr sz="4000" b="1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body" idx="1"/>
          </p:nvPr>
        </p:nvSpPr>
        <p:spPr>
          <a:xfrm>
            <a:off x="722313" y="2180035"/>
            <a:ext cx="7772400" cy="112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4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180A4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4038600" cy="339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313231"/>
              </a:buClr>
              <a:buSzPts val="2800"/>
              <a:buChar char="•"/>
              <a:defRPr sz="2800"/>
            </a:lvl1pPr>
            <a:lvl2pPr marL="914400" lvl="1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313231"/>
              </a:buClr>
              <a:buSzPts val="2400"/>
              <a:buChar char="–"/>
              <a:defRPr sz="2400"/>
            </a:lvl2pPr>
            <a:lvl3pPr marL="1371600" lvl="2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313231"/>
              </a:buClr>
              <a:buSzPts val="2000"/>
              <a:buChar char="•"/>
              <a:defRPr sz="2000"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313231"/>
              </a:buClr>
              <a:buSzPts val="1800"/>
              <a:buChar char="–"/>
              <a:defRPr sz="1800"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313231"/>
              </a:buClr>
              <a:buSzPts val="1800"/>
              <a:buChar char="»"/>
              <a:defRPr sz="1800"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body" idx="2"/>
          </p:nvPr>
        </p:nvSpPr>
        <p:spPr>
          <a:xfrm>
            <a:off x="4648200" y="1200150"/>
            <a:ext cx="4038600" cy="339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313231"/>
              </a:buClr>
              <a:buSzPts val="2800"/>
              <a:buChar char="•"/>
              <a:defRPr sz="2800"/>
            </a:lvl1pPr>
            <a:lvl2pPr marL="914400" lvl="1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313231"/>
              </a:buClr>
              <a:buSzPts val="2400"/>
              <a:buChar char="–"/>
              <a:defRPr sz="2400"/>
            </a:lvl2pPr>
            <a:lvl3pPr marL="1371600" lvl="2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313231"/>
              </a:buClr>
              <a:buSzPts val="2000"/>
              <a:buChar char="•"/>
              <a:defRPr sz="2000"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313231"/>
              </a:buClr>
              <a:buSzPts val="1800"/>
              <a:buChar char="–"/>
              <a:defRPr sz="1800"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313231"/>
              </a:buClr>
              <a:buSzPts val="1800"/>
              <a:buChar char="»"/>
              <a:defRPr sz="1800"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180A4"/>
              </a:buClr>
              <a:buSzPts val="38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body" idx="1"/>
          </p:nvPr>
        </p:nvSpPr>
        <p:spPr>
          <a:xfrm>
            <a:off x="457200" y="1151335"/>
            <a:ext cx="4040100" cy="47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31323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31323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31323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31323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31323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body" idx="2"/>
          </p:nvPr>
        </p:nvSpPr>
        <p:spPr>
          <a:xfrm>
            <a:off x="457200" y="1631156"/>
            <a:ext cx="4040100" cy="296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313231"/>
              </a:buClr>
              <a:buSzPts val="2400"/>
              <a:buChar char="•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313231"/>
              </a:buClr>
              <a:buSzPts val="2000"/>
              <a:buChar char="–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313231"/>
              </a:buClr>
              <a:buSzPts val="1800"/>
              <a:buChar char="•"/>
              <a:defRPr sz="1800"/>
            </a:lvl3pPr>
            <a:lvl4pPr marL="1828800" lvl="3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313231"/>
              </a:buClr>
              <a:buSzPts val="1600"/>
              <a:buChar char="–"/>
              <a:defRPr sz="1600"/>
            </a:lvl4pPr>
            <a:lvl5pPr marL="2286000" lvl="4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313231"/>
              </a:buClr>
              <a:buSzPts val="1600"/>
              <a:buChar char="»"/>
              <a:defRPr sz="1600"/>
            </a:lvl5pPr>
            <a:lvl6pPr marL="2743200" lvl="5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body" idx="3"/>
          </p:nvPr>
        </p:nvSpPr>
        <p:spPr>
          <a:xfrm>
            <a:off x="4645025" y="1151335"/>
            <a:ext cx="4041900" cy="47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31323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31323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31323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31323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31323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6"/>
          <p:cNvSpPr txBox="1">
            <a:spLocks noGrp="1"/>
          </p:cNvSpPr>
          <p:nvPr>
            <p:ph type="body" idx="4"/>
          </p:nvPr>
        </p:nvSpPr>
        <p:spPr>
          <a:xfrm>
            <a:off x="4645025" y="1631156"/>
            <a:ext cx="4041900" cy="296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313231"/>
              </a:buClr>
              <a:buSzPts val="2400"/>
              <a:buChar char="•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313231"/>
              </a:buClr>
              <a:buSzPts val="2000"/>
              <a:buChar char="–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313231"/>
              </a:buClr>
              <a:buSzPts val="1800"/>
              <a:buChar char="•"/>
              <a:defRPr sz="1800"/>
            </a:lvl3pPr>
            <a:lvl4pPr marL="1828800" lvl="3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313231"/>
              </a:buClr>
              <a:buSzPts val="1600"/>
              <a:buChar char="–"/>
              <a:defRPr sz="1600"/>
            </a:lvl4pPr>
            <a:lvl5pPr marL="2286000" lvl="4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313231"/>
              </a:buClr>
              <a:buSzPts val="1600"/>
              <a:buChar char="»"/>
              <a:defRPr sz="1600"/>
            </a:lvl5pPr>
            <a:lvl6pPr marL="2743200" lvl="5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180A4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7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>
            <a:spLocks noGrp="1"/>
          </p:cNvSpPr>
          <p:nvPr>
            <p:ph type="title"/>
          </p:nvPr>
        </p:nvSpPr>
        <p:spPr>
          <a:xfrm>
            <a:off x="457200" y="204788"/>
            <a:ext cx="3008400" cy="87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180A4"/>
              </a:buClr>
              <a:buSzPts val="2000"/>
              <a:buFont typeface="Arial"/>
              <a:buNone/>
              <a:defRPr sz="2000" b="1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body" idx="1"/>
          </p:nvPr>
        </p:nvSpPr>
        <p:spPr>
          <a:xfrm>
            <a:off x="3575050" y="204788"/>
            <a:ext cx="5111700" cy="438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318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31323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313231"/>
              </a:buClr>
              <a:buSzPts val="2800"/>
              <a:buChar char="–"/>
              <a:defRPr sz="2800"/>
            </a:lvl2pPr>
            <a:lvl3pPr marL="1371600" lvl="2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31323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313231"/>
              </a:buClr>
              <a:buSzPts val="2000"/>
              <a:buChar char="–"/>
              <a:defRPr sz="2000"/>
            </a:lvl4pPr>
            <a:lvl5pPr marL="2286000" lvl="4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313231"/>
              </a:buClr>
              <a:buSzPts val="2000"/>
              <a:buChar char="»"/>
              <a:defRPr sz="2000"/>
            </a:lvl5pPr>
            <a:lvl6pPr marL="2743200" lvl="5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body" idx="2"/>
          </p:nvPr>
        </p:nvSpPr>
        <p:spPr>
          <a:xfrm>
            <a:off x="457200" y="1076325"/>
            <a:ext cx="3008400" cy="351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313231"/>
              </a:buClr>
              <a:buSzPts val="1400"/>
              <a:buNone/>
              <a:defRPr sz="1400"/>
            </a:lvl1pPr>
            <a:lvl2pPr marL="914400" lvl="1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rgbClr val="313231"/>
              </a:buClr>
              <a:buSzPts val="1200"/>
              <a:buNone/>
              <a:defRPr sz="1200"/>
            </a:lvl2pPr>
            <a:lvl3pPr marL="1371600" lvl="2" indent="-228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313231"/>
              </a:buClr>
              <a:buSzPts val="1000"/>
              <a:buNone/>
              <a:defRPr sz="1000"/>
            </a:lvl3pPr>
            <a:lvl4pPr marL="1828800" lvl="3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rgbClr val="313231"/>
              </a:buClr>
              <a:buSzPts val="900"/>
              <a:buNone/>
              <a:defRPr sz="900"/>
            </a:lvl4pPr>
            <a:lvl5pPr marL="2286000" lvl="4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rgbClr val="313231"/>
              </a:buClr>
              <a:buSzPts val="900"/>
              <a:buNone/>
              <a:defRPr sz="900"/>
            </a:lvl5pPr>
            <a:lvl6pPr marL="2743200" lvl="5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58" name="Google Shape;58;p9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9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>
            <a:spLocks noGrp="1"/>
          </p:cNvSpPr>
          <p:nvPr>
            <p:ph type="title"/>
          </p:nvPr>
        </p:nvSpPr>
        <p:spPr>
          <a:xfrm>
            <a:off x="1792288" y="3600450"/>
            <a:ext cx="5486400" cy="42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180A4"/>
              </a:buClr>
              <a:buSzPts val="2000"/>
              <a:buFont typeface="Arial"/>
              <a:buNone/>
              <a:defRPr sz="2000" b="1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>
            <a:spLocks noGrp="1"/>
          </p:cNvSpPr>
          <p:nvPr>
            <p:ph type="pic" idx="2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313231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31323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313231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31323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313231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31323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313231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31323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313231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31323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Google Shape;64;p10"/>
          <p:cNvSpPr txBox="1">
            <a:spLocks noGrp="1"/>
          </p:cNvSpPr>
          <p:nvPr>
            <p:ph type="body" idx="1"/>
          </p:nvPr>
        </p:nvSpPr>
        <p:spPr>
          <a:xfrm>
            <a:off x="1792288" y="4025503"/>
            <a:ext cx="5486400" cy="60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313231"/>
              </a:buClr>
              <a:buSzPts val="1400"/>
              <a:buNone/>
              <a:defRPr sz="1400"/>
            </a:lvl1pPr>
            <a:lvl2pPr marL="914400" lvl="1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rgbClr val="313231"/>
              </a:buClr>
              <a:buSzPts val="1200"/>
              <a:buNone/>
              <a:defRPr sz="1200"/>
            </a:lvl2pPr>
            <a:lvl3pPr marL="1371600" lvl="2" indent="-228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313231"/>
              </a:buClr>
              <a:buSzPts val="1000"/>
              <a:buNone/>
              <a:defRPr sz="1000"/>
            </a:lvl3pPr>
            <a:lvl4pPr marL="1828800" lvl="3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rgbClr val="313231"/>
              </a:buClr>
              <a:buSzPts val="900"/>
              <a:buNone/>
              <a:defRPr sz="900"/>
            </a:lvl4pPr>
            <a:lvl5pPr marL="2286000" lvl="4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rgbClr val="313231"/>
              </a:buClr>
              <a:buSzPts val="900"/>
              <a:buNone/>
              <a:defRPr sz="900"/>
            </a:lvl5pPr>
            <a:lvl6pPr marL="2743200" lvl="5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5" name="Google Shape;65;p10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0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>
            <a:alphaModFix/>
          </a:blip>
          <a:stretch>
            <a:fillRect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180A4"/>
              </a:buClr>
              <a:buSzPts val="3800"/>
              <a:buFont typeface="Arial"/>
              <a:buNone/>
              <a:defRPr sz="3800" b="0" i="0" u="none" strike="noStrike" cap="none">
                <a:solidFill>
                  <a:srgbClr val="3180A4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39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31323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rgbClr val="31323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31323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rgbClr val="31323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31323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rgbClr val="31323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31323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rgbClr val="31323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31323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rgbClr val="31323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4.jp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3"/>
          <p:cNvSpPr txBox="1"/>
          <p:nvPr/>
        </p:nvSpPr>
        <p:spPr>
          <a:xfrm>
            <a:off x="4675025" y="1622325"/>
            <a:ext cx="4329300" cy="859618"/>
          </a:xfrm>
          <a:prstGeom prst="rect">
            <a:avLst/>
          </a:prstGeom>
          <a:noFill/>
          <a:ln w="9525" cap="flat" cmpd="sng">
            <a:solidFill>
              <a:srgbClr val="C9DAF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>
                <a:solidFill>
                  <a:schemeClr val="bg2"/>
                </a:solidFill>
              </a:rPr>
              <a:t>Workshop</a:t>
            </a:r>
            <a:endParaRPr sz="2000" b="1" dirty="0">
              <a:solidFill>
                <a:schemeClr val="bg2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>
                <a:solidFill>
                  <a:schemeClr val="bg2"/>
                </a:solidFill>
              </a:rPr>
              <a:t>Yerevan, June 3,</a:t>
            </a:r>
            <a:r>
              <a:rPr lang="ka-GE" sz="2000" b="1" dirty="0">
                <a:solidFill>
                  <a:schemeClr val="bg2"/>
                </a:solidFill>
              </a:rPr>
              <a:t> 2021</a:t>
            </a:r>
            <a:endParaRPr sz="2000" b="1" dirty="0">
              <a:solidFill>
                <a:schemeClr val="bg2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1" dirty="0">
                <a:solidFill>
                  <a:srgbClr val="0C343D"/>
                </a:solidFill>
              </a:rPr>
              <a:t> </a:t>
            </a:r>
            <a:endParaRPr sz="1800" b="1" dirty="0">
              <a:solidFill>
                <a:srgbClr val="0C343D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ka-GE" sz="2400" b="1" dirty="0">
              <a:solidFill>
                <a:srgbClr val="0C343D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>
                <a:solidFill>
                  <a:schemeClr val="bg2"/>
                </a:solidFill>
              </a:rPr>
              <a:t>Conflict Assessment Framework</a:t>
            </a:r>
            <a:endParaRPr sz="2000" b="1" dirty="0">
              <a:solidFill>
                <a:schemeClr val="bg2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 dirty="0">
              <a:solidFill>
                <a:srgbClr val="0C343D"/>
              </a:solidFill>
            </a:endParaRPr>
          </a:p>
        </p:txBody>
      </p:sp>
      <p:pic>
        <p:nvPicPr>
          <p:cNvPr id="1026" name="Picture 2" descr="C:\Users\Administrator\Desktop\image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514" y="1622324"/>
            <a:ext cx="3573625" cy="21752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C:\Users\Administrator\Desktop\GPPAC\logo_vertical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0439" y="619032"/>
            <a:ext cx="885825" cy="89916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 descr="C:\Users\Administrator\AppData\Local\Microsoft\Windows\Temporary Internet Files\Content.Word\GPPAC Logo.jpg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6987" y="516168"/>
            <a:ext cx="1057275" cy="89789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4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6550090" cy="8574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/>
            <a:r>
              <a:rPr lang="en-US" sz="2800" b="1" dirty="0">
                <a:solidFill>
                  <a:schemeClr val="bg2"/>
                </a:solidFill>
              </a:rPr>
              <a:t>Motivations of Conflict</a:t>
            </a:r>
            <a:r>
              <a:rPr lang="ka-GE" sz="2800" b="1" dirty="0">
                <a:solidFill>
                  <a:schemeClr val="bg2"/>
                </a:solidFill>
              </a:rPr>
              <a:t>- </a:t>
            </a:r>
            <a:r>
              <a:rPr lang="en-US" sz="2800" b="1" dirty="0">
                <a:solidFill>
                  <a:schemeClr val="bg2"/>
                </a:solidFill>
              </a:rPr>
              <a:t>Who, What</a:t>
            </a:r>
            <a:r>
              <a:rPr lang="ka-GE" sz="2800" b="1" dirty="0">
                <a:solidFill>
                  <a:schemeClr val="bg2"/>
                </a:solidFill>
              </a:rPr>
              <a:t>?</a:t>
            </a:r>
            <a:endParaRPr sz="2800" b="1" dirty="0">
              <a:solidFill>
                <a:schemeClr val="bg2"/>
              </a:solidFill>
            </a:endParaRPr>
          </a:p>
        </p:txBody>
      </p:sp>
      <p:sp>
        <p:nvSpPr>
          <p:cNvPr id="92" name="Google Shape;92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bg2"/>
                </a:solidFill>
              </a:rPr>
              <a:t>Motivators</a:t>
            </a:r>
            <a:endParaRPr sz="1800" b="1" dirty="0">
              <a:solidFill>
                <a:schemeClr val="bg2"/>
              </a:solidFill>
            </a:endParaRPr>
          </a:p>
        </p:txBody>
      </p:sp>
      <p:sp>
        <p:nvSpPr>
          <p:cNvPr id="2" name="Text Placeholder 1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r>
              <a:rPr lang="en-US" sz="2000" b="1" dirty="0"/>
              <a:t>Unmet Demands </a:t>
            </a:r>
            <a:endParaRPr lang="ka-GE" sz="2000" b="1" dirty="0"/>
          </a:p>
          <a:p>
            <a:pPr marL="50800" indent="0">
              <a:buNone/>
            </a:pPr>
            <a:endParaRPr lang="ka-GE" sz="2000" b="1" dirty="0"/>
          </a:p>
          <a:p>
            <a:r>
              <a:rPr lang="en-US" sz="2000" b="1" dirty="0"/>
              <a:t>Unmet Interests </a:t>
            </a:r>
            <a:endParaRPr lang="ka-GE" sz="2000" b="1" dirty="0"/>
          </a:p>
          <a:p>
            <a:endParaRPr lang="ka-GE" sz="2000" b="1" dirty="0"/>
          </a:p>
          <a:p>
            <a:r>
              <a:rPr lang="en-US" sz="2000" b="1" dirty="0"/>
              <a:t>Intransigent Positions</a:t>
            </a:r>
            <a:endParaRPr lang="ka-GE" sz="2000" b="1" dirty="0"/>
          </a:p>
          <a:p>
            <a:endParaRPr lang="ka-GE" sz="2000" b="1" dirty="0"/>
          </a:p>
          <a:p>
            <a:r>
              <a:rPr lang="en-US" sz="2000" b="1" dirty="0"/>
              <a:t>Satisfaction/Dissatisfaction </a:t>
            </a:r>
            <a:endParaRPr lang="ka-GE" sz="2000" b="1" dirty="0"/>
          </a:p>
          <a:p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050" y="1663942"/>
            <a:ext cx="3863652" cy="22472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95256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/>
            <a:r>
              <a:rPr lang="en-US" sz="3600" b="1" dirty="0">
                <a:solidFill>
                  <a:schemeClr val="bg2"/>
                </a:solidFill>
              </a:rPr>
              <a:t>Power/Influence and Conflict</a:t>
            </a:r>
            <a:endParaRPr sz="3600" b="1" dirty="0">
              <a:solidFill>
                <a:schemeClr val="bg2"/>
              </a:solidFill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50800" indent="0">
              <a:buNone/>
            </a:pPr>
            <a:r>
              <a:rPr lang="en-US" sz="1600" b="1" dirty="0"/>
              <a:t>Different Sources of Power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r>
              <a:rPr lang="en-US" sz="1600" dirty="0"/>
              <a:t>Military Power</a:t>
            </a:r>
            <a:endParaRPr lang="ka-GE" sz="1600" dirty="0"/>
          </a:p>
          <a:p>
            <a:r>
              <a:rPr lang="en-US" sz="1600" dirty="0"/>
              <a:t>Personal Power</a:t>
            </a:r>
            <a:endParaRPr lang="ka-GE" sz="1600" dirty="0"/>
          </a:p>
          <a:p>
            <a:r>
              <a:rPr lang="en-US" sz="1600" dirty="0"/>
              <a:t>Economic Power</a:t>
            </a:r>
            <a:endParaRPr lang="ka-GE" sz="1600" dirty="0"/>
          </a:p>
          <a:p>
            <a:r>
              <a:rPr lang="en-US" sz="1600" dirty="0"/>
              <a:t>Informational Influence</a:t>
            </a:r>
            <a:endParaRPr lang="ka-GE" sz="1600" dirty="0"/>
          </a:p>
          <a:p>
            <a:r>
              <a:rPr lang="en-US" sz="1600" dirty="0"/>
              <a:t>Religious Influence </a:t>
            </a:r>
            <a:endParaRPr lang="ka-GE" sz="1600" dirty="0"/>
          </a:p>
          <a:p>
            <a:r>
              <a:rPr lang="en-US" sz="1600" dirty="0"/>
              <a:t>Influence by Social Capital</a:t>
            </a:r>
            <a:endParaRPr lang="ka-GE" sz="1600" dirty="0"/>
          </a:p>
          <a:p>
            <a:r>
              <a:rPr lang="en-US" sz="1600" dirty="0"/>
              <a:t>Influence by Relationships</a:t>
            </a:r>
            <a:endParaRPr lang="ka-GE" sz="1600" dirty="0"/>
          </a:p>
          <a:p>
            <a:r>
              <a:rPr lang="en-US" sz="1600" dirty="0"/>
              <a:t>Moral Power </a:t>
            </a:r>
            <a:endParaRPr lang="ka-GE" sz="1600" dirty="0"/>
          </a:p>
          <a:p>
            <a:r>
              <a:rPr lang="en-US" sz="1600" dirty="0"/>
              <a:t>Imbalanced Power 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0040" y="1643839"/>
            <a:ext cx="3899323" cy="2797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79605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/>
            <a:r>
              <a:rPr lang="en-US" sz="3600" b="1" dirty="0">
                <a:solidFill>
                  <a:schemeClr val="bg2"/>
                </a:solidFill>
              </a:rPr>
              <a:t>Period of Conflict</a:t>
            </a:r>
            <a:endParaRPr sz="3600" b="1" dirty="0">
              <a:solidFill>
                <a:schemeClr val="bg2"/>
              </a:solidFill>
            </a:endParaRP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50800" indent="0">
              <a:buNone/>
            </a:pPr>
            <a:r>
              <a:rPr lang="en-US" sz="2000" b="1" dirty="0">
                <a:solidFill>
                  <a:schemeClr val="bg2"/>
                </a:solidFill>
              </a:rPr>
              <a:t>Chronology of Conflict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pPr>
              <a:spcBef>
                <a:spcPts val="0"/>
              </a:spcBef>
              <a:buFont typeface="Arial" pitchFamily="34" charset="0"/>
              <a:buChar char="•"/>
            </a:pPr>
            <a:r>
              <a:rPr lang="en-US" sz="1600" dirty="0">
                <a:solidFill>
                  <a:schemeClr val="bg2"/>
                </a:solidFill>
              </a:rPr>
              <a:t>When did the conflict start? </a:t>
            </a:r>
            <a:endParaRPr lang="ka-GE" sz="1600" dirty="0">
              <a:solidFill>
                <a:schemeClr val="bg2"/>
              </a:solidFill>
            </a:endParaRPr>
          </a:p>
          <a:p>
            <a:pPr marL="50800" indent="0">
              <a:spcBef>
                <a:spcPts val="0"/>
              </a:spcBef>
              <a:buNone/>
            </a:pPr>
            <a:endParaRPr lang="ka-GE" sz="1600" dirty="0">
              <a:solidFill>
                <a:schemeClr val="bg2"/>
              </a:solidFill>
            </a:endParaRPr>
          </a:p>
          <a:p>
            <a:pPr>
              <a:spcBef>
                <a:spcPts val="0"/>
              </a:spcBef>
              <a:buFont typeface="Arial" pitchFamily="34" charset="0"/>
              <a:buChar char="•"/>
            </a:pPr>
            <a:r>
              <a:rPr lang="en-US" sz="1600" dirty="0">
                <a:solidFill>
                  <a:schemeClr val="bg2"/>
                </a:solidFill>
              </a:rPr>
              <a:t>In which intensity the conflict persisted? </a:t>
            </a:r>
            <a:endParaRPr lang="ka-GE" sz="1600" dirty="0">
              <a:solidFill>
                <a:schemeClr val="bg2"/>
              </a:solidFill>
            </a:endParaRPr>
          </a:p>
          <a:p>
            <a:pPr marL="50800" indent="0">
              <a:spcBef>
                <a:spcPts val="0"/>
              </a:spcBef>
              <a:buNone/>
            </a:pPr>
            <a:endParaRPr lang="ka-GE" sz="1600" dirty="0">
              <a:solidFill>
                <a:schemeClr val="bg2"/>
              </a:solidFill>
            </a:endParaRPr>
          </a:p>
          <a:p>
            <a:pPr>
              <a:spcBef>
                <a:spcPts val="0"/>
              </a:spcBef>
              <a:buFont typeface="Arial" pitchFamily="34" charset="0"/>
              <a:buChar char="•"/>
            </a:pPr>
            <a:r>
              <a:rPr lang="en-US" sz="1600" dirty="0">
                <a:solidFill>
                  <a:schemeClr val="bg2"/>
                </a:solidFill>
              </a:rPr>
              <a:t>How stakeholders perceive history of the conflict? </a:t>
            </a:r>
            <a:endParaRPr lang="ka-GE" sz="1600" dirty="0">
              <a:solidFill>
                <a:schemeClr val="bg2"/>
              </a:solidFill>
            </a:endParaRPr>
          </a:p>
          <a:p>
            <a:pPr marL="50800" indent="0">
              <a:spcBef>
                <a:spcPts val="0"/>
              </a:spcBef>
              <a:buNone/>
            </a:pPr>
            <a:endParaRPr lang="ka-GE" sz="1600" dirty="0">
              <a:solidFill>
                <a:schemeClr val="bg2"/>
              </a:solidFill>
            </a:endParaRPr>
          </a:p>
          <a:p>
            <a:pPr>
              <a:spcBef>
                <a:spcPts val="0"/>
              </a:spcBef>
              <a:buFont typeface="Arial" pitchFamily="34" charset="0"/>
              <a:buChar char="•"/>
            </a:pPr>
            <a:r>
              <a:rPr lang="en-US" sz="1600" dirty="0">
                <a:solidFill>
                  <a:schemeClr val="bg2"/>
                </a:solidFill>
              </a:rPr>
              <a:t>Periods causing a “trauma” </a:t>
            </a:r>
            <a:endParaRPr lang="ka-GE" sz="1600" dirty="0">
              <a:solidFill>
                <a:schemeClr val="bg2"/>
              </a:solidFill>
            </a:endParaRPr>
          </a:p>
          <a:p>
            <a:pPr marL="50800" indent="0">
              <a:spcBef>
                <a:spcPts val="0"/>
              </a:spcBef>
              <a:buNone/>
            </a:pPr>
            <a:r>
              <a:rPr lang="ka-GE" sz="1600" dirty="0">
                <a:solidFill>
                  <a:schemeClr val="bg2"/>
                </a:solidFill>
              </a:rPr>
              <a:t> </a:t>
            </a:r>
          </a:p>
          <a:p>
            <a:pPr>
              <a:spcBef>
                <a:spcPts val="0"/>
              </a:spcBef>
              <a:buFont typeface="Arial" pitchFamily="34" charset="0"/>
              <a:buChar char="•"/>
            </a:pPr>
            <a:r>
              <a:rPr lang="en-US" sz="1600" dirty="0">
                <a:solidFill>
                  <a:schemeClr val="bg2"/>
                </a:solidFill>
              </a:rPr>
              <a:t>Emotional impact of the past</a:t>
            </a:r>
          </a:p>
          <a:p>
            <a:pPr marL="50800" indent="0">
              <a:spcBef>
                <a:spcPts val="0"/>
              </a:spcBef>
              <a:buNone/>
            </a:pPr>
            <a:endParaRPr lang="en-US" sz="1600" dirty="0">
              <a:solidFill>
                <a:schemeClr val="bg2"/>
              </a:solidFill>
            </a:endParaRPr>
          </a:p>
          <a:p>
            <a:pPr>
              <a:spcBef>
                <a:spcPts val="0"/>
              </a:spcBef>
              <a:buFont typeface="Arial" pitchFamily="34" charset="0"/>
              <a:buChar char="•"/>
            </a:pPr>
            <a:r>
              <a:rPr lang="en-US" sz="1600" dirty="0">
                <a:solidFill>
                  <a:schemeClr val="bg2"/>
                </a:solidFill>
              </a:rPr>
              <a:t> Influence of specific periods</a:t>
            </a:r>
            <a:r>
              <a:rPr lang="ka-GE" sz="1600" dirty="0">
                <a:solidFill>
                  <a:schemeClr val="bg2"/>
                </a:solidFill>
              </a:rPr>
              <a:t>  </a:t>
            </a:r>
            <a:endParaRPr lang="en-US" sz="1600" dirty="0">
              <a:solidFill>
                <a:schemeClr val="bg2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2864" y="3275044"/>
            <a:ext cx="3505896" cy="83975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2864" y="1803723"/>
            <a:ext cx="3395747" cy="15646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01079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80D62E-9697-4B60-BD0C-E0FBEF8BEA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05978"/>
            <a:ext cx="6375991" cy="857400"/>
          </a:xfrm>
        </p:spPr>
        <p:txBody>
          <a:bodyPr/>
          <a:lstStyle/>
          <a:p>
            <a:r>
              <a:rPr lang="en-US" sz="3600" b="1" dirty="0">
                <a:solidFill>
                  <a:schemeClr val="bg2"/>
                </a:solidFill>
              </a:rPr>
              <a:t>Pattern of Conflict Analysis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450A76F-DDA1-4523-8295-B4E7F5F2CCC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000" dirty="0">
                <a:solidFill>
                  <a:schemeClr val="bg2"/>
                </a:solidFill>
              </a:rPr>
              <a:t>Oriented on the target audience</a:t>
            </a:r>
          </a:p>
          <a:p>
            <a:pPr marL="50800" indent="0">
              <a:buNone/>
            </a:pPr>
            <a:endParaRPr lang="en-US" sz="2000" dirty="0">
              <a:solidFill>
                <a:schemeClr val="bg2"/>
              </a:solidFill>
            </a:endParaRPr>
          </a:p>
          <a:p>
            <a:r>
              <a:rPr lang="en-US" sz="2000" dirty="0">
                <a:solidFill>
                  <a:schemeClr val="bg2"/>
                </a:solidFill>
              </a:rPr>
              <a:t>Descriptive, not judging </a:t>
            </a:r>
            <a:r>
              <a:rPr lang="en-US" sz="2000">
                <a:solidFill>
                  <a:schemeClr val="bg2"/>
                </a:solidFill>
              </a:rPr>
              <a:t>and impartial </a:t>
            </a:r>
            <a:endParaRPr lang="en-US" sz="2000" dirty="0">
              <a:solidFill>
                <a:schemeClr val="bg2"/>
              </a:solidFill>
            </a:endParaRPr>
          </a:p>
          <a:p>
            <a:pPr marL="50800" indent="0">
              <a:buNone/>
            </a:pPr>
            <a:endParaRPr lang="en-US" sz="2000" dirty="0">
              <a:solidFill>
                <a:schemeClr val="bg2"/>
              </a:solidFill>
            </a:endParaRPr>
          </a:p>
          <a:p>
            <a:r>
              <a:rPr lang="en-US" sz="2000" dirty="0">
                <a:solidFill>
                  <a:schemeClr val="bg2"/>
                </a:solidFill>
              </a:rPr>
              <a:t>Contain recommendations for early actions</a:t>
            </a:r>
          </a:p>
          <a:p>
            <a:endParaRPr lang="en-US" sz="2000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FEEF8A2-DB4A-4749-92F5-61CBBB7F749E}"/>
              </a:ext>
            </a:extLst>
          </p:cNvPr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r>
              <a:rPr lang="en-US" sz="2000" dirty="0">
                <a:solidFill>
                  <a:schemeClr val="bg2"/>
                </a:solidFill>
              </a:rPr>
              <a:t>Using plain language and be reader-friendly </a:t>
            </a:r>
          </a:p>
          <a:p>
            <a:pPr marL="50800" indent="0">
              <a:buNone/>
            </a:pPr>
            <a:endParaRPr lang="en-US" sz="2000" dirty="0">
              <a:solidFill>
                <a:schemeClr val="bg2"/>
              </a:solidFill>
            </a:endParaRPr>
          </a:p>
          <a:p>
            <a:r>
              <a:rPr lang="en-US" sz="2000" dirty="0">
                <a:solidFill>
                  <a:schemeClr val="bg2"/>
                </a:solidFill>
              </a:rPr>
              <a:t>Using combination of graphics and texts</a:t>
            </a:r>
          </a:p>
          <a:p>
            <a:pPr marL="50800" indent="0">
              <a:buNone/>
            </a:pPr>
            <a:endParaRPr lang="en-US" sz="2000" dirty="0">
              <a:solidFill>
                <a:schemeClr val="bg2"/>
              </a:solidFill>
            </a:endParaRPr>
          </a:p>
          <a:p>
            <a:r>
              <a:rPr lang="en-US" sz="2000" dirty="0">
                <a:solidFill>
                  <a:schemeClr val="bg2"/>
                </a:solidFill>
              </a:rPr>
              <a:t>Avoid information overload, well-structured key messages</a:t>
            </a:r>
          </a:p>
        </p:txBody>
      </p:sp>
    </p:spTree>
    <p:extLst>
      <p:ext uri="{BB962C8B-B14F-4D97-AF65-F5344CB8AC3E}">
        <p14:creationId xmlns:p14="http://schemas.microsoft.com/office/powerpoint/2010/main" val="31182331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AB55EC4E-7BFE-490E-B4C1-666CD2270197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206375"/>
            <a:ext cx="8229600" cy="467020"/>
          </a:xfrm>
        </p:spPr>
        <p:txBody>
          <a:bodyPr/>
          <a:lstStyle/>
          <a:p>
            <a:r>
              <a:rPr lang="en-US" sz="3200" b="1" dirty="0">
                <a:solidFill>
                  <a:schemeClr val="bg2"/>
                </a:solidFill>
              </a:rPr>
              <a:t>Levels of Potential Changes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13B6474-F6D7-4297-93A4-2B2ED2D23C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1196459"/>
              </p:ext>
            </p:extLst>
          </p:nvPr>
        </p:nvGraphicFramePr>
        <p:xfrm>
          <a:off x="297712" y="673395"/>
          <a:ext cx="7931888" cy="43581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89836">
                  <a:extLst>
                    <a:ext uri="{9D8B030D-6E8A-4147-A177-3AD203B41FA5}">
                      <a16:colId xmlns:a16="http://schemas.microsoft.com/office/drawing/2014/main" val="556108794"/>
                    </a:ext>
                  </a:extLst>
                </a:gridCol>
                <a:gridCol w="1998089">
                  <a:extLst>
                    <a:ext uri="{9D8B030D-6E8A-4147-A177-3AD203B41FA5}">
                      <a16:colId xmlns:a16="http://schemas.microsoft.com/office/drawing/2014/main" val="26079255"/>
                    </a:ext>
                  </a:extLst>
                </a:gridCol>
                <a:gridCol w="2643963">
                  <a:extLst>
                    <a:ext uri="{9D8B030D-6E8A-4147-A177-3AD203B41FA5}">
                      <a16:colId xmlns:a16="http://schemas.microsoft.com/office/drawing/2014/main" val="2412926941"/>
                    </a:ext>
                  </a:extLst>
                </a:gridCol>
              </a:tblGrid>
              <a:tr h="700568"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FACTORS AT DIFFERENT LEVELS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CHAHGES NEEDED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POTENTIAL APPROACHES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2343422"/>
                  </a:ext>
                </a:extLst>
              </a:tr>
              <a:tr h="700568">
                <a:tc>
                  <a:txBody>
                    <a:bodyPr/>
                    <a:lstStyle/>
                    <a:p>
                      <a:pPr algn="l"/>
                      <a:r>
                        <a:rPr lang="en-US" b="1" dirty="0"/>
                        <a:t>Individual/Personal Factors </a:t>
                      </a:r>
                    </a:p>
                    <a:p>
                      <a:pPr algn="l"/>
                      <a:r>
                        <a:rPr lang="en-US" dirty="0"/>
                        <a:t>(attitudes, behaviors, perceptions, skills etc.)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423541"/>
                  </a:ext>
                </a:extLst>
              </a:tr>
              <a:tr h="700568">
                <a:tc>
                  <a:txBody>
                    <a:bodyPr/>
                    <a:lstStyle/>
                    <a:p>
                      <a:pPr algn="l"/>
                      <a:r>
                        <a:rPr lang="en-US" b="1" dirty="0"/>
                        <a:t>Individual Relationships</a:t>
                      </a:r>
                    </a:p>
                    <a:p>
                      <a:pPr algn="l"/>
                      <a:r>
                        <a:rPr lang="en-US" b="0" dirty="0"/>
                        <a:t>(patterns of individual interaction across group lines etc.)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3744572"/>
                  </a:ext>
                </a:extLst>
              </a:tr>
              <a:tr h="700568">
                <a:tc>
                  <a:txBody>
                    <a:bodyPr/>
                    <a:lstStyle/>
                    <a:p>
                      <a:pPr algn="l"/>
                      <a:r>
                        <a:rPr lang="en-US" b="1" dirty="0"/>
                        <a:t>Group Relations &amp; Social Norms</a:t>
                      </a:r>
                    </a:p>
                    <a:p>
                      <a:pPr algn="l"/>
                      <a:r>
                        <a:rPr lang="en-US" b="0" dirty="0"/>
                        <a:t>(how different groups relate to each other)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4821236"/>
                  </a:ext>
                </a:extLst>
              </a:tr>
              <a:tr h="700568">
                <a:tc>
                  <a:txBody>
                    <a:bodyPr/>
                    <a:lstStyle/>
                    <a:p>
                      <a:pPr algn="l"/>
                      <a:r>
                        <a:rPr lang="en-US" b="1" dirty="0"/>
                        <a:t>Institutions (formal &amp; informal)</a:t>
                      </a:r>
                    </a:p>
                    <a:p>
                      <a:pPr algn="l"/>
                      <a:r>
                        <a:rPr lang="en-US" b="0" dirty="0"/>
                        <a:t>(How they function and how do they influence conflict)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7744761"/>
                  </a:ext>
                </a:extLst>
              </a:tr>
              <a:tr h="700568">
                <a:tc>
                  <a:txBody>
                    <a:bodyPr/>
                    <a:lstStyle/>
                    <a:p>
                      <a:pPr algn="l"/>
                      <a:r>
                        <a:rPr lang="en-US" b="1" dirty="0"/>
                        <a:t>Deep Social, Political and Economic Structures and Culture</a:t>
                      </a:r>
                    </a:p>
                    <a:p>
                      <a:pPr algn="l"/>
                      <a:r>
                        <a:rPr lang="en-US" b="0" dirty="0"/>
                        <a:t>(do they aggravate or reduce conflict)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61236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53622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4"/>
          <p:cNvSpPr txBox="1">
            <a:spLocks noGrp="1"/>
          </p:cNvSpPr>
          <p:nvPr>
            <p:ph type="title"/>
          </p:nvPr>
        </p:nvSpPr>
        <p:spPr>
          <a:xfrm>
            <a:off x="457200" y="261257"/>
            <a:ext cx="8229600" cy="4023828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>
                <a:solidFill>
                  <a:schemeClr val="bg2"/>
                </a:solidFill>
              </a:rPr>
              <a:t>Thank You For Attention</a:t>
            </a:r>
            <a:br>
              <a:rPr lang="en-US" sz="2800" b="1" dirty="0">
                <a:solidFill>
                  <a:schemeClr val="bg2"/>
                </a:solidFill>
              </a:rPr>
            </a:br>
            <a:r>
              <a:rPr lang="en-US" sz="2800" b="1" dirty="0">
                <a:solidFill>
                  <a:schemeClr val="bg2"/>
                </a:solidFill>
              </a:rPr>
              <a:t>Live in Peace</a:t>
            </a:r>
            <a:endParaRPr sz="2800" b="1" dirty="0">
              <a:solidFill>
                <a:schemeClr val="bg2"/>
              </a:solidFill>
            </a:endParaRPr>
          </a:p>
        </p:txBody>
      </p:sp>
      <p:sp>
        <p:nvSpPr>
          <p:cNvPr id="92" name="Google Shape;92;p14"/>
          <p:cNvSpPr txBox="1">
            <a:spLocks noGrp="1"/>
          </p:cNvSpPr>
          <p:nvPr>
            <p:ph type="body" idx="1"/>
          </p:nvPr>
        </p:nvSpPr>
        <p:spPr>
          <a:xfrm>
            <a:off x="457200" y="765545"/>
            <a:ext cx="8229600" cy="3918422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>
              <a:buNone/>
            </a:pPr>
            <a:r>
              <a:rPr lang="x-none" sz="1800" dirty="0">
                <a:solidFill>
                  <a:schemeClr val="bg2"/>
                </a:solidFill>
              </a:rPr>
              <a:t> </a:t>
            </a:r>
            <a:endParaRPr lang="en-US" sz="1800" dirty="0">
              <a:solidFill>
                <a:schemeClr val="bg2"/>
              </a:solidFill>
            </a:endParaRPr>
          </a:p>
          <a:p>
            <a:pPr marL="0" lvl="0" indent="0" algn="ctr">
              <a:buNone/>
            </a:pPr>
            <a:endParaRPr lang="en-US" sz="1800" dirty="0">
              <a:solidFill>
                <a:schemeClr val="bg2"/>
              </a:solidFill>
            </a:endParaRPr>
          </a:p>
          <a:p>
            <a:pPr marL="0" lvl="0" indent="0" algn="ctr">
              <a:buNone/>
            </a:pPr>
            <a:endParaRPr lang="x-none" sz="18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25049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4"/>
          <p:cNvSpPr txBox="1">
            <a:spLocks noGrp="1"/>
          </p:cNvSpPr>
          <p:nvPr>
            <p:ph type="title"/>
          </p:nvPr>
        </p:nvSpPr>
        <p:spPr>
          <a:xfrm>
            <a:off x="457200" y="219740"/>
            <a:ext cx="8229600" cy="758588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 dirty="0">
                <a:solidFill>
                  <a:schemeClr val="bg2"/>
                </a:solidFill>
              </a:rPr>
              <a:t>GPPAC</a:t>
            </a:r>
            <a:r>
              <a:rPr lang="ka-GE" b="1" dirty="0">
                <a:solidFill>
                  <a:schemeClr val="bg2"/>
                </a:solidFill>
              </a:rPr>
              <a:t> </a:t>
            </a:r>
            <a:r>
              <a:rPr lang="en-US" b="1" dirty="0">
                <a:solidFill>
                  <a:schemeClr val="bg2"/>
                </a:solidFill>
              </a:rPr>
              <a:t>Mission</a:t>
            </a:r>
            <a:endParaRPr b="1" dirty="0">
              <a:solidFill>
                <a:schemeClr val="bg2"/>
              </a:solidFill>
            </a:endParaRPr>
          </a:p>
        </p:txBody>
      </p:sp>
      <p:sp>
        <p:nvSpPr>
          <p:cNvPr id="92" name="Google Shape;92;p14"/>
          <p:cNvSpPr txBox="1">
            <a:spLocks noGrp="1"/>
          </p:cNvSpPr>
          <p:nvPr>
            <p:ph type="body" idx="1"/>
          </p:nvPr>
        </p:nvSpPr>
        <p:spPr>
          <a:xfrm>
            <a:off x="457200" y="978325"/>
            <a:ext cx="8229600" cy="33945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>
              <a:buNone/>
            </a:pPr>
            <a:r>
              <a:rPr lang="en-GB" sz="28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GPPAC</a:t>
            </a:r>
            <a:r>
              <a:rPr lang="ka-GE" sz="2800" dirty="0">
                <a:solidFill>
                  <a:schemeClr val="bg2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sz="28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mission is to achieve a global shift in peacebuilding - from solely reacting to violent conflict to preventing conflict. </a:t>
            </a:r>
          </a:p>
          <a:p>
            <a:pPr marL="0" lvl="0" indent="0">
              <a:buNone/>
            </a:pPr>
            <a:endParaRPr lang="en-US" sz="2800" dirty="0">
              <a:solidFill>
                <a:schemeClr val="bg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US" sz="28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do this, we work for collaboration between different groups – civil society, academia, media and decision makers.</a:t>
            </a:r>
            <a:endParaRPr lang="ka-GE" sz="2800" dirty="0">
              <a:solidFill>
                <a:schemeClr val="bg2"/>
              </a:solidFill>
              <a:latin typeface="+mj-lt"/>
              <a:cs typeface="Times New Roman" panose="02020603050405020304" pitchFamily="18" charset="0"/>
            </a:endParaRPr>
          </a:p>
          <a:p>
            <a:pPr marL="342900" lvl="0" algn="l" rtl="0">
              <a:spcBef>
                <a:spcPts val="360"/>
              </a:spcBef>
              <a:spcAft>
                <a:spcPts val="0"/>
              </a:spcAft>
              <a:buFont typeface="Arial" pitchFamily="34" charset="0"/>
              <a:buChar char="•"/>
            </a:pPr>
            <a:endParaRPr lang="ka-GE" sz="2400" dirty="0">
              <a:solidFill>
                <a:schemeClr val="bg2"/>
              </a:solidFill>
              <a:latin typeface="+mj-lt"/>
            </a:endParaRPr>
          </a:p>
          <a:p>
            <a:pPr marL="0" lvl="0" indent="0" algn="ctr" rtl="0">
              <a:spcBef>
                <a:spcPts val="360"/>
              </a:spcBef>
              <a:spcAft>
                <a:spcPts val="0"/>
              </a:spcAft>
              <a:buNone/>
            </a:pPr>
            <a:endParaRPr sz="24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4"/>
          <p:cNvSpPr txBox="1">
            <a:spLocks noGrp="1"/>
          </p:cNvSpPr>
          <p:nvPr>
            <p:ph type="title"/>
          </p:nvPr>
        </p:nvSpPr>
        <p:spPr>
          <a:xfrm>
            <a:off x="457200" y="261257"/>
            <a:ext cx="8229600" cy="578498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>
                <a:solidFill>
                  <a:schemeClr val="bg2"/>
                </a:solidFill>
              </a:rPr>
              <a:t>Food for Thought</a:t>
            </a:r>
            <a:endParaRPr sz="2800" b="1" dirty="0">
              <a:solidFill>
                <a:schemeClr val="bg2"/>
              </a:solidFill>
            </a:endParaRPr>
          </a:p>
        </p:txBody>
      </p:sp>
      <p:sp>
        <p:nvSpPr>
          <p:cNvPr id="92" name="Google Shape;92;p14"/>
          <p:cNvSpPr txBox="1">
            <a:spLocks noGrp="1"/>
          </p:cNvSpPr>
          <p:nvPr>
            <p:ph type="body" idx="1"/>
          </p:nvPr>
        </p:nvSpPr>
        <p:spPr>
          <a:xfrm>
            <a:off x="457200" y="858415"/>
            <a:ext cx="8229600" cy="3825551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85750" lvl="0" indent="-285750">
              <a:buFont typeface="Arial" pitchFamily="34" charset="0"/>
              <a:buChar char="•"/>
            </a:pPr>
            <a:r>
              <a:rPr lang="en-US" sz="1800" dirty="0">
                <a:solidFill>
                  <a:schemeClr val="bg2"/>
                </a:solidFill>
              </a:rPr>
              <a:t>Which factors contribute to the confrontation and division between the people living on both sides of the dividing lines in the conflict zones?</a:t>
            </a:r>
            <a:endParaRPr sz="1800" b="1" dirty="0">
              <a:solidFill>
                <a:schemeClr val="bg2"/>
              </a:solidFill>
            </a:endParaRPr>
          </a:p>
          <a:p>
            <a:pPr marL="285750" lvl="0" indent="-285750">
              <a:buFont typeface="Arial" pitchFamily="34" charset="0"/>
              <a:buChar char="•"/>
            </a:pPr>
            <a:endParaRPr lang="x-none" sz="1800" dirty="0">
              <a:solidFill>
                <a:schemeClr val="bg2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sz="1800" dirty="0">
                <a:solidFill>
                  <a:schemeClr val="bg2"/>
                </a:solidFill>
              </a:rPr>
              <a:t>Which factors contribute to the reconnection, conciliation, mutual understanding and cooperation between the conflict-separated people?</a:t>
            </a:r>
            <a:endParaRPr lang="ka-GE" sz="1800" b="1" dirty="0">
              <a:solidFill>
                <a:schemeClr val="bg2"/>
              </a:solidFill>
            </a:endParaRPr>
          </a:p>
          <a:p>
            <a:pPr marL="285750" lvl="0" indent="-285750">
              <a:buFont typeface="Arial" pitchFamily="34" charset="0"/>
              <a:buChar char="•"/>
            </a:pPr>
            <a:endParaRPr lang="x-none" sz="1800" dirty="0">
              <a:solidFill>
                <a:schemeClr val="bg2"/>
              </a:solidFill>
            </a:endParaRPr>
          </a:p>
          <a:p>
            <a:pPr marL="285750" lvl="0" indent="-285750">
              <a:buFont typeface="Arial" pitchFamily="34" charset="0"/>
              <a:buChar char="•"/>
            </a:pPr>
            <a:r>
              <a:rPr lang="en-US" sz="1800" dirty="0">
                <a:solidFill>
                  <a:schemeClr val="bg2"/>
                </a:solidFill>
              </a:rPr>
              <a:t>Which types of the programs/project could contribute to confidence-building and conciliation and vice versa</a:t>
            </a:r>
          </a:p>
          <a:p>
            <a:pPr marL="0" lvl="0" indent="0">
              <a:buNone/>
            </a:pPr>
            <a:endParaRPr lang="en-US" sz="1800" dirty="0">
              <a:solidFill>
                <a:schemeClr val="bg2"/>
              </a:solidFill>
            </a:endParaRPr>
          </a:p>
          <a:p>
            <a:pPr marL="285750" lvl="0" indent="-285750">
              <a:buFont typeface="Arial" pitchFamily="34" charset="0"/>
              <a:buChar char="•"/>
            </a:pPr>
            <a:r>
              <a:rPr lang="en-US" sz="1800" dirty="0">
                <a:solidFill>
                  <a:schemeClr val="bg2"/>
                </a:solidFill>
              </a:rPr>
              <a:t>What changes would you make in your organization to contribute to the prevention and/or de-escalation of conflict(s) </a:t>
            </a:r>
            <a:endParaRPr lang="x-none" sz="18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15809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800" b="1" dirty="0">
                <a:solidFill>
                  <a:schemeClr val="bg2"/>
                </a:solidFill>
              </a:rPr>
              <a:t>6 CONFLICT-RELATED QUESTIONS </a:t>
            </a:r>
            <a:endParaRPr sz="2800" b="1" dirty="0">
              <a:solidFill>
                <a:schemeClr val="bg2"/>
              </a:solidFill>
            </a:endParaRPr>
          </a:p>
        </p:txBody>
      </p:sp>
      <p:sp>
        <p:nvSpPr>
          <p:cNvPr id="92" name="Google Shape;92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2000" dirty="0">
                <a:solidFill>
                  <a:schemeClr val="bg2"/>
                </a:solidFill>
              </a:rPr>
              <a:t>1. Where and in what environment the conflict happens?</a:t>
            </a:r>
            <a:endParaRPr sz="2000" dirty="0">
              <a:solidFill>
                <a:schemeClr val="bg2"/>
              </a:solidFill>
            </a:endParaRPr>
          </a:p>
          <a:p>
            <a:pPr marL="393700" lvl="0" indent="-457200" rtl="0">
              <a:spcBef>
                <a:spcPts val="360"/>
              </a:spcBef>
              <a:spcAft>
                <a:spcPts val="0"/>
              </a:spcAft>
              <a:buFont typeface="+mj-lt"/>
              <a:buAutoNum type="arabicPeriod"/>
            </a:pPr>
            <a:endParaRPr sz="2000" dirty="0">
              <a:solidFill>
                <a:schemeClr val="bg2"/>
              </a:solidFill>
            </a:endParaRPr>
          </a:p>
          <a:p>
            <a:pPr marL="0" lvl="0" indent="0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2000" dirty="0">
                <a:solidFill>
                  <a:schemeClr val="bg2"/>
                </a:solidFill>
              </a:rPr>
              <a:t>2. Who are the stakeholders? </a:t>
            </a:r>
            <a:endParaRPr lang="x-none" sz="2000" dirty="0">
              <a:solidFill>
                <a:schemeClr val="bg2"/>
              </a:solidFill>
            </a:endParaRPr>
          </a:p>
          <a:p>
            <a:pPr marL="393700" lvl="0" indent="-457200" rtl="0">
              <a:spcBef>
                <a:spcPts val="360"/>
              </a:spcBef>
              <a:spcAft>
                <a:spcPts val="0"/>
              </a:spcAft>
              <a:buFont typeface="+mj-lt"/>
              <a:buAutoNum type="arabicPeriod"/>
            </a:pPr>
            <a:endParaRPr lang="x-none" sz="2000" dirty="0">
              <a:solidFill>
                <a:schemeClr val="bg2"/>
              </a:solidFill>
            </a:endParaRPr>
          </a:p>
          <a:p>
            <a:pPr marL="0" lvl="0" indent="0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2000" dirty="0">
                <a:solidFill>
                  <a:schemeClr val="bg2"/>
                </a:solidFill>
              </a:rPr>
              <a:t>3. Why stakeholders act in this or other way? </a:t>
            </a:r>
            <a:r>
              <a:rPr lang="x-none" sz="2000" dirty="0">
                <a:solidFill>
                  <a:schemeClr val="bg2"/>
                </a:solidFill>
              </a:rPr>
              <a:t> </a:t>
            </a:r>
          </a:p>
          <a:p>
            <a:pPr marL="342900" lvl="0" rtl="0">
              <a:spcBef>
                <a:spcPts val="360"/>
              </a:spcBef>
              <a:spcAft>
                <a:spcPts val="0"/>
              </a:spcAft>
              <a:buFont typeface="+mj-lt"/>
              <a:buAutoNum type="arabicParenR"/>
            </a:pPr>
            <a:endParaRPr lang="x-none" sz="1800" dirty="0">
              <a:solidFill>
                <a:schemeClr val="bg2"/>
              </a:solidFill>
            </a:endParaRPr>
          </a:p>
          <a:p>
            <a:pPr marL="342900" lvl="0" rtl="0">
              <a:spcBef>
                <a:spcPts val="360"/>
              </a:spcBef>
              <a:spcAft>
                <a:spcPts val="0"/>
              </a:spcAft>
              <a:buFont typeface="+mj-lt"/>
              <a:buAutoNum type="arabicParenR"/>
            </a:pPr>
            <a:endParaRPr lang="x-none" sz="1800" dirty="0">
              <a:solidFill>
                <a:schemeClr val="bg2"/>
              </a:solidFill>
            </a:endParaRPr>
          </a:p>
          <a:p>
            <a:pPr marL="0" lvl="0" indent="0" rtl="0">
              <a:spcBef>
                <a:spcPts val="360"/>
              </a:spcBef>
              <a:spcAft>
                <a:spcPts val="0"/>
              </a:spcAft>
              <a:buNone/>
            </a:pPr>
            <a:endParaRPr lang="x-none" sz="1800" dirty="0">
              <a:solidFill>
                <a:schemeClr val="bg2"/>
              </a:solidFill>
            </a:endParaRPr>
          </a:p>
        </p:txBody>
      </p:sp>
      <p:sp>
        <p:nvSpPr>
          <p:cNvPr id="2" name="Text Placeholder 1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pPr marL="50800" lvl="0" indent="0">
              <a:buNone/>
            </a:pPr>
            <a:r>
              <a:rPr lang="en-US" sz="2000" dirty="0">
                <a:solidFill>
                  <a:schemeClr val="bg2"/>
                </a:solidFill>
              </a:rPr>
              <a:t>4. Which factors trigger, fuel and/or defuse the conflict?</a:t>
            </a:r>
            <a:endParaRPr lang="x-none" sz="2000" dirty="0">
              <a:solidFill>
                <a:schemeClr val="bg2"/>
              </a:solidFill>
            </a:endParaRPr>
          </a:p>
          <a:p>
            <a:pPr marL="508000" lvl="0" indent="-457200">
              <a:buFont typeface="+mj-lt"/>
              <a:buAutoNum type="arabicPeriod"/>
            </a:pPr>
            <a:endParaRPr lang="x-none" sz="2000" dirty="0">
              <a:solidFill>
                <a:schemeClr val="bg2"/>
              </a:solidFill>
            </a:endParaRPr>
          </a:p>
          <a:p>
            <a:pPr marL="50800" indent="0">
              <a:buNone/>
            </a:pPr>
            <a:r>
              <a:rPr lang="en-US" sz="2000" dirty="0">
                <a:solidFill>
                  <a:schemeClr val="bg2"/>
                </a:solidFill>
              </a:rPr>
              <a:t>5. In which forms the conflict manifests itself? </a:t>
            </a:r>
            <a:endParaRPr lang="x-none" sz="2000" dirty="0">
              <a:solidFill>
                <a:schemeClr val="bg2"/>
              </a:solidFill>
            </a:endParaRPr>
          </a:p>
          <a:p>
            <a:pPr marL="508000" lvl="0" indent="-457200">
              <a:buFont typeface="+mj-lt"/>
              <a:buAutoNum type="arabicPeriod"/>
            </a:pPr>
            <a:endParaRPr lang="x-none" sz="2000" dirty="0">
              <a:solidFill>
                <a:schemeClr val="bg2"/>
              </a:solidFill>
            </a:endParaRPr>
          </a:p>
          <a:p>
            <a:pPr marL="50800" lvl="0" indent="0">
              <a:buNone/>
            </a:pPr>
            <a:r>
              <a:rPr lang="en-US" sz="2000" dirty="0">
                <a:solidFill>
                  <a:schemeClr val="bg2"/>
                </a:solidFill>
              </a:rPr>
              <a:t>6. When and in which period the conflict has happened? </a:t>
            </a:r>
            <a:r>
              <a:rPr lang="ka-GE" sz="2000" dirty="0">
                <a:solidFill>
                  <a:schemeClr val="bg2"/>
                </a:solidFill>
              </a:rPr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74258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Freeform 19">
            <a:extLst>
              <a:ext uri="{FF2B5EF4-FFF2-40B4-BE49-F238E27FC236}">
                <a16:creationId xmlns:a16="http://schemas.microsoft.com/office/drawing/2014/main" id="{1E86B3E3-E4A2-AA40-A5F4-B05CDF36D6E6}"/>
              </a:ext>
            </a:extLst>
          </p:cNvPr>
          <p:cNvSpPr/>
          <p:nvPr/>
        </p:nvSpPr>
        <p:spPr>
          <a:xfrm>
            <a:off x="4608763" y="2835304"/>
            <a:ext cx="946693" cy="443255"/>
          </a:xfrm>
          <a:custGeom>
            <a:avLst/>
            <a:gdLst>
              <a:gd name="connsiteX0" fmla="*/ 0 w 1262257"/>
              <a:gd name="connsiteY0" fmla="*/ 0 h 591007"/>
              <a:gd name="connsiteX1" fmla="*/ 175875 w 1262257"/>
              <a:gd name="connsiteY1" fmla="*/ 0 h 591007"/>
              <a:gd name="connsiteX2" fmla="*/ 1262258 w 1262257"/>
              <a:gd name="connsiteY2" fmla="*/ 591007 h 591007"/>
              <a:gd name="connsiteX3" fmla="*/ 0 w 1262257"/>
              <a:gd name="connsiteY3" fmla="*/ 591007 h 591007"/>
              <a:gd name="connsiteX4" fmla="*/ 0 w 1262257"/>
              <a:gd name="connsiteY4" fmla="*/ 0 h 5910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62257" h="591007">
                <a:moveTo>
                  <a:pt x="0" y="0"/>
                </a:moveTo>
                <a:lnTo>
                  <a:pt x="175875" y="0"/>
                </a:lnTo>
                <a:lnTo>
                  <a:pt x="1262258" y="591007"/>
                </a:lnTo>
                <a:lnTo>
                  <a:pt x="0" y="59100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>
              <a:lumMod val="75000"/>
            </a:schemeClr>
          </a:solidFill>
          <a:ln w="21020" cap="flat">
            <a:noFill/>
            <a:prstDash val="solid"/>
            <a:miter/>
          </a:ln>
        </p:spPr>
        <p:txBody>
          <a:bodyPr lIns="68580" tIns="34290" rIns="68580" bIns="34290" rtlCol="0" anchor="ctr"/>
          <a:lstStyle/>
          <a:p>
            <a:endParaRPr lang="en-US"/>
          </a:p>
        </p:txBody>
      </p:sp>
      <p:sp>
        <p:nvSpPr>
          <p:cNvPr id="21" name="Freeform 20">
            <a:extLst>
              <a:ext uri="{FF2B5EF4-FFF2-40B4-BE49-F238E27FC236}">
                <a16:creationId xmlns:a16="http://schemas.microsoft.com/office/drawing/2014/main" id="{A107FE13-5844-0B4E-8083-F2A5E4875971}"/>
              </a:ext>
            </a:extLst>
          </p:cNvPr>
          <p:cNvSpPr/>
          <p:nvPr/>
        </p:nvSpPr>
        <p:spPr>
          <a:xfrm>
            <a:off x="4788003" y="2835304"/>
            <a:ext cx="1784359" cy="443255"/>
          </a:xfrm>
          <a:custGeom>
            <a:avLst/>
            <a:gdLst>
              <a:gd name="connsiteX0" fmla="*/ 0 w 2379145"/>
              <a:gd name="connsiteY0" fmla="*/ 0 h 591007"/>
              <a:gd name="connsiteX1" fmla="*/ 175875 w 2379145"/>
              <a:gd name="connsiteY1" fmla="*/ 0 h 591007"/>
              <a:gd name="connsiteX2" fmla="*/ 2379146 w 2379145"/>
              <a:gd name="connsiteY2" fmla="*/ 591007 h 591007"/>
              <a:gd name="connsiteX3" fmla="*/ 1116888 w 2379145"/>
              <a:gd name="connsiteY3" fmla="*/ 591007 h 591007"/>
              <a:gd name="connsiteX4" fmla="*/ 0 w 2379145"/>
              <a:gd name="connsiteY4" fmla="*/ 0 h 5910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79145" h="591007">
                <a:moveTo>
                  <a:pt x="0" y="0"/>
                </a:moveTo>
                <a:lnTo>
                  <a:pt x="175875" y="0"/>
                </a:lnTo>
                <a:lnTo>
                  <a:pt x="2379146" y="591007"/>
                </a:lnTo>
                <a:lnTo>
                  <a:pt x="1116888" y="59100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5">
              <a:lumMod val="75000"/>
            </a:schemeClr>
          </a:solidFill>
          <a:ln w="21020" cap="flat">
            <a:noFill/>
            <a:prstDash val="solid"/>
            <a:miter/>
          </a:ln>
        </p:spPr>
        <p:txBody>
          <a:bodyPr lIns="68580" tIns="34290" rIns="68580" bIns="34290" rtlCol="0" anchor="ctr"/>
          <a:lstStyle/>
          <a:p>
            <a:endParaRPr lang="en-US"/>
          </a:p>
        </p:txBody>
      </p:sp>
      <p:sp>
        <p:nvSpPr>
          <p:cNvPr id="22" name="Freeform 21">
            <a:extLst>
              <a:ext uri="{FF2B5EF4-FFF2-40B4-BE49-F238E27FC236}">
                <a16:creationId xmlns:a16="http://schemas.microsoft.com/office/drawing/2014/main" id="{681D441C-6C91-634C-9631-0DED2F028107}"/>
              </a:ext>
            </a:extLst>
          </p:cNvPr>
          <p:cNvSpPr/>
          <p:nvPr/>
        </p:nvSpPr>
        <p:spPr>
          <a:xfrm>
            <a:off x="4967245" y="2835304"/>
            <a:ext cx="2621867" cy="443255"/>
          </a:xfrm>
          <a:custGeom>
            <a:avLst/>
            <a:gdLst>
              <a:gd name="connsiteX0" fmla="*/ 0 w 3495823"/>
              <a:gd name="connsiteY0" fmla="*/ 0 h 591007"/>
              <a:gd name="connsiteX1" fmla="*/ 175875 w 3495823"/>
              <a:gd name="connsiteY1" fmla="*/ 0 h 591007"/>
              <a:gd name="connsiteX2" fmla="*/ 3495823 w 3495823"/>
              <a:gd name="connsiteY2" fmla="*/ 591007 h 591007"/>
              <a:gd name="connsiteX3" fmla="*/ 2233565 w 3495823"/>
              <a:gd name="connsiteY3" fmla="*/ 591007 h 591007"/>
              <a:gd name="connsiteX4" fmla="*/ 0 w 3495823"/>
              <a:gd name="connsiteY4" fmla="*/ 0 h 5910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95823" h="591007">
                <a:moveTo>
                  <a:pt x="0" y="0"/>
                </a:moveTo>
                <a:lnTo>
                  <a:pt x="175875" y="0"/>
                </a:lnTo>
                <a:lnTo>
                  <a:pt x="3495823" y="591007"/>
                </a:lnTo>
                <a:lnTo>
                  <a:pt x="2233565" y="59100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6">
              <a:lumMod val="75000"/>
            </a:schemeClr>
          </a:solidFill>
          <a:ln w="21020" cap="flat">
            <a:noFill/>
            <a:prstDash val="solid"/>
            <a:miter/>
          </a:ln>
        </p:spPr>
        <p:txBody>
          <a:bodyPr lIns="68580" tIns="34290" rIns="68580" bIns="34290" rtlCol="0" anchor="ctr"/>
          <a:lstStyle/>
          <a:p>
            <a:endParaRPr lang="en-US"/>
          </a:p>
        </p:txBody>
      </p:sp>
      <p:sp>
        <p:nvSpPr>
          <p:cNvPr id="26" name="Freeform 25">
            <a:extLst>
              <a:ext uri="{FF2B5EF4-FFF2-40B4-BE49-F238E27FC236}">
                <a16:creationId xmlns:a16="http://schemas.microsoft.com/office/drawing/2014/main" id="{3D05F35A-13B3-D941-A7EB-471B4A612848}"/>
              </a:ext>
            </a:extLst>
          </p:cNvPr>
          <p:cNvSpPr/>
          <p:nvPr/>
        </p:nvSpPr>
        <p:spPr>
          <a:xfrm>
            <a:off x="3592014" y="2835304"/>
            <a:ext cx="946693" cy="443255"/>
          </a:xfrm>
          <a:custGeom>
            <a:avLst/>
            <a:gdLst>
              <a:gd name="connsiteX0" fmla="*/ 1262258 w 1262257"/>
              <a:gd name="connsiteY0" fmla="*/ 0 h 591007"/>
              <a:gd name="connsiteX1" fmla="*/ 1086383 w 1262257"/>
              <a:gd name="connsiteY1" fmla="*/ 0 h 591007"/>
              <a:gd name="connsiteX2" fmla="*/ 0 w 1262257"/>
              <a:gd name="connsiteY2" fmla="*/ 591007 h 591007"/>
              <a:gd name="connsiteX3" fmla="*/ 1262258 w 1262257"/>
              <a:gd name="connsiteY3" fmla="*/ 591007 h 591007"/>
              <a:gd name="connsiteX4" fmla="*/ 1262258 w 1262257"/>
              <a:gd name="connsiteY4" fmla="*/ 0 h 5910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62257" h="591007">
                <a:moveTo>
                  <a:pt x="1262258" y="0"/>
                </a:moveTo>
                <a:lnTo>
                  <a:pt x="1086383" y="0"/>
                </a:lnTo>
                <a:lnTo>
                  <a:pt x="0" y="591007"/>
                </a:lnTo>
                <a:lnTo>
                  <a:pt x="1262258" y="591007"/>
                </a:lnTo>
                <a:lnTo>
                  <a:pt x="1262258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 w="21020" cap="flat">
            <a:noFill/>
            <a:prstDash val="solid"/>
            <a:miter/>
          </a:ln>
        </p:spPr>
        <p:txBody>
          <a:bodyPr lIns="68580" tIns="34290" rIns="68580" bIns="34290" rtlCol="0" anchor="ctr"/>
          <a:lstStyle/>
          <a:p>
            <a:endParaRPr lang="en-US"/>
          </a:p>
        </p:txBody>
      </p:sp>
      <p:sp>
        <p:nvSpPr>
          <p:cNvPr id="27" name="Freeform 26">
            <a:extLst>
              <a:ext uri="{FF2B5EF4-FFF2-40B4-BE49-F238E27FC236}">
                <a16:creationId xmlns:a16="http://schemas.microsoft.com/office/drawing/2014/main" id="{46B7ECB7-580B-204C-B8C1-C85EDD9D9216}"/>
              </a:ext>
            </a:extLst>
          </p:cNvPr>
          <p:cNvSpPr/>
          <p:nvPr/>
        </p:nvSpPr>
        <p:spPr>
          <a:xfrm>
            <a:off x="2575107" y="2835304"/>
            <a:ext cx="1784359" cy="443255"/>
          </a:xfrm>
          <a:custGeom>
            <a:avLst/>
            <a:gdLst>
              <a:gd name="connsiteX0" fmla="*/ 2379146 w 2379145"/>
              <a:gd name="connsiteY0" fmla="*/ 0 h 591007"/>
              <a:gd name="connsiteX1" fmla="*/ 2203271 w 2379145"/>
              <a:gd name="connsiteY1" fmla="*/ 0 h 591007"/>
              <a:gd name="connsiteX2" fmla="*/ 0 w 2379145"/>
              <a:gd name="connsiteY2" fmla="*/ 591007 h 591007"/>
              <a:gd name="connsiteX3" fmla="*/ 1262258 w 2379145"/>
              <a:gd name="connsiteY3" fmla="*/ 591007 h 591007"/>
              <a:gd name="connsiteX4" fmla="*/ 2379146 w 2379145"/>
              <a:gd name="connsiteY4" fmla="*/ 0 h 5910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79145" h="591007">
                <a:moveTo>
                  <a:pt x="2379146" y="0"/>
                </a:moveTo>
                <a:lnTo>
                  <a:pt x="2203271" y="0"/>
                </a:lnTo>
                <a:lnTo>
                  <a:pt x="0" y="591007"/>
                </a:lnTo>
                <a:lnTo>
                  <a:pt x="1262258" y="591007"/>
                </a:lnTo>
                <a:lnTo>
                  <a:pt x="2379146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 w="21020" cap="flat">
            <a:noFill/>
            <a:prstDash val="solid"/>
            <a:miter/>
          </a:ln>
        </p:spPr>
        <p:txBody>
          <a:bodyPr lIns="68580" tIns="34290" rIns="68580" bIns="34290" rtlCol="0" anchor="ctr"/>
          <a:lstStyle/>
          <a:p>
            <a:endParaRPr lang="en-US"/>
          </a:p>
        </p:txBody>
      </p:sp>
      <p:sp>
        <p:nvSpPr>
          <p:cNvPr id="28" name="Freeform 27">
            <a:extLst>
              <a:ext uri="{FF2B5EF4-FFF2-40B4-BE49-F238E27FC236}">
                <a16:creationId xmlns:a16="http://schemas.microsoft.com/office/drawing/2014/main" id="{D3C153AB-883C-4A4C-8B8D-E0FFC3C05BE0}"/>
              </a:ext>
            </a:extLst>
          </p:cNvPr>
          <p:cNvSpPr/>
          <p:nvPr/>
        </p:nvSpPr>
        <p:spPr>
          <a:xfrm>
            <a:off x="1558360" y="2835304"/>
            <a:ext cx="2621867" cy="443255"/>
          </a:xfrm>
          <a:custGeom>
            <a:avLst/>
            <a:gdLst>
              <a:gd name="connsiteX0" fmla="*/ 3495823 w 3495823"/>
              <a:gd name="connsiteY0" fmla="*/ 0 h 591007"/>
              <a:gd name="connsiteX1" fmla="*/ 3319949 w 3495823"/>
              <a:gd name="connsiteY1" fmla="*/ 0 h 591007"/>
              <a:gd name="connsiteX2" fmla="*/ 0 w 3495823"/>
              <a:gd name="connsiteY2" fmla="*/ 591007 h 591007"/>
              <a:gd name="connsiteX3" fmla="*/ 1262258 w 3495823"/>
              <a:gd name="connsiteY3" fmla="*/ 591007 h 591007"/>
              <a:gd name="connsiteX4" fmla="*/ 3495823 w 3495823"/>
              <a:gd name="connsiteY4" fmla="*/ 0 h 5910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95823" h="591007">
                <a:moveTo>
                  <a:pt x="3495823" y="0"/>
                </a:moveTo>
                <a:lnTo>
                  <a:pt x="3319949" y="0"/>
                </a:lnTo>
                <a:lnTo>
                  <a:pt x="0" y="591007"/>
                </a:lnTo>
                <a:lnTo>
                  <a:pt x="1262258" y="591007"/>
                </a:lnTo>
                <a:lnTo>
                  <a:pt x="3495823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 w="21020" cap="flat">
            <a:noFill/>
            <a:prstDash val="solid"/>
            <a:miter/>
          </a:ln>
        </p:spPr>
        <p:txBody>
          <a:bodyPr lIns="68580" tIns="34290" rIns="68580" bIns="34290" rtlCol="0" anchor="ctr"/>
          <a:lstStyle/>
          <a:p>
            <a:endParaRPr lang="en-US"/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7CCEF378-96A6-424B-8289-31DCA067E6A0}"/>
              </a:ext>
            </a:extLst>
          </p:cNvPr>
          <p:cNvSpPr/>
          <p:nvPr/>
        </p:nvSpPr>
        <p:spPr>
          <a:xfrm>
            <a:off x="1868098" y="3509232"/>
            <a:ext cx="424637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sz="2100" b="1" cap="all" dirty="0">
                <a:latin typeface="Tw Cen MT" panose="020B0602020104020603" pitchFamily="34" charset="77"/>
                <a:ea typeface="Open Sans" panose="020B0606030504020204" pitchFamily="34" charset="0"/>
                <a:cs typeface="Open Sans" panose="020B0606030504020204" pitchFamily="34" charset="0"/>
              </a:rPr>
              <a:t>01</a:t>
            </a: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4880598C-CE70-654C-A4C5-BFFA21A1E823}"/>
              </a:ext>
            </a:extLst>
          </p:cNvPr>
          <p:cNvSpPr/>
          <p:nvPr/>
        </p:nvSpPr>
        <p:spPr>
          <a:xfrm>
            <a:off x="2869292" y="3507878"/>
            <a:ext cx="424637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sz="2100" b="1" cap="all" dirty="0">
                <a:latin typeface="Tw Cen MT" panose="020B0602020104020603" pitchFamily="34" charset="77"/>
                <a:ea typeface="Open Sans" panose="020B0606030504020204" pitchFamily="34" charset="0"/>
                <a:cs typeface="Open Sans" panose="020B0606030504020204" pitchFamily="34" charset="0"/>
              </a:rPr>
              <a:t>02</a:t>
            </a:r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277E4A79-F4A7-2B4A-8204-22CC35A24BDE}"/>
              </a:ext>
            </a:extLst>
          </p:cNvPr>
          <p:cNvSpPr/>
          <p:nvPr/>
        </p:nvSpPr>
        <p:spPr>
          <a:xfrm>
            <a:off x="3882972" y="3520776"/>
            <a:ext cx="424636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sz="2100" b="1" cap="all" dirty="0">
                <a:latin typeface="Tw Cen MT" panose="020B0602020104020603" pitchFamily="34" charset="77"/>
                <a:ea typeface="Open Sans" panose="020B0606030504020204" pitchFamily="34" charset="0"/>
                <a:cs typeface="Open Sans" panose="020B0606030504020204" pitchFamily="34" charset="0"/>
              </a:rPr>
              <a:t>03</a:t>
            </a:r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67684B55-5DC0-664A-9577-7B195AFC00A4}"/>
              </a:ext>
            </a:extLst>
          </p:cNvPr>
          <p:cNvSpPr/>
          <p:nvPr/>
        </p:nvSpPr>
        <p:spPr>
          <a:xfrm>
            <a:off x="4895242" y="3518067"/>
            <a:ext cx="424636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sz="2100" b="1" cap="all" dirty="0">
                <a:latin typeface="Tw Cen MT" panose="020B0602020104020603" pitchFamily="34" charset="77"/>
                <a:ea typeface="Open Sans" panose="020B0606030504020204" pitchFamily="34" charset="0"/>
                <a:cs typeface="Open Sans" panose="020B0606030504020204" pitchFamily="34" charset="0"/>
              </a:rPr>
              <a:t>04</a:t>
            </a:r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655775DD-57AA-BF4A-8C2A-A8BBE3F08273}"/>
              </a:ext>
            </a:extLst>
          </p:cNvPr>
          <p:cNvSpPr/>
          <p:nvPr/>
        </p:nvSpPr>
        <p:spPr>
          <a:xfrm>
            <a:off x="5900683" y="3523049"/>
            <a:ext cx="424636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sz="2100" b="1" cap="all" dirty="0">
                <a:latin typeface="Tw Cen MT" panose="020B0602020104020603" pitchFamily="34" charset="77"/>
                <a:ea typeface="Open Sans" panose="020B0606030504020204" pitchFamily="34" charset="0"/>
                <a:cs typeface="Open Sans" panose="020B0606030504020204" pitchFamily="34" charset="0"/>
              </a:rPr>
              <a:t>05</a:t>
            </a:r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F00D023F-8CE0-5A4C-9917-65CD5B57C406}"/>
              </a:ext>
            </a:extLst>
          </p:cNvPr>
          <p:cNvSpPr/>
          <p:nvPr/>
        </p:nvSpPr>
        <p:spPr>
          <a:xfrm>
            <a:off x="6851266" y="3523049"/>
            <a:ext cx="424636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sz="2100" b="1" cap="all" dirty="0">
                <a:latin typeface="Tw Cen MT" panose="020B0602020104020603" pitchFamily="34" charset="77"/>
                <a:ea typeface="Open Sans" panose="020B0606030504020204" pitchFamily="34" charset="0"/>
                <a:cs typeface="Open Sans" panose="020B0606030504020204" pitchFamily="34" charset="0"/>
              </a:rPr>
              <a:t>06</a:t>
            </a:r>
          </a:p>
        </p:txBody>
      </p:sp>
      <p:sp>
        <p:nvSpPr>
          <p:cNvPr id="82" name="CuadroTexto 238">
            <a:extLst>
              <a:ext uri="{FF2B5EF4-FFF2-40B4-BE49-F238E27FC236}">
                <a16:creationId xmlns:a16="http://schemas.microsoft.com/office/drawing/2014/main" id="{3CF812EE-C1BC-7F4C-AB50-29ECFE32DC42}"/>
              </a:ext>
            </a:extLst>
          </p:cNvPr>
          <p:cNvSpPr txBox="1"/>
          <p:nvPr/>
        </p:nvSpPr>
        <p:spPr>
          <a:xfrm>
            <a:off x="1558360" y="3371455"/>
            <a:ext cx="909888" cy="238527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algn="ctr"/>
            <a:r>
              <a:rPr lang="en-US" sz="1100" b="1" cap="all" dirty="0">
                <a:latin typeface="Tw Cen MT" panose="020B0602020104020603" pitchFamily="34" charset="77"/>
                <a:ea typeface="Open Sans" panose="020B0606030504020204" pitchFamily="34" charset="0"/>
                <a:cs typeface="Open Sans" panose="020B0606030504020204" pitchFamily="34" charset="0"/>
              </a:rPr>
              <a:t>Context</a:t>
            </a:r>
          </a:p>
        </p:txBody>
      </p:sp>
      <p:sp>
        <p:nvSpPr>
          <p:cNvPr id="83" name="CuadroTexto 238">
            <a:extLst>
              <a:ext uri="{FF2B5EF4-FFF2-40B4-BE49-F238E27FC236}">
                <a16:creationId xmlns:a16="http://schemas.microsoft.com/office/drawing/2014/main" id="{1FF7BCAF-2A80-FA4F-B43F-29AEB399F6B1}"/>
              </a:ext>
            </a:extLst>
          </p:cNvPr>
          <p:cNvSpPr txBox="1"/>
          <p:nvPr/>
        </p:nvSpPr>
        <p:spPr>
          <a:xfrm>
            <a:off x="2660621" y="3372599"/>
            <a:ext cx="775664" cy="238527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algn="ctr"/>
            <a:r>
              <a:rPr lang="en-US" sz="1100" b="1" cap="all" dirty="0">
                <a:latin typeface="Tw Cen MT" panose="020B0602020104020603" pitchFamily="34" charset="77"/>
                <a:ea typeface="Open Sans" panose="020B0606030504020204" pitchFamily="34" charset="0"/>
                <a:cs typeface="Open Sans" panose="020B0606030504020204" pitchFamily="34" charset="0"/>
              </a:rPr>
              <a:t>Parties</a:t>
            </a:r>
          </a:p>
        </p:txBody>
      </p:sp>
      <p:sp>
        <p:nvSpPr>
          <p:cNvPr id="84" name="CuadroTexto 238">
            <a:extLst>
              <a:ext uri="{FF2B5EF4-FFF2-40B4-BE49-F238E27FC236}">
                <a16:creationId xmlns:a16="http://schemas.microsoft.com/office/drawing/2014/main" id="{E30CE342-64E4-AD4E-BFCB-04A1C6D2AC6B}"/>
              </a:ext>
            </a:extLst>
          </p:cNvPr>
          <p:cNvSpPr txBox="1"/>
          <p:nvPr/>
        </p:nvSpPr>
        <p:spPr>
          <a:xfrm>
            <a:off x="3534089" y="3371456"/>
            <a:ext cx="919103" cy="230832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algn="ctr"/>
            <a:r>
              <a:rPr lang="en-US" sz="1050" b="1" cap="all" dirty="0">
                <a:latin typeface="Tw Cen MT" panose="020B0602020104020603" pitchFamily="34" charset="77"/>
                <a:ea typeface="Open Sans" panose="020B0606030504020204" pitchFamily="34" charset="0"/>
                <a:cs typeface="Open Sans" panose="020B0606030504020204" pitchFamily="34" charset="0"/>
              </a:rPr>
              <a:t>Motivation</a:t>
            </a:r>
          </a:p>
        </p:txBody>
      </p:sp>
      <p:sp>
        <p:nvSpPr>
          <p:cNvPr id="85" name="CuadroTexto 238">
            <a:extLst>
              <a:ext uri="{FF2B5EF4-FFF2-40B4-BE49-F238E27FC236}">
                <a16:creationId xmlns:a16="http://schemas.microsoft.com/office/drawing/2014/main" id="{2E8E1CF3-1223-EF4A-98B4-825559924C33}"/>
              </a:ext>
            </a:extLst>
          </p:cNvPr>
          <p:cNvSpPr txBox="1"/>
          <p:nvPr/>
        </p:nvSpPr>
        <p:spPr>
          <a:xfrm>
            <a:off x="4600228" y="3371456"/>
            <a:ext cx="877595" cy="238527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algn="ctr"/>
            <a:r>
              <a:rPr lang="en-US" sz="1100" b="1" cap="all" dirty="0">
                <a:latin typeface="Tw Cen MT" panose="020B0602020104020603" pitchFamily="34" charset="77"/>
                <a:ea typeface="Open Sans" panose="020B0606030504020204" pitchFamily="34" charset="0"/>
                <a:cs typeface="Open Sans" panose="020B0606030504020204" pitchFamily="34" charset="0"/>
              </a:rPr>
              <a:t>factors</a:t>
            </a:r>
          </a:p>
        </p:txBody>
      </p:sp>
      <p:sp>
        <p:nvSpPr>
          <p:cNvPr id="86" name="CuadroTexto 238">
            <a:extLst>
              <a:ext uri="{FF2B5EF4-FFF2-40B4-BE49-F238E27FC236}">
                <a16:creationId xmlns:a16="http://schemas.microsoft.com/office/drawing/2014/main" id="{96A4940C-0B76-E245-9148-0B617085C37A}"/>
              </a:ext>
            </a:extLst>
          </p:cNvPr>
          <p:cNvSpPr txBox="1"/>
          <p:nvPr/>
        </p:nvSpPr>
        <p:spPr>
          <a:xfrm>
            <a:off x="5575627" y="3371456"/>
            <a:ext cx="996735" cy="238527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algn="ctr"/>
            <a:r>
              <a:rPr lang="en-US" sz="1100" b="1" cap="all" dirty="0">
                <a:latin typeface="Tw Cen MT" panose="020B0602020104020603" pitchFamily="34" charset="77"/>
                <a:ea typeface="Open Sans" panose="020B0606030504020204" pitchFamily="34" charset="0"/>
                <a:cs typeface="Open Sans" panose="020B0606030504020204" pitchFamily="34" charset="0"/>
              </a:rPr>
              <a:t>power</a:t>
            </a:r>
          </a:p>
        </p:txBody>
      </p:sp>
      <p:sp>
        <p:nvSpPr>
          <p:cNvPr id="87" name="CuadroTexto 238">
            <a:extLst>
              <a:ext uri="{FF2B5EF4-FFF2-40B4-BE49-F238E27FC236}">
                <a16:creationId xmlns:a16="http://schemas.microsoft.com/office/drawing/2014/main" id="{5954C4DA-27B9-5D40-B8F3-6E95E90DAC43}"/>
              </a:ext>
            </a:extLst>
          </p:cNvPr>
          <p:cNvSpPr txBox="1"/>
          <p:nvPr/>
        </p:nvSpPr>
        <p:spPr>
          <a:xfrm>
            <a:off x="6639764" y="3366334"/>
            <a:ext cx="1055455" cy="238527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algn="ctr"/>
            <a:r>
              <a:rPr lang="en-US" sz="1100" b="1" cap="all" dirty="0">
                <a:latin typeface="Tw Cen MT" panose="020B0602020104020603" pitchFamily="34" charset="77"/>
                <a:ea typeface="Open Sans" panose="020B0606030504020204" pitchFamily="34" charset="0"/>
                <a:cs typeface="Open Sans" panose="020B0606030504020204" pitchFamily="34" charset="0"/>
              </a:rPr>
              <a:t>Chronology</a:t>
            </a:r>
          </a:p>
        </p:txBody>
      </p:sp>
      <p:sp>
        <p:nvSpPr>
          <p:cNvPr id="88" name="CuadroTexto 4">
            <a:extLst>
              <a:ext uri="{FF2B5EF4-FFF2-40B4-BE49-F238E27FC236}">
                <a16:creationId xmlns:a16="http://schemas.microsoft.com/office/drawing/2014/main" id="{56894A96-BE4B-DE43-BB2E-47D7C6E58F8A}"/>
              </a:ext>
            </a:extLst>
          </p:cNvPr>
          <p:cNvSpPr txBox="1"/>
          <p:nvPr/>
        </p:nvSpPr>
        <p:spPr>
          <a:xfrm>
            <a:off x="1436629" y="4160844"/>
            <a:ext cx="1070103" cy="438582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algn="ctr"/>
            <a:r>
              <a:rPr lang="en-US" sz="800" dirty="0">
                <a:latin typeface="Century Gothic" panose="020B0502020202020204" pitchFamily="34" charset="0"/>
                <a:ea typeface="Lato Light" charset="0"/>
                <a:cs typeface="Lato Light" charset="0"/>
              </a:rPr>
              <a:t>Institutions</a:t>
            </a:r>
            <a:r>
              <a:rPr lang="ka-GE" sz="800" dirty="0">
                <a:latin typeface="Century Gothic" panose="020B0502020202020204" pitchFamily="34" charset="0"/>
                <a:ea typeface="Lato Light" charset="0"/>
                <a:cs typeface="Lato Light" charset="0"/>
              </a:rPr>
              <a:t>, </a:t>
            </a:r>
            <a:r>
              <a:rPr lang="en-US" sz="800" dirty="0">
                <a:latin typeface="Century Gothic" panose="020B0502020202020204" pitchFamily="34" charset="0"/>
                <a:ea typeface="Lato Light" charset="0"/>
                <a:cs typeface="Lato Light" charset="0"/>
              </a:rPr>
              <a:t>Positions</a:t>
            </a:r>
            <a:r>
              <a:rPr lang="ka-GE" sz="800" dirty="0">
                <a:latin typeface="Century Gothic" panose="020B0502020202020204" pitchFamily="34" charset="0"/>
                <a:ea typeface="Lato Light" charset="0"/>
                <a:cs typeface="Lato Light" charset="0"/>
              </a:rPr>
              <a:t>,</a:t>
            </a:r>
            <a:r>
              <a:rPr lang="en-US" sz="800" dirty="0">
                <a:latin typeface="Century Gothic" panose="020B0502020202020204" pitchFamily="34" charset="0"/>
                <a:ea typeface="Lato Light" charset="0"/>
                <a:cs typeface="Lato Light" charset="0"/>
              </a:rPr>
              <a:t> Actions </a:t>
            </a:r>
            <a:r>
              <a:rPr lang="ka-GE" sz="800" dirty="0">
                <a:latin typeface="Century Gothic" panose="020B0502020202020204" pitchFamily="34" charset="0"/>
                <a:ea typeface="Lato Light" charset="0"/>
                <a:cs typeface="Lato Light" charset="0"/>
              </a:rPr>
              <a:t> </a:t>
            </a:r>
            <a:r>
              <a:rPr lang="en-US" sz="800" dirty="0">
                <a:latin typeface="Century Gothic" panose="020B0502020202020204" pitchFamily="34" charset="0"/>
                <a:ea typeface="Lato Light" charset="0"/>
                <a:cs typeface="Lato Light" charset="0"/>
              </a:rPr>
              <a:t>Interests</a:t>
            </a:r>
          </a:p>
        </p:txBody>
      </p:sp>
      <p:sp>
        <p:nvSpPr>
          <p:cNvPr id="89" name="CuadroTexto 4">
            <a:extLst>
              <a:ext uri="{FF2B5EF4-FFF2-40B4-BE49-F238E27FC236}">
                <a16:creationId xmlns:a16="http://schemas.microsoft.com/office/drawing/2014/main" id="{C741B770-0583-F64E-B442-28BCDD3D01FC}"/>
              </a:ext>
            </a:extLst>
          </p:cNvPr>
          <p:cNvSpPr txBox="1"/>
          <p:nvPr/>
        </p:nvSpPr>
        <p:spPr>
          <a:xfrm>
            <a:off x="2525685" y="4160844"/>
            <a:ext cx="1045536" cy="561692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algn="ctr"/>
            <a:r>
              <a:rPr lang="en-US" sz="800" dirty="0">
                <a:latin typeface="Century Gothic" panose="020B0502020202020204" pitchFamily="34" charset="0"/>
                <a:ea typeface="Lato Light" charset="0"/>
                <a:cs typeface="Lato Light" charset="0"/>
              </a:rPr>
              <a:t>Influence</a:t>
            </a:r>
            <a:r>
              <a:rPr lang="ka-GE" sz="800" dirty="0">
                <a:latin typeface="Century Gothic" panose="020B0502020202020204" pitchFamily="34" charset="0"/>
                <a:ea typeface="Lato Light" charset="0"/>
                <a:cs typeface="Lato Light" charset="0"/>
              </a:rPr>
              <a:t>,</a:t>
            </a:r>
            <a:r>
              <a:rPr lang="en-US" sz="800" dirty="0">
                <a:latin typeface="Century Gothic" panose="020B0502020202020204" pitchFamily="34" charset="0"/>
                <a:ea typeface="Lato Light" charset="0"/>
                <a:cs typeface="Lato Light" charset="0"/>
              </a:rPr>
              <a:t> Interests</a:t>
            </a:r>
            <a:r>
              <a:rPr lang="ka-GE" sz="800" dirty="0">
                <a:latin typeface="Century Gothic" panose="020B0502020202020204" pitchFamily="34" charset="0"/>
                <a:ea typeface="Lato Light" charset="0"/>
                <a:cs typeface="Lato Light" charset="0"/>
              </a:rPr>
              <a:t>,</a:t>
            </a:r>
            <a:r>
              <a:rPr lang="en-US" sz="800" dirty="0">
                <a:latin typeface="Century Gothic" panose="020B0502020202020204" pitchFamily="34" charset="0"/>
                <a:ea typeface="Lato Light" charset="0"/>
                <a:cs typeface="Lato Light" charset="0"/>
              </a:rPr>
              <a:t> Legitimacy, Capabilities</a:t>
            </a:r>
          </a:p>
        </p:txBody>
      </p:sp>
      <p:sp>
        <p:nvSpPr>
          <p:cNvPr id="90" name="CuadroTexto 4">
            <a:extLst>
              <a:ext uri="{FF2B5EF4-FFF2-40B4-BE49-F238E27FC236}">
                <a16:creationId xmlns:a16="http://schemas.microsoft.com/office/drawing/2014/main" id="{BE4F2FA0-4823-784A-8141-A240C16DCBD7}"/>
              </a:ext>
            </a:extLst>
          </p:cNvPr>
          <p:cNvSpPr txBox="1"/>
          <p:nvPr/>
        </p:nvSpPr>
        <p:spPr>
          <a:xfrm>
            <a:off x="3536092" y="4160844"/>
            <a:ext cx="1064136" cy="438582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algn="ctr"/>
            <a:r>
              <a:rPr lang="en-US" sz="800" dirty="0">
                <a:latin typeface="Century Gothic" panose="020B0502020202020204" pitchFamily="34" charset="0"/>
                <a:ea typeface="Lato Light" charset="0"/>
                <a:cs typeface="Lato Light" charset="0"/>
              </a:rPr>
              <a:t>Needs</a:t>
            </a:r>
            <a:r>
              <a:rPr lang="ka-GE" sz="800" dirty="0">
                <a:latin typeface="Century Gothic" panose="020B0502020202020204" pitchFamily="34" charset="0"/>
                <a:ea typeface="Lato Light" charset="0"/>
                <a:cs typeface="Lato Light" charset="0"/>
              </a:rPr>
              <a:t>, </a:t>
            </a:r>
            <a:r>
              <a:rPr lang="en-US" sz="800" dirty="0">
                <a:latin typeface="Century Gothic" panose="020B0502020202020204" pitchFamily="34" charset="0"/>
                <a:ea typeface="Lato Light" charset="0"/>
                <a:cs typeface="Lato Light" charset="0"/>
              </a:rPr>
              <a:t>Grievance Dignity, Identity Desire to grab</a:t>
            </a:r>
          </a:p>
        </p:txBody>
      </p:sp>
      <p:sp>
        <p:nvSpPr>
          <p:cNvPr id="91" name="CuadroTexto 4">
            <a:extLst>
              <a:ext uri="{FF2B5EF4-FFF2-40B4-BE49-F238E27FC236}">
                <a16:creationId xmlns:a16="http://schemas.microsoft.com/office/drawing/2014/main" id="{F940F5D2-08B7-474A-9F9F-322960B9F3CE}"/>
              </a:ext>
            </a:extLst>
          </p:cNvPr>
          <p:cNvSpPr txBox="1"/>
          <p:nvPr/>
        </p:nvSpPr>
        <p:spPr>
          <a:xfrm>
            <a:off x="4575491" y="4160844"/>
            <a:ext cx="1064136" cy="438582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algn="ctr"/>
            <a:r>
              <a:rPr lang="en-US" sz="800" dirty="0">
                <a:latin typeface="Century Gothic" panose="020B0502020202020204" pitchFamily="34" charset="0"/>
                <a:ea typeface="Lato Light" charset="0"/>
                <a:cs typeface="Lato Light" charset="0"/>
              </a:rPr>
              <a:t>Violence</a:t>
            </a:r>
            <a:r>
              <a:rPr lang="ka-GE" sz="800" dirty="0">
                <a:latin typeface="Century Gothic" panose="020B0502020202020204" pitchFamily="34" charset="0"/>
                <a:ea typeface="Lato Light" charset="0"/>
                <a:cs typeface="Lato Light" charset="0"/>
              </a:rPr>
              <a:t>, </a:t>
            </a:r>
            <a:r>
              <a:rPr lang="en-US" sz="800" dirty="0">
                <a:latin typeface="Century Gothic" panose="020B0502020202020204" pitchFamily="34" charset="0"/>
                <a:ea typeface="Lato Light" charset="0"/>
                <a:cs typeface="Lato Light" charset="0"/>
              </a:rPr>
              <a:t>Political, Economic etc.</a:t>
            </a:r>
          </a:p>
          <a:p>
            <a:pPr algn="ctr"/>
            <a:r>
              <a:rPr lang="en-US" sz="800" dirty="0">
                <a:latin typeface="Century Gothic" panose="020B0502020202020204" pitchFamily="34" charset="0"/>
                <a:ea typeface="Lato Light" charset="0"/>
                <a:cs typeface="Lato Light" charset="0"/>
              </a:rPr>
              <a:t>Root Causes </a:t>
            </a:r>
          </a:p>
        </p:txBody>
      </p:sp>
      <p:sp>
        <p:nvSpPr>
          <p:cNvPr id="92" name="CuadroTexto 4">
            <a:extLst>
              <a:ext uri="{FF2B5EF4-FFF2-40B4-BE49-F238E27FC236}">
                <a16:creationId xmlns:a16="http://schemas.microsoft.com/office/drawing/2014/main" id="{99C54BBD-69CC-514E-9746-B930EAC71671}"/>
              </a:ext>
            </a:extLst>
          </p:cNvPr>
          <p:cNvSpPr txBox="1"/>
          <p:nvPr/>
        </p:nvSpPr>
        <p:spPr>
          <a:xfrm>
            <a:off x="5575628" y="4160844"/>
            <a:ext cx="1064136" cy="438582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algn="ctr"/>
            <a:r>
              <a:rPr lang="en-US" sz="800" dirty="0">
                <a:latin typeface="Century Gothic" panose="020B0502020202020204" pitchFamily="34" charset="0"/>
                <a:ea typeface="Lato Light" charset="0"/>
                <a:cs typeface="Lato Light" charset="0"/>
              </a:rPr>
              <a:t>Physical,</a:t>
            </a:r>
            <a:r>
              <a:rPr lang="ka-GE" sz="800" dirty="0">
                <a:latin typeface="Century Gothic" panose="020B0502020202020204" pitchFamily="34" charset="0"/>
                <a:ea typeface="Lato Light" charset="0"/>
                <a:cs typeface="Lato Light" charset="0"/>
              </a:rPr>
              <a:t> </a:t>
            </a:r>
            <a:r>
              <a:rPr lang="en-US" sz="800" dirty="0">
                <a:latin typeface="Century Gothic" panose="020B0502020202020204" pitchFamily="34" charset="0"/>
                <a:ea typeface="Lato Light" charset="0"/>
                <a:cs typeface="Lato Light" charset="0"/>
              </a:rPr>
              <a:t>Political</a:t>
            </a:r>
            <a:r>
              <a:rPr lang="ka-GE" sz="800" dirty="0">
                <a:latin typeface="Century Gothic" panose="020B0502020202020204" pitchFamily="34" charset="0"/>
                <a:ea typeface="Lato Light" charset="0"/>
                <a:cs typeface="Lato Light" charset="0"/>
              </a:rPr>
              <a:t>,</a:t>
            </a:r>
            <a:r>
              <a:rPr lang="en-US" sz="800" dirty="0">
                <a:latin typeface="Century Gothic" panose="020B0502020202020204" pitchFamily="34" charset="0"/>
                <a:ea typeface="Lato Light" charset="0"/>
                <a:cs typeface="Lato Light" charset="0"/>
              </a:rPr>
              <a:t> Economic, Moral Military </a:t>
            </a:r>
            <a:r>
              <a:rPr lang="en-US" sz="800" dirty="0" err="1">
                <a:latin typeface="Century Gothic" panose="020B0502020202020204" pitchFamily="34" charset="0"/>
                <a:ea typeface="Lato Light" charset="0"/>
                <a:cs typeface="Lato Light" charset="0"/>
              </a:rPr>
              <a:t>etc</a:t>
            </a:r>
            <a:r>
              <a:rPr lang="ka-GE" sz="800" dirty="0">
                <a:latin typeface="Century Gothic" panose="020B0502020202020204" pitchFamily="34" charset="0"/>
                <a:ea typeface="Lato Light" charset="0"/>
                <a:cs typeface="Lato Light" charset="0"/>
              </a:rPr>
              <a:t>.</a:t>
            </a:r>
            <a:endParaRPr lang="en-US" sz="800" dirty="0">
              <a:latin typeface="Century Gothic" panose="020B0502020202020204" pitchFamily="34" charset="0"/>
              <a:ea typeface="Lato Light" charset="0"/>
              <a:cs typeface="Lato Light" charset="0"/>
            </a:endParaRPr>
          </a:p>
        </p:txBody>
      </p:sp>
      <p:sp>
        <p:nvSpPr>
          <p:cNvPr id="93" name="CuadroTexto 4">
            <a:extLst>
              <a:ext uri="{FF2B5EF4-FFF2-40B4-BE49-F238E27FC236}">
                <a16:creationId xmlns:a16="http://schemas.microsoft.com/office/drawing/2014/main" id="{2D8B369F-0A4D-2944-AEE8-969DE2316D56}"/>
              </a:ext>
            </a:extLst>
          </p:cNvPr>
          <p:cNvSpPr txBox="1"/>
          <p:nvPr/>
        </p:nvSpPr>
        <p:spPr>
          <a:xfrm>
            <a:off x="6631083" y="4160844"/>
            <a:ext cx="1064136" cy="438582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algn="ctr"/>
            <a:r>
              <a:rPr lang="en-US" sz="800" dirty="0">
                <a:latin typeface="Century Gothic" panose="020B0502020202020204" pitchFamily="34" charset="0"/>
                <a:ea typeface="Lato Light" charset="0"/>
                <a:cs typeface="Lato Light" charset="0"/>
              </a:rPr>
              <a:t>History of the Conflict</a:t>
            </a:r>
          </a:p>
          <a:p>
            <a:pPr algn="ctr"/>
            <a:r>
              <a:rPr lang="en-US" sz="800" dirty="0">
                <a:latin typeface="Century Gothic" panose="020B0502020202020204" pitchFamily="34" charset="0"/>
                <a:ea typeface="Lato Light" charset="0"/>
                <a:cs typeface="Lato Light" charset="0"/>
              </a:rPr>
              <a:t>Phases of Conflict</a:t>
            </a:r>
          </a:p>
        </p:txBody>
      </p:sp>
      <p:sp>
        <p:nvSpPr>
          <p:cNvPr id="54" name="CuadroTexto 238">
            <a:extLst>
              <a:ext uri="{FF2B5EF4-FFF2-40B4-BE49-F238E27FC236}">
                <a16:creationId xmlns:a16="http://schemas.microsoft.com/office/drawing/2014/main" id="{35757F8F-CB51-4A39-BC25-1DB54F82ED55}"/>
              </a:ext>
            </a:extLst>
          </p:cNvPr>
          <p:cNvSpPr txBox="1"/>
          <p:nvPr/>
        </p:nvSpPr>
        <p:spPr>
          <a:xfrm>
            <a:off x="467039" y="257411"/>
            <a:ext cx="6816610" cy="561692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en-US" sz="3200" b="1" dirty="0">
                <a:solidFill>
                  <a:schemeClr val="bg2"/>
                </a:solidFill>
              </a:rPr>
              <a:t>6 PRISMS OF VIEWING CONFLICT</a:t>
            </a:r>
            <a:endParaRPr lang="en-US" sz="3000" b="1" dirty="0">
              <a:latin typeface="Tw Cen MT" panose="020B0602020104020603" pitchFamily="34" charset="77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1026" name="Picture 2" descr="C:\Users\Administrator\Desktop\images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039" y="1171379"/>
            <a:ext cx="2572109" cy="11017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Administrator\Desktop\images (2)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1171380"/>
            <a:ext cx="2590800" cy="1162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156914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8" fill="hold" grpId="0" nodeType="withEffect" p14:presetBounceEnd="8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8000">
                                          <p:cBhvr additive="base">
                                            <p:cTn id="7" dur="500" fill="hold"/>
                                            <p:tgtEl>
                                              <p:spTgt spid="5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8000">
                                          <p:cBhvr additive="base">
                                            <p:cTn id="8" dur="500" fill="hold"/>
                                            <p:tgtEl>
                                              <p:spTgt spid="5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10" presetClass="entr" presetSubtype="0" fill="hold" grpId="0" nodeType="withEffect">
                                      <p:stCondLst>
                                        <p:cond delay="75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1" dur="500"/>
                                            <p:tgtEl>
                                              <p:spTgt spid="2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2" presetID="10" presetClass="entr" presetSubtype="0" fill="hold" grpId="0" nodeType="withEffect">
                                      <p:stCondLst>
                                        <p:cond delay="750"/>
                                      </p:stCondLst>
                                      <p:childTnLst>
                                        <p:set>
                                          <p:cBhvr>
                                            <p:cTn id="1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4" dur="500"/>
                                            <p:tgtEl>
                                              <p:spTgt spid="2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5" presetID="10" presetClass="entr" presetSubtype="0" fill="hold" grpId="0" nodeType="withEffect">
                                      <p:stCondLst>
                                        <p:cond delay="75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7" dur="500"/>
                                            <p:tgtEl>
                                              <p:spTgt spid="2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8" presetID="10" presetClass="entr" presetSubtype="0" fill="hold" grpId="0" nodeType="withEffect">
                                      <p:stCondLst>
                                        <p:cond delay="750"/>
                                      </p:stCondLst>
                                      <p:childTnLst>
                                        <p:set>
                                          <p:cBhvr>
                                            <p:cTn id="1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0" dur="500"/>
                                            <p:tgtEl>
                                              <p:spTgt spid="2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1" presetID="10" presetClass="entr" presetSubtype="0" fill="hold" grpId="0" nodeType="withEffect">
                                      <p:stCondLst>
                                        <p:cond delay="75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3" dur="500"/>
                                            <p:tgtEl>
                                              <p:spTgt spid="2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4" presetID="10" presetClass="entr" presetSubtype="0" fill="hold" grpId="0" nodeType="withEffect">
                                      <p:stCondLst>
                                        <p:cond delay="750"/>
                                      </p:stCondLst>
                                      <p:childTnLst>
                                        <p:set>
                                          <p:cBhvr>
                                            <p:cTn id="2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6" dur="500"/>
                                            <p:tgtEl>
                                              <p:spTgt spid="2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7" presetID="10" presetClass="entr" presetSubtype="0" fill="hold" grpId="0" nodeType="withEffect">
                                      <p:stCondLst>
                                        <p:cond delay="1000"/>
                                      </p:stCondLst>
                                      <p:childTnLst>
                                        <p:set>
                                          <p:cBhvr>
                                            <p:cTn id="2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9" dur="500"/>
                                            <p:tgtEl>
                                              <p:spTgt spid="7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0" presetID="10" presetClass="entr" presetSubtype="0" fill="hold" grpId="0" nodeType="withEffect">
                                      <p:stCondLst>
                                        <p:cond delay="1000"/>
                                      </p:stCondLst>
                                      <p:childTnLst>
                                        <p:set>
                                          <p:cBhvr>
                                            <p:cTn id="3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32" dur="500"/>
                                            <p:tgtEl>
                                              <p:spTgt spid="8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3" presetID="10" presetClass="entr" presetSubtype="0" fill="hold" grpId="0" nodeType="withEffect">
                                      <p:stCondLst>
                                        <p:cond delay="1000"/>
                                      </p:stCondLst>
                                      <p:childTnLst>
                                        <p:set>
                                          <p:cBhvr>
                                            <p:cTn id="3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35" dur="500"/>
                                            <p:tgtEl>
                                              <p:spTgt spid="7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6" presetID="10" presetClass="entr" presetSubtype="0" fill="hold" grpId="0" nodeType="withEffect">
                                      <p:stCondLst>
                                        <p:cond delay="1000"/>
                                      </p:stCondLst>
                                      <p:childTnLst>
                                        <p:set>
                                          <p:cBhvr>
                                            <p:cTn id="3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38" dur="500"/>
                                            <p:tgtEl>
                                              <p:spTgt spid="8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9" presetID="10" presetClass="entr" presetSubtype="0" fill="hold" grpId="0" nodeType="withEffect">
                                      <p:stCondLst>
                                        <p:cond delay="1000"/>
                                      </p:stCondLst>
                                      <p:childTnLst>
                                        <p:set>
                                          <p:cBhvr>
                                            <p:cTn id="4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41" dur="500"/>
                                            <p:tgtEl>
                                              <p:spTgt spid="8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2" presetID="10" presetClass="entr" presetSubtype="0" fill="hold" grpId="0" nodeType="withEffect">
                                      <p:stCondLst>
                                        <p:cond delay="1000"/>
                                      </p:stCondLst>
                                      <p:childTnLst>
                                        <p:set>
                                          <p:cBhvr>
                                            <p:cTn id="4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44" dur="500"/>
                                            <p:tgtEl>
                                              <p:spTgt spid="7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5" presetID="10" presetClass="entr" presetSubtype="0" fill="hold" grpId="0" nodeType="withEffect">
                                      <p:stCondLst>
                                        <p:cond delay="1000"/>
                                      </p:stCondLst>
                                      <p:childTnLst>
                                        <p:set>
                                          <p:cBhvr>
                                            <p:cTn id="4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47" dur="500"/>
                                            <p:tgtEl>
                                              <p:spTgt spid="8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8" presetID="10" presetClass="entr" presetSubtype="0" fill="hold" grpId="0" nodeType="withEffect">
                                      <p:stCondLst>
                                        <p:cond delay="1000"/>
                                      </p:stCondLst>
                                      <p:childTnLst>
                                        <p:set>
                                          <p:cBhvr>
                                            <p:cTn id="4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50" dur="500"/>
                                            <p:tgtEl>
                                              <p:spTgt spid="7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1" presetID="10" presetClass="entr" presetSubtype="0" fill="hold" grpId="0" nodeType="withEffect">
                                      <p:stCondLst>
                                        <p:cond delay="1000"/>
                                      </p:stCondLst>
                                      <p:childTnLst>
                                        <p:set>
                                          <p:cBhvr>
                                            <p:cTn id="5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53" dur="500"/>
                                            <p:tgtEl>
                                              <p:spTgt spid="8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4" presetID="10" presetClass="entr" presetSubtype="0" fill="hold" grpId="0" nodeType="withEffect">
                                      <p:stCondLst>
                                        <p:cond delay="1000"/>
                                      </p:stCondLst>
                                      <p:childTnLst>
                                        <p:set>
                                          <p:cBhvr>
                                            <p:cTn id="5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56" dur="500"/>
                                            <p:tgtEl>
                                              <p:spTgt spid="8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7" presetID="10" presetClass="entr" presetSubtype="0" fill="hold" grpId="0" nodeType="withEffect">
                                      <p:stCondLst>
                                        <p:cond delay="1000"/>
                                      </p:stCondLst>
                                      <p:childTnLst>
                                        <p:set>
                                          <p:cBhvr>
                                            <p:cTn id="5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59" dur="500"/>
                                            <p:tgtEl>
                                              <p:spTgt spid="8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60" presetID="10" presetClass="entr" presetSubtype="0" fill="hold" grpId="0" nodeType="withEffect">
                                      <p:stCondLst>
                                        <p:cond delay="1000"/>
                                      </p:stCondLst>
                                      <p:childTnLst>
                                        <p:set>
                                          <p:cBhvr>
                                            <p:cTn id="6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62" dur="500"/>
                                            <p:tgtEl>
                                              <p:spTgt spid="8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63" presetID="2" presetClass="entr" presetSubtype="4" fill="hold" grpId="0" nodeType="withEffect">
                                      <p:stCondLst>
                                        <p:cond delay="1250"/>
                                      </p:stCondLst>
                                      <p:childTnLst>
                                        <p:set>
                                          <p:cBhvr>
                                            <p:cTn id="6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65" dur="500" fill="hold"/>
                                            <p:tgtEl>
                                              <p:spTgt spid="8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66" dur="500" fill="hold"/>
                                            <p:tgtEl>
                                              <p:spTgt spid="8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67" presetID="2" presetClass="entr" presetSubtype="4" fill="hold" grpId="0" nodeType="withEffect">
                                      <p:stCondLst>
                                        <p:cond delay="1250"/>
                                      </p:stCondLst>
                                      <p:childTnLst>
                                        <p:set>
                                          <p:cBhvr>
                                            <p:cTn id="6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69" dur="500" fill="hold"/>
                                            <p:tgtEl>
                                              <p:spTgt spid="8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70" dur="500" fill="hold"/>
                                            <p:tgtEl>
                                              <p:spTgt spid="8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71" presetID="2" presetClass="entr" presetSubtype="4" fill="hold" grpId="0" nodeType="withEffect">
                                      <p:stCondLst>
                                        <p:cond delay="1250"/>
                                      </p:stCondLst>
                                      <p:childTnLst>
                                        <p:set>
                                          <p:cBhvr>
                                            <p:cTn id="7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3" dur="500" fill="hold"/>
                                            <p:tgtEl>
                                              <p:spTgt spid="9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74" dur="500" fill="hold"/>
                                            <p:tgtEl>
                                              <p:spTgt spid="9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75" presetID="2" presetClass="entr" presetSubtype="4" fill="hold" grpId="0" nodeType="withEffect">
                                      <p:stCondLst>
                                        <p:cond delay="1250"/>
                                      </p:stCondLst>
                                      <p:childTnLst>
                                        <p:set>
                                          <p:cBhvr>
                                            <p:cTn id="7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7" dur="500" fill="hold"/>
                                            <p:tgtEl>
                                              <p:spTgt spid="9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78" dur="500" fill="hold"/>
                                            <p:tgtEl>
                                              <p:spTgt spid="9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79" presetID="2" presetClass="entr" presetSubtype="4" fill="hold" grpId="0" nodeType="withEffect">
                                      <p:stCondLst>
                                        <p:cond delay="1250"/>
                                      </p:stCondLst>
                                      <p:childTnLst>
                                        <p:set>
                                          <p:cBhvr>
                                            <p:cTn id="8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81" dur="500" fill="hold"/>
                                            <p:tgtEl>
                                              <p:spTgt spid="9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2" dur="500" fill="hold"/>
                                            <p:tgtEl>
                                              <p:spTgt spid="9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83" presetID="2" presetClass="entr" presetSubtype="4" fill="hold" grpId="0" nodeType="withEffect">
                                      <p:stCondLst>
                                        <p:cond delay="1250"/>
                                      </p:stCondLst>
                                      <p:childTnLst>
                                        <p:set>
                                          <p:cBhvr>
                                            <p:cTn id="8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85" dur="500" fill="hold"/>
                                            <p:tgtEl>
                                              <p:spTgt spid="9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6" dur="500" fill="hold"/>
                                            <p:tgtEl>
                                              <p:spTgt spid="9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20" grpId="0" animBg="1"/>
          <p:bldP spid="21" grpId="0" animBg="1"/>
          <p:bldP spid="22" grpId="0" animBg="1"/>
          <p:bldP spid="26" grpId="0" animBg="1"/>
          <p:bldP spid="27" grpId="0" animBg="1"/>
          <p:bldP spid="28" grpId="0" animBg="1"/>
          <p:bldP spid="76" grpId="0"/>
          <p:bldP spid="77" grpId="0"/>
          <p:bldP spid="78" grpId="0"/>
          <p:bldP spid="79" grpId="0"/>
          <p:bldP spid="80" grpId="0"/>
          <p:bldP spid="81" grpId="0"/>
          <p:bldP spid="82" grpId="0"/>
          <p:bldP spid="83" grpId="0"/>
          <p:bldP spid="84" grpId="0"/>
          <p:bldP spid="85" grpId="0"/>
          <p:bldP spid="86" grpId="0"/>
          <p:bldP spid="87" grpId="0"/>
          <p:bldP spid="88" grpId="0"/>
          <p:bldP spid="89" grpId="0"/>
          <p:bldP spid="90" grpId="0"/>
          <p:bldP spid="91" grpId="0"/>
          <p:bldP spid="92" grpId="0"/>
          <p:bldP spid="93" grpId="0"/>
          <p:bldP spid="54" grpId="0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8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500" fill="hold"/>
                                            <p:tgtEl>
                                              <p:spTgt spid="5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500" fill="hold"/>
                                            <p:tgtEl>
                                              <p:spTgt spid="5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10" presetClass="entr" presetSubtype="0" fill="hold" grpId="0" nodeType="withEffect">
                                      <p:stCondLst>
                                        <p:cond delay="75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1" dur="500"/>
                                            <p:tgtEl>
                                              <p:spTgt spid="2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2" presetID="10" presetClass="entr" presetSubtype="0" fill="hold" grpId="0" nodeType="withEffect">
                                      <p:stCondLst>
                                        <p:cond delay="750"/>
                                      </p:stCondLst>
                                      <p:childTnLst>
                                        <p:set>
                                          <p:cBhvr>
                                            <p:cTn id="1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4" dur="500"/>
                                            <p:tgtEl>
                                              <p:spTgt spid="2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5" presetID="10" presetClass="entr" presetSubtype="0" fill="hold" grpId="0" nodeType="withEffect">
                                      <p:stCondLst>
                                        <p:cond delay="75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7" dur="500"/>
                                            <p:tgtEl>
                                              <p:spTgt spid="2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8" presetID="10" presetClass="entr" presetSubtype="0" fill="hold" grpId="0" nodeType="withEffect">
                                      <p:stCondLst>
                                        <p:cond delay="750"/>
                                      </p:stCondLst>
                                      <p:childTnLst>
                                        <p:set>
                                          <p:cBhvr>
                                            <p:cTn id="1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0" dur="500"/>
                                            <p:tgtEl>
                                              <p:spTgt spid="2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1" presetID="10" presetClass="entr" presetSubtype="0" fill="hold" grpId="0" nodeType="withEffect">
                                      <p:stCondLst>
                                        <p:cond delay="75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3" dur="500"/>
                                            <p:tgtEl>
                                              <p:spTgt spid="2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4" presetID="10" presetClass="entr" presetSubtype="0" fill="hold" grpId="0" nodeType="withEffect">
                                      <p:stCondLst>
                                        <p:cond delay="750"/>
                                      </p:stCondLst>
                                      <p:childTnLst>
                                        <p:set>
                                          <p:cBhvr>
                                            <p:cTn id="2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6" dur="500"/>
                                            <p:tgtEl>
                                              <p:spTgt spid="2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7" presetID="10" presetClass="entr" presetSubtype="0" fill="hold" grpId="0" nodeType="withEffect">
                                      <p:stCondLst>
                                        <p:cond delay="1000"/>
                                      </p:stCondLst>
                                      <p:childTnLst>
                                        <p:set>
                                          <p:cBhvr>
                                            <p:cTn id="2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9" dur="500"/>
                                            <p:tgtEl>
                                              <p:spTgt spid="7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0" presetID="10" presetClass="entr" presetSubtype="0" fill="hold" grpId="0" nodeType="withEffect">
                                      <p:stCondLst>
                                        <p:cond delay="1000"/>
                                      </p:stCondLst>
                                      <p:childTnLst>
                                        <p:set>
                                          <p:cBhvr>
                                            <p:cTn id="3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32" dur="500"/>
                                            <p:tgtEl>
                                              <p:spTgt spid="8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3" presetID="10" presetClass="entr" presetSubtype="0" fill="hold" grpId="0" nodeType="withEffect">
                                      <p:stCondLst>
                                        <p:cond delay="1000"/>
                                      </p:stCondLst>
                                      <p:childTnLst>
                                        <p:set>
                                          <p:cBhvr>
                                            <p:cTn id="3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35" dur="500"/>
                                            <p:tgtEl>
                                              <p:spTgt spid="7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6" presetID="10" presetClass="entr" presetSubtype="0" fill="hold" grpId="0" nodeType="withEffect">
                                      <p:stCondLst>
                                        <p:cond delay="1000"/>
                                      </p:stCondLst>
                                      <p:childTnLst>
                                        <p:set>
                                          <p:cBhvr>
                                            <p:cTn id="3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38" dur="500"/>
                                            <p:tgtEl>
                                              <p:spTgt spid="8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9" presetID="10" presetClass="entr" presetSubtype="0" fill="hold" grpId="0" nodeType="withEffect">
                                      <p:stCondLst>
                                        <p:cond delay="1000"/>
                                      </p:stCondLst>
                                      <p:childTnLst>
                                        <p:set>
                                          <p:cBhvr>
                                            <p:cTn id="4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41" dur="500"/>
                                            <p:tgtEl>
                                              <p:spTgt spid="8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2" presetID="10" presetClass="entr" presetSubtype="0" fill="hold" grpId="0" nodeType="withEffect">
                                      <p:stCondLst>
                                        <p:cond delay="1000"/>
                                      </p:stCondLst>
                                      <p:childTnLst>
                                        <p:set>
                                          <p:cBhvr>
                                            <p:cTn id="4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44" dur="500"/>
                                            <p:tgtEl>
                                              <p:spTgt spid="7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5" presetID="10" presetClass="entr" presetSubtype="0" fill="hold" grpId="0" nodeType="withEffect">
                                      <p:stCondLst>
                                        <p:cond delay="1000"/>
                                      </p:stCondLst>
                                      <p:childTnLst>
                                        <p:set>
                                          <p:cBhvr>
                                            <p:cTn id="4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47" dur="500"/>
                                            <p:tgtEl>
                                              <p:spTgt spid="8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8" presetID="10" presetClass="entr" presetSubtype="0" fill="hold" grpId="0" nodeType="withEffect">
                                      <p:stCondLst>
                                        <p:cond delay="1000"/>
                                      </p:stCondLst>
                                      <p:childTnLst>
                                        <p:set>
                                          <p:cBhvr>
                                            <p:cTn id="4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50" dur="500"/>
                                            <p:tgtEl>
                                              <p:spTgt spid="7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1" presetID="10" presetClass="entr" presetSubtype="0" fill="hold" grpId="0" nodeType="withEffect">
                                      <p:stCondLst>
                                        <p:cond delay="1000"/>
                                      </p:stCondLst>
                                      <p:childTnLst>
                                        <p:set>
                                          <p:cBhvr>
                                            <p:cTn id="5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53" dur="500"/>
                                            <p:tgtEl>
                                              <p:spTgt spid="8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4" presetID="10" presetClass="entr" presetSubtype="0" fill="hold" grpId="0" nodeType="withEffect">
                                      <p:stCondLst>
                                        <p:cond delay="1000"/>
                                      </p:stCondLst>
                                      <p:childTnLst>
                                        <p:set>
                                          <p:cBhvr>
                                            <p:cTn id="5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56" dur="500"/>
                                            <p:tgtEl>
                                              <p:spTgt spid="8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7" presetID="10" presetClass="entr" presetSubtype="0" fill="hold" grpId="0" nodeType="withEffect">
                                      <p:stCondLst>
                                        <p:cond delay="1000"/>
                                      </p:stCondLst>
                                      <p:childTnLst>
                                        <p:set>
                                          <p:cBhvr>
                                            <p:cTn id="5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59" dur="500"/>
                                            <p:tgtEl>
                                              <p:spTgt spid="8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60" presetID="10" presetClass="entr" presetSubtype="0" fill="hold" grpId="0" nodeType="withEffect">
                                      <p:stCondLst>
                                        <p:cond delay="1000"/>
                                      </p:stCondLst>
                                      <p:childTnLst>
                                        <p:set>
                                          <p:cBhvr>
                                            <p:cTn id="6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62" dur="500"/>
                                            <p:tgtEl>
                                              <p:spTgt spid="8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63" presetID="2" presetClass="entr" presetSubtype="4" fill="hold" grpId="0" nodeType="withEffect">
                                      <p:stCondLst>
                                        <p:cond delay="1250"/>
                                      </p:stCondLst>
                                      <p:childTnLst>
                                        <p:set>
                                          <p:cBhvr>
                                            <p:cTn id="6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65" dur="500" fill="hold"/>
                                            <p:tgtEl>
                                              <p:spTgt spid="8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66" dur="500" fill="hold"/>
                                            <p:tgtEl>
                                              <p:spTgt spid="8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67" presetID="2" presetClass="entr" presetSubtype="4" fill="hold" grpId="0" nodeType="withEffect">
                                      <p:stCondLst>
                                        <p:cond delay="1250"/>
                                      </p:stCondLst>
                                      <p:childTnLst>
                                        <p:set>
                                          <p:cBhvr>
                                            <p:cTn id="6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69" dur="500" fill="hold"/>
                                            <p:tgtEl>
                                              <p:spTgt spid="8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70" dur="500" fill="hold"/>
                                            <p:tgtEl>
                                              <p:spTgt spid="8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71" presetID="2" presetClass="entr" presetSubtype="4" fill="hold" grpId="0" nodeType="withEffect">
                                      <p:stCondLst>
                                        <p:cond delay="1250"/>
                                      </p:stCondLst>
                                      <p:childTnLst>
                                        <p:set>
                                          <p:cBhvr>
                                            <p:cTn id="7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3" dur="500" fill="hold"/>
                                            <p:tgtEl>
                                              <p:spTgt spid="9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74" dur="500" fill="hold"/>
                                            <p:tgtEl>
                                              <p:spTgt spid="9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75" presetID="2" presetClass="entr" presetSubtype="4" fill="hold" grpId="0" nodeType="withEffect">
                                      <p:stCondLst>
                                        <p:cond delay="1250"/>
                                      </p:stCondLst>
                                      <p:childTnLst>
                                        <p:set>
                                          <p:cBhvr>
                                            <p:cTn id="7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7" dur="500" fill="hold"/>
                                            <p:tgtEl>
                                              <p:spTgt spid="9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78" dur="500" fill="hold"/>
                                            <p:tgtEl>
                                              <p:spTgt spid="9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79" presetID="2" presetClass="entr" presetSubtype="4" fill="hold" grpId="0" nodeType="withEffect">
                                      <p:stCondLst>
                                        <p:cond delay="1250"/>
                                      </p:stCondLst>
                                      <p:childTnLst>
                                        <p:set>
                                          <p:cBhvr>
                                            <p:cTn id="8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81" dur="500" fill="hold"/>
                                            <p:tgtEl>
                                              <p:spTgt spid="9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2" dur="500" fill="hold"/>
                                            <p:tgtEl>
                                              <p:spTgt spid="9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83" presetID="2" presetClass="entr" presetSubtype="4" fill="hold" grpId="0" nodeType="withEffect">
                                      <p:stCondLst>
                                        <p:cond delay="1250"/>
                                      </p:stCondLst>
                                      <p:childTnLst>
                                        <p:set>
                                          <p:cBhvr>
                                            <p:cTn id="8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85" dur="500" fill="hold"/>
                                            <p:tgtEl>
                                              <p:spTgt spid="9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6" dur="500" fill="hold"/>
                                            <p:tgtEl>
                                              <p:spTgt spid="9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20" grpId="0" animBg="1"/>
          <p:bldP spid="21" grpId="0" animBg="1"/>
          <p:bldP spid="22" grpId="0" animBg="1"/>
          <p:bldP spid="26" grpId="0" animBg="1"/>
          <p:bldP spid="27" grpId="0" animBg="1"/>
          <p:bldP spid="28" grpId="0" animBg="1"/>
          <p:bldP spid="76" grpId="0"/>
          <p:bldP spid="77" grpId="0"/>
          <p:bldP spid="78" grpId="0"/>
          <p:bldP spid="79" grpId="0"/>
          <p:bldP spid="80" grpId="0"/>
          <p:bldP spid="81" grpId="0"/>
          <p:bldP spid="82" grpId="0"/>
          <p:bldP spid="83" grpId="0"/>
          <p:bldP spid="84" grpId="0"/>
          <p:bldP spid="85" grpId="0"/>
          <p:bldP spid="86" grpId="0"/>
          <p:bldP spid="87" grpId="0"/>
          <p:bldP spid="88" grpId="0"/>
          <p:bldP spid="89" grpId="0"/>
          <p:bldP spid="90" grpId="0"/>
          <p:bldP spid="91" grpId="0"/>
          <p:bldP spid="92" grpId="0"/>
          <p:bldP spid="93" grpId="0"/>
          <p:bldP spid="54" grpId="0"/>
        </p:bldLst>
      </p:timing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4"/>
          <p:cNvSpPr txBox="1">
            <a:spLocks noGrp="1"/>
          </p:cNvSpPr>
          <p:nvPr>
            <p:ph type="title"/>
          </p:nvPr>
        </p:nvSpPr>
        <p:spPr>
          <a:xfrm>
            <a:off x="457199" y="204788"/>
            <a:ext cx="5241851" cy="8715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dirty="0">
                <a:solidFill>
                  <a:schemeClr val="bg2"/>
                </a:solidFill>
              </a:rPr>
              <a:t>Context of the Conflict</a:t>
            </a:r>
            <a:endParaRPr sz="3600" b="1" dirty="0">
              <a:solidFill>
                <a:schemeClr val="bg2"/>
              </a:solidFill>
            </a:endParaRPr>
          </a:p>
        </p:txBody>
      </p:sp>
      <p:sp>
        <p:nvSpPr>
          <p:cNvPr id="92" name="Google Shape;92;p14"/>
          <p:cNvSpPr txBox="1">
            <a:spLocks noGrp="1"/>
          </p:cNvSpPr>
          <p:nvPr>
            <p:ph type="body" idx="1"/>
          </p:nvPr>
        </p:nvSpPr>
        <p:spPr>
          <a:xfrm>
            <a:off x="3575050" y="1045028"/>
            <a:ext cx="5111700" cy="3549659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85750" lvl="0" indent="-285750" rtl="0">
              <a:spcBef>
                <a:spcPts val="36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en-US" sz="2000" dirty="0">
                <a:solidFill>
                  <a:schemeClr val="bg2"/>
                </a:solidFill>
              </a:rPr>
              <a:t>Social, political, economic, emotional environment where conflict occurs</a:t>
            </a:r>
            <a:endParaRPr lang="ka-GE" sz="2000" dirty="0">
              <a:solidFill>
                <a:schemeClr val="bg2"/>
              </a:solidFill>
            </a:endParaRPr>
          </a:p>
          <a:p>
            <a:pPr marL="0" lvl="0" indent="0" rtl="0">
              <a:spcBef>
                <a:spcPts val="360"/>
              </a:spcBef>
              <a:spcAft>
                <a:spcPts val="0"/>
              </a:spcAft>
              <a:buNone/>
            </a:pPr>
            <a:endParaRPr lang="ka-GE" sz="2000" dirty="0">
              <a:solidFill>
                <a:schemeClr val="bg2"/>
              </a:solidFill>
            </a:endParaRPr>
          </a:p>
          <a:p>
            <a:pPr marL="285750" lvl="0" indent="-285750" rtl="0">
              <a:spcBef>
                <a:spcPts val="36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en-US" sz="2000" dirty="0">
                <a:solidFill>
                  <a:schemeClr val="bg2"/>
                </a:solidFill>
              </a:rPr>
              <a:t>Who initiates and/or fuels the conflict? Who are dividers? </a:t>
            </a:r>
            <a:endParaRPr lang="ka-GE" sz="2000" dirty="0">
              <a:solidFill>
                <a:schemeClr val="bg2"/>
              </a:solidFill>
            </a:endParaRPr>
          </a:p>
          <a:p>
            <a:pPr marL="0" lvl="0" indent="0" rtl="0">
              <a:spcBef>
                <a:spcPts val="360"/>
              </a:spcBef>
              <a:spcAft>
                <a:spcPts val="0"/>
              </a:spcAft>
              <a:buNone/>
            </a:pPr>
            <a:endParaRPr lang="ka-GE" sz="2000" dirty="0">
              <a:solidFill>
                <a:schemeClr val="bg2"/>
              </a:solidFill>
            </a:endParaRPr>
          </a:p>
          <a:p>
            <a:pPr marL="285750" lvl="0" indent="-285750" rtl="0">
              <a:spcBef>
                <a:spcPts val="36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en-US" sz="2000" dirty="0">
                <a:solidFill>
                  <a:schemeClr val="bg2"/>
                </a:solidFill>
              </a:rPr>
              <a:t>Who tries to prevent and/or defuse the conflict? Who are connectors? </a:t>
            </a:r>
            <a:endParaRPr lang="ka-GE" sz="2000" dirty="0">
              <a:solidFill>
                <a:schemeClr val="bg2"/>
              </a:solidFill>
            </a:endParaRPr>
          </a:p>
          <a:p>
            <a:pPr marL="0" lvl="0" indent="0" rtl="0">
              <a:spcBef>
                <a:spcPts val="360"/>
              </a:spcBef>
              <a:spcAft>
                <a:spcPts val="0"/>
              </a:spcAft>
              <a:buNone/>
            </a:pPr>
            <a:endParaRPr lang="ka-GE" sz="2000" dirty="0">
              <a:solidFill>
                <a:schemeClr val="bg2"/>
              </a:solidFill>
            </a:endParaRPr>
          </a:p>
          <a:p>
            <a:pPr marL="285750" lvl="0" indent="-285750" rtl="0">
              <a:spcBef>
                <a:spcPts val="36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en-US" sz="2000" dirty="0">
                <a:solidFill>
                  <a:schemeClr val="bg2"/>
                </a:solidFill>
              </a:rPr>
              <a:t>What are their attitudes and actions? </a:t>
            </a:r>
            <a:endParaRPr lang="ka-GE" sz="2000" dirty="0">
              <a:solidFill>
                <a:schemeClr val="bg2"/>
              </a:solidFill>
            </a:endParaRPr>
          </a:p>
        </p:txBody>
      </p:sp>
      <p:sp>
        <p:nvSpPr>
          <p:cNvPr id="2" name="Text Placeholder 1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490" y="1147664"/>
            <a:ext cx="2752530" cy="33683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22604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4"/>
          <p:cNvSpPr txBox="1">
            <a:spLocks noGrp="1"/>
          </p:cNvSpPr>
          <p:nvPr>
            <p:ph type="title"/>
          </p:nvPr>
        </p:nvSpPr>
        <p:spPr>
          <a:xfrm>
            <a:off x="457200" y="204788"/>
            <a:ext cx="5486400" cy="8715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600" b="1" dirty="0">
                <a:solidFill>
                  <a:schemeClr val="bg2"/>
                </a:solidFill>
              </a:rPr>
              <a:t>Context of the Conflict </a:t>
            </a:r>
            <a:endParaRPr sz="3600" b="1" dirty="0">
              <a:solidFill>
                <a:schemeClr val="bg2"/>
              </a:solidFill>
            </a:endParaRPr>
          </a:p>
        </p:txBody>
      </p:sp>
      <p:sp>
        <p:nvSpPr>
          <p:cNvPr id="92" name="Google Shape;92;p14"/>
          <p:cNvSpPr txBox="1">
            <a:spLocks noGrp="1"/>
          </p:cNvSpPr>
          <p:nvPr>
            <p:ph type="body" idx="1"/>
          </p:nvPr>
        </p:nvSpPr>
        <p:spPr>
          <a:xfrm>
            <a:off x="3575050" y="1045028"/>
            <a:ext cx="5111700" cy="3592286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85750" lvl="0" indent="-285750">
              <a:buFont typeface="Arial" pitchFamily="34" charset="0"/>
              <a:buChar char="•"/>
            </a:pPr>
            <a:r>
              <a:rPr lang="en-US" sz="1800" dirty="0">
                <a:solidFill>
                  <a:schemeClr val="bg2"/>
                </a:solidFill>
              </a:rPr>
              <a:t>How justly systems and institutions operate and do they meet citizens’ needs </a:t>
            </a:r>
            <a:endParaRPr lang="ka-GE" sz="1800" dirty="0">
              <a:solidFill>
                <a:schemeClr val="bg2"/>
              </a:solidFill>
            </a:endParaRPr>
          </a:p>
          <a:p>
            <a:pPr marL="0" lvl="0" indent="0">
              <a:buNone/>
            </a:pPr>
            <a:endParaRPr lang="ka-GE" sz="1800" dirty="0">
              <a:solidFill>
                <a:schemeClr val="bg2"/>
              </a:solidFill>
            </a:endParaRPr>
          </a:p>
          <a:p>
            <a:pPr marL="285750" lvl="0" indent="-285750">
              <a:buFont typeface="Arial" pitchFamily="34" charset="0"/>
              <a:buChar char="•"/>
            </a:pPr>
            <a:r>
              <a:rPr lang="en-US" sz="1800" dirty="0">
                <a:solidFill>
                  <a:schemeClr val="bg2"/>
                </a:solidFill>
              </a:rPr>
              <a:t>Conflict vs. coincidence of values and interests</a:t>
            </a:r>
            <a:endParaRPr lang="ka-GE" sz="1800" dirty="0">
              <a:solidFill>
                <a:schemeClr val="bg2"/>
              </a:solidFill>
            </a:endParaRPr>
          </a:p>
          <a:p>
            <a:pPr marL="0" lvl="0" indent="0">
              <a:buNone/>
            </a:pPr>
            <a:endParaRPr lang="ka-GE" sz="1800" dirty="0">
              <a:solidFill>
                <a:schemeClr val="bg2"/>
              </a:solidFill>
            </a:endParaRPr>
          </a:p>
          <a:p>
            <a:pPr marL="285750" lvl="0" indent="-285750">
              <a:buFont typeface="Arial" pitchFamily="34" charset="0"/>
              <a:buChar char="•"/>
            </a:pPr>
            <a:r>
              <a:rPr lang="en-US" sz="1800" dirty="0">
                <a:solidFill>
                  <a:schemeClr val="bg2"/>
                </a:solidFill>
              </a:rPr>
              <a:t>Do the parties have any successful joint experience or joint venture? </a:t>
            </a:r>
            <a:endParaRPr lang="ka-GE" sz="1800" dirty="0">
              <a:solidFill>
                <a:schemeClr val="bg2"/>
              </a:solidFill>
            </a:endParaRPr>
          </a:p>
          <a:p>
            <a:pPr marL="0" lvl="0" indent="0">
              <a:buNone/>
            </a:pPr>
            <a:endParaRPr lang="ka-GE" sz="1800" dirty="0">
              <a:solidFill>
                <a:schemeClr val="bg2"/>
              </a:solidFill>
            </a:endParaRPr>
          </a:p>
          <a:p>
            <a:pPr marL="285750" lvl="0" indent="-285750">
              <a:buFont typeface="Arial" pitchFamily="34" charset="0"/>
              <a:buChar char="•"/>
            </a:pPr>
            <a:r>
              <a:rPr lang="en-US" sz="1800" dirty="0">
                <a:solidFill>
                  <a:schemeClr val="bg2"/>
                </a:solidFill>
              </a:rPr>
              <a:t>Symbols/events serving as sources or triggers of conflict </a:t>
            </a:r>
            <a:r>
              <a:rPr lang="ka-GE" sz="1800" dirty="0">
                <a:solidFill>
                  <a:schemeClr val="bg2"/>
                </a:solidFill>
              </a:rPr>
              <a:t> 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869" y="1126767"/>
            <a:ext cx="3004458" cy="33146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30485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/>
            <a:r>
              <a:rPr lang="en-US" sz="2800" b="1" dirty="0">
                <a:solidFill>
                  <a:schemeClr val="bg2"/>
                </a:solidFill>
              </a:rPr>
              <a:t>Roots, Sources, Causes of Conflict</a:t>
            </a:r>
            <a:endParaRPr sz="2800" b="1" dirty="0">
              <a:solidFill>
                <a:schemeClr val="bg2"/>
              </a:solidFill>
            </a:endParaRP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50800" indent="0">
              <a:buNone/>
            </a:pPr>
            <a:r>
              <a:rPr lang="ka-GE" dirty="0"/>
              <a:t> </a:t>
            </a:r>
            <a:r>
              <a:rPr lang="en-US" sz="2000" b="1" dirty="0">
                <a:solidFill>
                  <a:schemeClr val="bg2"/>
                </a:solidFill>
              </a:rPr>
              <a:t>Diversity of Factors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34678" y="1200150"/>
            <a:ext cx="4152122" cy="3394500"/>
          </a:xfrm>
        </p:spPr>
        <p:txBody>
          <a:bodyPr/>
          <a:lstStyle/>
          <a:p>
            <a:r>
              <a:rPr lang="en-US" sz="1800" dirty="0">
                <a:solidFill>
                  <a:schemeClr val="bg2"/>
                </a:solidFill>
              </a:rPr>
              <a:t>Institutional and Structural Factors </a:t>
            </a:r>
            <a:endParaRPr lang="ka-GE" sz="1800" dirty="0">
              <a:solidFill>
                <a:schemeClr val="bg2"/>
              </a:solidFill>
            </a:endParaRPr>
          </a:p>
          <a:p>
            <a:r>
              <a:rPr lang="en-US" sz="1800" dirty="0">
                <a:solidFill>
                  <a:schemeClr val="bg2"/>
                </a:solidFill>
              </a:rPr>
              <a:t>Social/Economic Inequality</a:t>
            </a:r>
            <a:endParaRPr lang="ka-GE" sz="1800" dirty="0">
              <a:solidFill>
                <a:schemeClr val="bg2"/>
              </a:solidFill>
            </a:endParaRPr>
          </a:p>
          <a:p>
            <a:r>
              <a:rPr lang="en-US" sz="1800" dirty="0">
                <a:solidFill>
                  <a:schemeClr val="bg2"/>
                </a:solidFill>
              </a:rPr>
              <a:t>Significant environmental hazard</a:t>
            </a:r>
            <a:endParaRPr lang="ka-GE" sz="1800" dirty="0">
              <a:solidFill>
                <a:schemeClr val="bg2"/>
              </a:solidFill>
            </a:endParaRPr>
          </a:p>
          <a:p>
            <a:r>
              <a:rPr lang="en-US" sz="1800" dirty="0">
                <a:solidFill>
                  <a:schemeClr val="bg2"/>
                </a:solidFill>
              </a:rPr>
              <a:t>Uncontrolled</a:t>
            </a:r>
            <a:r>
              <a:rPr lang="ru-RU" sz="1800" dirty="0">
                <a:solidFill>
                  <a:schemeClr val="bg2"/>
                </a:solidFill>
              </a:rPr>
              <a:t> </a:t>
            </a:r>
            <a:r>
              <a:rPr lang="en-US" sz="1800" dirty="0">
                <a:solidFill>
                  <a:schemeClr val="bg2"/>
                </a:solidFill>
              </a:rPr>
              <a:t>arms trafficking/supply</a:t>
            </a:r>
            <a:endParaRPr lang="ka-GE" sz="1800" dirty="0">
              <a:solidFill>
                <a:schemeClr val="bg2"/>
              </a:solidFill>
            </a:endParaRPr>
          </a:p>
          <a:p>
            <a:r>
              <a:rPr lang="en-US" sz="1800" dirty="0">
                <a:solidFill>
                  <a:schemeClr val="bg2"/>
                </a:solidFill>
              </a:rPr>
              <a:t>Disputable monuments and symbols </a:t>
            </a:r>
            <a:r>
              <a:rPr lang="ka-GE" sz="1800" dirty="0">
                <a:solidFill>
                  <a:schemeClr val="bg2"/>
                </a:solidFill>
              </a:rPr>
              <a:t> </a:t>
            </a:r>
            <a:endParaRPr lang="en-US" sz="1800" dirty="0">
              <a:solidFill>
                <a:schemeClr val="bg2"/>
              </a:solidFill>
            </a:endParaRPr>
          </a:p>
          <a:p>
            <a:r>
              <a:rPr lang="en-US" sz="1800" dirty="0">
                <a:solidFill>
                  <a:schemeClr val="bg2"/>
                </a:solidFill>
              </a:rPr>
              <a:t>Cultural, ethnic and religious factors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6437" y="2170240"/>
            <a:ext cx="3527653" cy="18605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58048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4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4392257" cy="665756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dirty="0">
                <a:solidFill>
                  <a:schemeClr val="bg2"/>
                </a:solidFill>
              </a:rPr>
              <a:t>Stakeholders</a:t>
            </a:r>
            <a:endParaRPr sz="3600" b="1" dirty="0">
              <a:solidFill>
                <a:schemeClr val="bg2"/>
              </a:solidFill>
            </a:endParaRP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2"/>
          </p:nvPr>
        </p:nvSpPr>
        <p:spPr>
          <a:xfrm>
            <a:off x="4741506" y="1035696"/>
            <a:ext cx="3432110" cy="3722916"/>
          </a:xfrm>
        </p:spPr>
        <p:txBody>
          <a:bodyPr/>
          <a:lstStyle/>
          <a:p>
            <a:r>
              <a:rPr lang="en-US" sz="2000" b="1" dirty="0">
                <a:solidFill>
                  <a:schemeClr val="bg2"/>
                </a:solidFill>
              </a:rPr>
              <a:t>Influence/Impact</a:t>
            </a:r>
            <a:endParaRPr lang="ka-GE" sz="2000" b="1" dirty="0">
              <a:solidFill>
                <a:schemeClr val="bg2"/>
              </a:solidFill>
            </a:endParaRPr>
          </a:p>
          <a:p>
            <a:pPr marL="50800" indent="0">
              <a:buNone/>
            </a:pPr>
            <a:endParaRPr lang="ka-GE" sz="2000" b="1" dirty="0">
              <a:solidFill>
                <a:schemeClr val="bg2"/>
              </a:solidFill>
            </a:endParaRPr>
          </a:p>
          <a:p>
            <a:r>
              <a:rPr lang="en-US" sz="2000" b="1" dirty="0">
                <a:solidFill>
                  <a:schemeClr val="bg2"/>
                </a:solidFill>
              </a:rPr>
              <a:t>Potential/Capabilities</a:t>
            </a:r>
            <a:endParaRPr lang="ka-GE" sz="2000" b="1" dirty="0">
              <a:solidFill>
                <a:schemeClr val="bg2"/>
              </a:solidFill>
            </a:endParaRPr>
          </a:p>
          <a:p>
            <a:pPr marL="50800" indent="0">
              <a:buNone/>
            </a:pPr>
            <a:endParaRPr lang="ka-GE" sz="2000" b="1" dirty="0">
              <a:solidFill>
                <a:schemeClr val="bg2"/>
              </a:solidFill>
            </a:endParaRPr>
          </a:p>
          <a:p>
            <a:r>
              <a:rPr lang="en-US" sz="2000" b="1" dirty="0">
                <a:solidFill>
                  <a:schemeClr val="bg2"/>
                </a:solidFill>
              </a:rPr>
              <a:t>Informed/Disinformed</a:t>
            </a:r>
            <a:endParaRPr lang="ka-GE" sz="2000" b="1" dirty="0">
              <a:solidFill>
                <a:schemeClr val="bg2"/>
              </a:solidFill>
            </a:endParaRPr>
          </a:p>
          <a:p>
            <a:pPr marL="50800" indent="0">
              <a:buNone/>
            </a:pPr>
            <a:endParaRPr lang="ka-GE" sz="2000" b="1" dirty="0">
              <a:solidFill>
                <a:schemeClr val="bg2"/>
              </a:solidFill>
            </a:endParaRPr>
          </a:p>
          <a:p>
            <a:r>
              <a:rPr lang="en-US" sz="2000" b="1" dirty="0">
                <a:solidFill>
                  <a:schemeClr val="bg2"/>
                </a:solidFill>
              </a:rPr>
              <a:t>Legitimacy</a:t>
            </a:r>
            <a:endParaRPr lang="ka-GE" sz="2000" b="1" dirty="0">
              <a:solidFill>
                <a:schemeClr val="bg2"/>
              </a:solidFill>
            </a:endParaRPr>
          </a:p>
          <a:p>
            <a:endParaRPr lang="en-US" sz="2000" dirty="0"/>
          </a:p>
        </p:txBody>
      </p:sp>
      <p:pic>
        <p:nvPicPr>
          <p:cNvPr id="1029" name="Picture 5" descr="C:\Users\Administrator\AppData\Local\Microsoft\Windows\Temporary Internet Files\Content.IE5\JUXX973R\Business[1]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718" y="1035696"/>
            <a:ext cx="4392257" cy="37229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978455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2045</TotalTime>
  <Words>639</Words>
  <Application>Microsoft Office PowerPoint</Application>
  <PresentationFormat>On-screen Show (16:9)</PresentationFormat>
  <Paragraphs>142</Paragraphs>
  <Slides>15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4" baseType="lpstr">
      <vt:lpstr>Arial</vt:lpstr>
      <vt:lpstr>Calibri</vt:lpstr>
      <vt:lpstr>Century Gothic</vt:lpstr>
      <vt:lpstr>Lato Light</vt:lpstr>
      <vt:lpstr>Open Sans</vt:lpstr>
      <vt:lpstr>Sylfaen</vt:lpstr>
      <vt:lpstr>Times New Roman</vt:lpstr>
      <vt:lpstr>Tw Cen MT</vt:lpstr>
      <vt:lpstr>Office Theme</vt:lpstr>
      <vt:lpstr>PowerPoint Presentation</vt:lpstr>
      <vt:lpstr>GPPAC Mission</vt:lpstr>
      <vt:lpstr>Food for Thought</vt:lpstr>
      <vt:lpstr>6 CONFLICT-RELATED QUESTIONS </vt:lpstr>
      <vt:lpstr>PowerPoint Presentation</vt:lpstr>
      <vt:lpstr>Context of the Conflict</vt:lpstr>
      <vt:lpstr>Context of the Conflict </vt:lpstr>
      <vt:lpstr>Roots, Sources, Causes of Conflict</vt:lpstr>
      <vt:lpstr>Stakeholders</vt:lpstr>
      <vt:lpstr>Motivations of Conflict- Who, What?</vt:lpstr>
      <vt:lpstr>Power/Influence and Conflict</vt:lpstr>
      <vt:lpstr>Period of Conflict</vt:lpstr>
      <vt:lpstr>Pattern of Conflict Analysis</vt:lpstr>
      <vt:lpstr>Levels of Potential Changes</vt:lpstr>
      <vt:lpstr>Thank You For Attention Live in Peace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PC</dc:creator>
  <cp:lastModifiedBy>Zaal Anjaparidze</cp:lastModifiedBy>
  <cp:revision>80</cp:revision>
  <dcterms:modified xsi:type="dcterms:W3CDTF">2021-06-03T15:15:52Z</dcterms:modified>
</cp:coreProperties>
</file>