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72" r:id="rId5"/>
    <p:sldId id="260" r:id="rId6"/>
    <p:sldId id="261" r:id="rId7"/>
    <p:sldId id="263" r:id="rId8"/>
    <p:sldId id="259" r:id="rId9"/>
    <p:sldId id="273" r:id="rId10"/>
    <p:sldId id="274" r:id="rId11"/>
    <p:sldId id="264" r:id="rId12"/>
    <p:sldId id="275" r:id="rId13"/>
    <p:sldId id="267" r:id="rId14"/>
    <p:sldId id="258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912" y="1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8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8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3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0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1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7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9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45DC6-3495-44C4-8587-71AB29D21467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10099-0803-4C0C-A713-3AD0D4B6B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ccn.ge/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osce.org/skrunda-joint-committee-disbanded" TargetMode="External"/><Relationship Id="rId12" Type="http://schemas.openxmlformats.org/officeDocument/2006/relationships/hyperlink" Target="https://www.osce.org/ag-chechnya-closed" TargetMode="External"/><Relationship Id="rId13" Type="http://schemas.openxmlformats.org/officeDocument/2006/relationships/hyperlink" Target="https://www.osce.org/article-iv-discontinued" TargetMode="External"/><Relationship Id="rId14" Type="http://schemas.openxmlformats.org/officeDocument/2006/relationships/hyperlink" Target="https://www.osce.org/croatia-closed" TargetMode="External"/><Relationship Id="rId15" Type="http://schemas.openxmlformats.org/officeDocument/2006/relationships/hyperlink" Target="https://www.osce.org/amg-belarus-closed" TargetMode="External"/><Relationship Id="rId16" Type="http://schemas.openxmlformats.org/officeDocument/2006/relationships/hyperlink" Target="https://www.osce.org/kvm-closed" TargetMode="External"/><Relationship Id="rId17" Type="http://schemas.openxmlformats.org/officeDocument/2006/relationships/hyperlink" Target="https://www.osce.org/office-in-yerevan-closed" TargetMode="External"/><Relationship Id="rId18" Type="http://schemas.openxmlformats.org/officeDocument/2006/relationships/hyperlink" Target="https://www.osce.org/baku-closed" TargetMode="External"/><Relationship Id="rId19" Type="http://schemas.openxmlformats.org/officeDocument/2006/relationships/hyperlink" Target="https://www.osce.org/minsk-close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sce.org/where-we-are" TargetMode="External"/><Relationship Id="rId3" Type="http://schemas.openxmlformats.org/officeDocument/2006/relationships/hyperlink" Target="https://www.osce.org/closed-field-operations" TargetMode="External"/><Relationship Id="rId4" Type="http://schemas.openxmlformats.org/officeDocument/2006/relationships/hyperlink" Target="https://www.osce.org/missions-long-duration-closed" TargetMode="External"/><Relationship Id="rId5" Type="http://schemas.openxmlformats.org/officeDocument/2006/relationships/hyperlink" Target="https://www.osce.org/georgia-closed" TargetMode="External"/><Relationship Id="rId6" Type="http://schemas.openxmlformats.org/officeDocument/2006/relationships/hyperlink" Target="https://www.osce.org/estonia-closed" TargetMode="External"/><Relationship Id="rId7" Type="http://schemas.openxmlformats.org/officeDocument/2006/relationships/hyperlink" Target="https://www.osce.org/latvia-closed" TargetMode="External"/><Relationship Id="rId8" Type="http://schemas.openxmlformats.org/officeDocument/2006/relationships/hyperlink" Target="https://www.osce.org/mission-ukraine-1999-closed" TargetMode="External"/><Relationship Id="rId9" Type="http://schemas.openxmlformats.org/officeDocument/2006/relationships/hyperlink" Target="https://www.osce.org/estonia-ecmp-closed" TargetMode="External"/><Relationship Id="rId10" Type="http://schemas.openxmlformats.org/officeDocument/2006/relationships/hyperlink" Target="https://www.osce.org/liaison-office-central-asia-clos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inatsikhistavi@iccn.ge" TargetMode="External"/><Relationship Id="rId3" Type="http://schemas.openxmlformats.org/officeDocument/2006/relationships/hyperlink" Target="http://www.iccn.g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cn.g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cn.g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cn.g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a context </a:t>
            </a:r>
            <a:r>
              <a:rPr lang="en-US" i="1" dirty="0"/>
              <a:t>and </a:t>
            </a:r>
            <a:r>
              <a:rPr lang="en-US" i="1" dirty="0" smtClean="0"/>
              <a:t>a work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532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Nina Tsikhistavi-Khutsishvili, Director</a:t>
            </a:r>
          </a:p>
          <a:p>
            <a:r>
              <a:rPr lang="en-US" dirty="0" smtClean="0"/>
              <a:t>International Center on Conflict and Negotiation (ICCN)</a:t>
            </a:r>
          </a:p>
          <a:p>
            <a:r>
              <a:rPr lang="ka-GE" u="sng" dirty="0" smtClean="0">
                <a:hlinkClick r:id="rId2"/>
              </a:rPr>
              <a:t>www.ICCN.ge</a:t>
            </a:r>
            <a:r>
              <a:rPr lang="en-US" u="sng" dirty="0" smtClean="0"/>
              <a:t> </a:t>
            </a:r>
            <a:endParaRPr lang="en-US" dirty="0" smtClean="0"/>
          </a:p>
          <a:p>
            <a:r>
              <a:rPr lang="en-US" sz="2000" dirty="0" smtClean="0"/>
              <a:t>Peace Castle </a:t>
            </a:r>
            <a:r>
              <a:rPr lang="en-US" sz="2000" dirty="0" err="1" smtClean="0"/>
              <a:t>Schlaining</a:t>
            </a:r>
            <a:r>
              <a:rPr lang="en-US" sz="2000" dirty="0" smtClean="0"/>
              <a:t>, Austria</a:t>
            </a:r>
          </a:p>
          <a:p>
            <a:r>
              <a:rPr lang="en-US" sz="2000" dirty="0" smtClean="0"/>
              <a:t>29 October - 2 November 2018</a:t>
            </a:r>
            <a:endParaRPr lang="en-US" sz="2000" dirty="0"/>
          </a:p>
        </p:txBody>
      </p:sp>
      <p:pic>
        <p:nvPicPr>
          <p:cNvPr id="2050" name="Picture 2" descr="C:\Users\Nino\Desktop\icc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" y="4527"/>
            <a:ext cx="5638800" cy="24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9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Variable </a:t>
            </a:r>
            <a:r>
              <a:rPr lang="en-US" sz="3200" dirty="0" smtClean="0"/>
              <a:t>#2 </a:t>
            </a:r>
            <a:r>
              <a:rPr lang="en-US" sz="3200" dirty="0" smtClean="0"/>
              <a:t>of PAs of Georgia: </a:t>
            </a:r>
            <a:br>
              <a:rPr lang="en-US" sz="3200" dirty="0" smtClean="0"/>
            </a:br>
            <a:r>
              <a:rPr lang="en-US" sz="3200" dirty="0" smtClean="0"/>
              <a:t>Gender Provision of PAs</a:t>
            </a:r>
            <a:br>
              <a:rPr lang="en-US" sz="3200" dirty="0" smtClean="0"/>
            </a:br>
            <a:r>
              <a:rPr lang="en-US" sz="3200" dirty="0" smtClean="0"/>
              <a:t>4% women; 96% men (1991-</a:t>
            </a:r>
            <a:r>
              <a:rPr lang="en-US" sz="3200" dirty="0" smtClean="0"/>
              <a:t>2001)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023539" cy="35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35CB-892C-43C9-A063-AD4803A9D2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38862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International Center on Conflict and Negotiation (ICCN)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3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800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challenges in the context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864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</a:t>
            </a:r>
            <a:r>
              <a:rPr lang="en-US" sz="1800" dirty="0" smtClean="0">
                <a:solidFill>
                  <a:srgbClr val="FF0000"/>
                </a:solidFill>
              </a:rPr>
              <a:t>he freedom of movement for inhabitants of </a:t>
            </a:r>
            <a:r>
              <a:rPr lang="en-US" sz="1800" dirty="0" err="1" smtClean="0">
                <a:solidFill>
                  <a:srgbClr val="FF0000"/>
                </a:solidFill>
              </a:rPr>
              <a:t>seccesioned</a:t>
            </a:r>
            <a:r>
              <a:rPr lang="en-US" sz="1800" dirty="0" smtClean="0">
                <a:solidFill>
                  <a:srgbClr val="FF0000"/>
                </a:solidFill>
              </a:rPr>
              <a:t> territories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how to divide political </a:t>
            </a:r>
            <a:r>
              <a:rPr lang="en-US" sz="1800" dirty="0" smtClean="0"/>
              <a:t>issues, from conflict resolution, basic </a:t>
            </a:r>
            <a:r>
              <a:rPr lang="en-US" sz="1800" dirty="0" smtClean="0"/>
              <a:t>HR so they are </a:t>
            </a:r>
            <a:r>
              <a:rPr lang="en-US" sz="1800" dirty="0" smtClean="0"/>
              <a:t>on place, exercised </a:t>
            </a:r>
            <a:r>
              <a:rPr lang="en-US" sz="1800" dirty="0" smtClean="0"/>
              <a:t>and applied (the issue of Political </a:t>
            </a:r>
            <a:r>
              <a:rPr lang="en-US" sz="1800" dirty="0"/>
              <a:t>R</a:t>
            </a:r>
            <a:r>
              <a:rPr lang="en-US" sz="1800" dirty="0" smtClean="0"/>
              <a:t>ecognition vs </a:t>
            </a:r>
            <a:r>
              <a:rPr lang="en-US" sz="1800" dirty="0" err="1" smtClean="0"/>
              <a:t>FoM</a:t>
            </a:r>
            <a:r>
              <a:rPr lang="en-US" sz="1800" dirty="0" smtClean="0"/>
              <a:t>)? </a:t>
            </a:r>
          </a:p>
          <a:p>
            <a:pPr lvl="1"/>
            <a:r>
              <a:rPr lang="en-US" sz="1800" dirty="0" smtClean="0"/>
              <a:t>where to stand for CBM? do we have a legal space?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CS’s underrepresentation in building the sustainable peace out of peace processes:</a:t>
            </a:r>
          </a:p>
          <a:p>
            <a:pPr lvl="1"/>
            <a:r>
              <a:rPr lang="en-US" sz="1800" dirty="0" smtClean="0"/>
              <a:t>to what extend national stakeholders </a:t>
            </a:r>
            <a:r>
              <a:rPr lang="en-US" sz="1800" dirty="0" smtClean="0"/>
              <a:t>(from CS) </a:t>
            </a:r>
            <a:r>
              <a:rPr lang="en-US" sz="1800" dirty="0" smtClean="0"/>
              <a:t>are excluded from Track 1 negotiations</a:t>
            </a:r>
            <a:r>
              <a:rPr lang="en-US" sz="1800" dirty="0" smtClean="0"/>
              <a:t>? Are we invisible when it comes to equal participation? (HR defenders and court representation,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0151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legitimation of our work: there is no definition, followed with no recognition:</a:t>
            </a:r>
          </a:p>
          <a:p>
            <a:pPr lvl="1"/>
            <a:r>
              <a:rPr lang="en-US" sz="1800" dirty="0"/>
              <a:t>who is a </a:t>
            </a:r>
            <a:r>
              <a:rPr lang="en-US" sz="1800" dirty="0" err="1"/>
              <a:t>Peacebuilder</a:t>
            </a:r>
            <a:r>
              <a:rPr lang="en-US" sz="1800" dirty="0"/>
              <a:t>, peace activist, peace agent for change, peace antenna? Is it a profession (out of relevant subjects taught in universities), or a job (out of relevant positions), or maybe a role to play (out of personal responsibility)? The factual lack of legal basis is bringing a mistrust to the context on all levels: from national to international one. 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What </a:t>
            </a:r>
            <a:r>
              <a:rPr lang="en-US" sz="1800" dirty="0" smtClean="0">
                <a:solidFill>
                  <a:srgbClr val="FF0000"/>
                </a:solidFill>
              </a:rPr>
              <a:t>guides the daily activities</a:t>
            </a:r>
            <a:r>
              <a:rPr lang="en-US" sz="1800" dirty="0" smtClean="0"/>
              <a:t> and projects of a </a:t>
            </a:r>
            <a:r>
              <a:rPr lang="en-US" sz="1800" dirty="0" err="1" smtClean="0"/>
              <a:t>peacebuilder</a:t>
            </a:r>
            <a:r>
              <a:rPr lang="en-US" sz="1800" dirty="0" smtClean="0"/>
              <a:t>?</a:t>
            </a:r>
          </a:p>
          <a:p>
            <a:pPr marL="457200" lvl="1" indent="0">
              <a:buNone/>
            </a:pPr>
            <a:r>
              <a:rPr lang="en-US" sz="1800" dirty="0" smtClean="0"/>
              <a:t>Despite the dozens of definitions and concepts developed to identify peacebuilding as an area and a field, there is no definition of a </a:t>
            </a:r>
            <a:r>
              <a:rPr lang="en-US" sz="1800" dirty="0" err="1" smtClean="0"/>
              <a:t>peacebuilder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dirty="0" smtClean="0"/>
              <a:t>Beyond hard work and solid planning, </a:t>
            </a:r>
            <a:r>
              <a:rPr lang="en-US" sz="1800" dirty="0" err="1" smtClean="0"/>
              <a:t>peaceuilders</a:t>
            </a:r>
            <a:r>
              <a:rPr lang="en-US" sz="1800" dirty="0" smtClean="0"/>
              <a:t> reﬂect on “how things work,” on “what they have learned from experience”, </a:t>
            </a:r>
          </a:p>
          <a:p>
            <a:pPr lvl="1"/>
            <a:r>
              <a:rPr lang="en-US" sz="1800" dirty="0" smtClean="0"/>
              <a:t>in fact </a:t>
            </a:r>
            <a:r>
              <a:rPr lang="en-US" sz="1800" dirty="0" err="1" smtClean="0"/>
              <a:t>peacebuilders</a:t>
            </a:r>
            <a:r>
              <a:rPr lang="en-US" sz="1800" dirty="0" smtClean="0"/>
              <a:t> are </a:t>
            </a:r>
            <a:r>
              <a:rPr lang="en-US" sz="1800" b="1" dirty="0" smtClean="0"/>
              <a:t>developing experience-based theory.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What do we do: </a:t>
            </a:r>
          </a:p>
          <a:p>
            <a:pPr lvl="1"/>
            <a:r>
              <a:rPr lang="en-US" sz="1800" dirty="0" smtClean="0"/>
              <a:t>in fact we are mediating between parties through creating conditions for the dialogue and reaching the common solution for the issue. National legislations are recognizing a court mediation but never a peace mediation. How to influence </a:t>
            </a:r>
            <a:r>
              <a:rPr lang="en-US" sz="1800" dirty="0" smtClean="0"/>
              <a:t>the </a:t>
            </a:r>
            <a:r>
              <a:rPr lang="en-US" sz="1800" dirty="0" smtClean="0"/>
              <a:t>situation and bring a change?  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challenges in the context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792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shortly about the OSCE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ince 2009 the OSCE Mission to Georgia is abolished. RF has vetoed the continuation of the mission.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OSCE participates in Georgia’s peace process through the Geneva International Discussions (GID), Co-Chairing the discussions (2009).</a:t>
            </a:r>
          </a:p>
          <a:p>
            <a:r>
              <a:rPr lang="en-US" sz="2400" dirty="0" smtClean="0"/>
              <a:t>On 1 September 2018, the Italian OSCE Chairperson-in-Office appointed Ambassador Rudolf </a:t>
            </a:r>
            <a:r>
              <a:rPr lang="en-US" sz="2400" dirty="0" err="1" smtClean="0"/>
              <a:t>Michalka</a:t>
            </a:r>
            <a:r>
              <a:rPr lang="en-US" sz="2400" dirty="0" smtClean="0"/>
              <a:t> of the Slovak Republic as his Special Representative for the South Caucasus.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11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792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OSCE Mission to Georgia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1200" b="1" u="sng" dirty="0" smtClean="0">
                <a:hlinkClick r:id="rId2"/>
              </a:rPr>
              <a:t>The OSCE: </a:t>
            </a:r>
            <a:r>
              <a:rPr lang="en-US" sz="1200" b="1" u="sng" dirty="0" smtClean="0">
                <a:hlinkClick r:id="rId3"/>
              </a:rPr>
              <a:t>Closed </a:t>
            </a:r>
            <a:r>
              <a:rPr lang="en-US" sz="1200" b="1" u="sng" dirty="0">
                <a:hlinkClick r:id="rId3"/>
              </a:rPr>
              <a:t>field operations and related field </a:t>
            </a:r>
            <a:r>
              <a:rPr lang="en-US" sz="1200" b="1" u="sng" dirty="0" smtClean="0">
                <a:hlinkClick r:id="rId3"/>
              </a:rPr>
              <a:t>activities</a:t>
            </a:r>
            <a:r>
              <a:rPr lang="en-US" sz="1200" b="1" u="sng" dirty="0" smtClean="0"/>
              <a:t> of the OSCE </a:t>
            </a:r>
            <a:endParaRPr lang="en-US" sz="1200" b="1" u="sng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4"/>
              </a:rPr>
              <a:t>Missions of Long Duration in Kosovo, </a:t>
            </a:r>
            <a:r>
              <a:rPr lang="en-US" sz="1200" b="1" dirty="0" err="1">
                <a:hlinkClick r:id="rId4"/>
              </a:rPr>
              <a:t>Sandjak</a:t>
            </a:r>
            <a:r>
              <a:rPr lang="en-US" sz="1200" b="1" dirty="0">
                <a:hlinkClick r:id="rId4"/>
              </a:rPr>
              <a:t> and </a:t>
            </a:r>
            <a:r>
              <a:rPr lang="en-US" sz="1200" b="1" dirty="0" err="1">
                <a:hlinkClick r:id="rId4"/>
              </a:rPr>
              <a:t>Vojvodina</a:t>
            </a:r>
            <a:r>
              <a:rPr lang="en-US" sz="1200" b="1" dirty="0">
                <a:hlinkClick r:id="rId4"/>
              </a:rPr>
              <a:t> (closed</a:t>
            </a:r>
            <a:r>
              <a:rPr lang="en-US" sz="1200" b="1" dirty="0" smtClean="0">
                <a:hlinkClick r:id="rId4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8 September 1992. The missions were withdrawn in July 1993.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solidFill>
                  <a:srgbClr val="FF0000"/>
                </a:solidFill>
                <a:hlinkClick r:id="rId5"/>
              </a:rPr>
              <a:t>Mission to Georgia (closed</a:t>
            </a:r>
            <a:r>
              <a:rPr lang="en-US" sz="1200" b="1" dirty="0" smtClean="0">
                <a:solidFill>
                  <a:srgbClr val="FF0000"/>
                </a:solidFill>
                <a:hlinkClick r:id="rId5"/>
              </a:rPr>
              <a:t>)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from November 1992. The </a:t>
            </a:r>
            <a:r>
              <a:rPr lang="en-US" sz="1200" dirty="0">
                <a:solidFill>
                  <a:srgbClr val="FF0000"/>
                </a:solidFill>
              </a:rPr>
              <a:t>Mission's mandate expired on 31 December 2008.</a:t>
            </a:r>
            <a:endParaRPr lang="en-US" sz="1200" b="1" dirty="0">
              <a:solidFill>
                <a:srgbClr val="FF0000"/>
              </a:solidFill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6"/>
              </a:rPr>
              <a:t>Mission to Estonia (closed</a:t>
            </a:r>
            <a:r>
              <a:rPr lang="en-US" sz="1200" b="1" dirty="0" smtClean="0">
                <a:hlinkClick r:id="rId6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1993 in Tallinn. Its mandate expired on 31 December 2001.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7"/>
              </a:rPr>
              <a:t>Mission to Latvia (closed</a:t>
            </a:r>
            <a:r>
              <a:rPr lang="en-US" sz="1200" b="1" dirty="0" smtClean="0">
                <a:hlinkClick r:id="rId7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1993 in Riga. Its mandate expired on 31 December 2001.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8"/>
              </a:rPr>
              <a:t>Mission to Ukraine (closed</a:t>
            </a:r>
            <a:r>
              <a:rPr lang="en-US" sz="1200" b="1" dirty="0" smtClean="0">
                <a:hlinkClick r:id="rId8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24 November 1994 with its headquarters in Kyiv. Its mandate expired on 30 April 1999.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9"/>
              </a:rPr>
              <a:t>Representative to the Estonian Expert Commission on Military Pensioners (mandate terminated</a:t>
            </a:r>
            <a:r>
              <a:rPr lang="en-US" sz="1200" b="1" dirty="0" smtClean="0">
                <a:hlinkClick r:id="rId9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1994 and was based in Tallinn. The mandate was terminated in 2006.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0"/>
              </a:rPr>
              <a:t>Liaison Office in Central Asia (closed</a:t>
            </a:r>
            <a:r>
              <a:rPr lang="en-US" sz="1200" b="1" dirty="0" smtClean="0">
                <a:hlinkClick r:id="rId10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June 1995</a:t>
            </a:r>
            <a:r>
              <a:rPr lang="en-US" sz="1200" dirty="0" smtClean="0"/>
              <a:t>. to </a:t>
            </a:r>
            <a:r>
              <a:rPr lang="en-US" sz="1200" dirty="0"/>
              <a:t>December 2000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1"/>
              </a:rPr>
              <a:t>Representative to the Joint Committee on the </a:t>
            </a:r>
            <a:r>
              <a:rPr lang="en-US" sz="1200" b="1" dirty="0" err="1">
                <a:hlinkClick r:id="rId11"/>
              </a:rPr>
              <a:t>Skrunda</a:t>
            </a:r>
            <a:r>
              <a:rPr lang="en-US" sz="1200" b="1" dirty="0">
                <a:hlinkClick r:id="rId11"/>
              </a:rPr>
              <a:t> Radar Station (disbanded</a:t>
            </a:r>
            <a:r>
              <a:rPr lang="en-US" sz="1200" b="1" dirty="0" smtClean="0">
                <a:hlinkClick r:id="rId11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April 1995. The Joint Committee was disbanded on 31 October 1999.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2"/>
              </a:rPr>
              <a:t>Assistance Group to Chechnya (closed</a:t>
            </a:r>
            <a:r>
              <a:rPr lang="en-US" sz="1200" b="1" dirty="0" smtClean="0">
                <a:hlinkClick r:id="rId12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26 April 1995 and was closed on 16 December 1998.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3"/>
              </a:rPr>
              <a:t>Personal Representative of the OSCE Chairperson-in-Office for Dayton Article IV (discontinued</a:t>
            </a:r>
            <a:r>
              <a:rPr lang="en-US" sz="1200" b="1" dirty="0" smtClean="0">
                <a:hlinkClick r:id="rId13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1995,  Representative's function was discontinued in 2015.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4"/>
              </a:rPr>
              <a:t>Mission to Croatia / Office in Zagreb (closed</a:t>
            </a:r>
            <a:r>
              <a:rPr lang="en-US" sz="1200" b="1" dirty="0" smtClean="0">
                <a:hlinkClick r:id="rId14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July 1996 and operated until the end of December 2007.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5"/>
              </a:rPr>
              <a:t>Advisory and Monitoring Group in Belarus (closed</a:t>
            </a:r>
            <a:r>
              <a:rPr lang="en-US" sz="1200" b="1" dirty="0" smtClean="0">
                <a:hlinkClick r:id="rId15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January 1998 and was closed on 31 December 2002</a:t>
            </a:r>
            <a:r>
              <a:rPr lang="en-US" sz="1200" dirty="0" smtClean="0"/>
              <a:t>. 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6"/>
              </a:rPr>
              <a:t>Kosovo Verification Mission / Task Force for Kosovo (closed</a:t>
            </a:r>
            <a:r>
              <a:rPr lang="en-US" sz="1200" b="1" dirty="0" smtClean="0">
                <a:hlinkClick r:id="rId16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October 1998 and closed in June 1999.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7"/>
              </a:rPr>
              <a:t>Office in Yerevan (closed</a:t>
            </a:r>
            <a:r>
              <a:rPr lang="en-US" sz="1200" b="1" dirty="0" smtClean="0">
                <a:hlinkClick r:id="rId17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February 2000 and discontinued its operations on 31 August 2017.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8"/>
              </a:rPr>
              <a:t>Office in Baku / Project Co-</a:t>
            </a:r>
            <a:r>
              <a:rPr lang="en-US" sz="1200" b="1" dirty="0" err="1">
                <a:hlinkClick r:id="rId18"/>
              </a:rPr>
              <a:t>ordinator</a:t>
            </a:r>
            <a:r>
              <a:rPr lang="en-US" sz="1200" b="1" dirty="0">
                <a:hlinkClick r:id="rId18"/>
              </a:rPr>
              <a:t> in Baku (closed</a:t>
            </a:r>
            <a:r>
              <a:rPr lang="en-US" sz="1200" b="1" dirty="0" smtClean="0">
                <a:hlinkClick r:id="rId18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2014, being transformed from the OSCE Office in Baku. Its mandate expired on 31 December 2015.</a:t>
            </a:r>
            <a:endParaRPr lang="en-US" sz="1200" b="1" dirty="0"/>
          </a:p>
          <a:p>
            <a:pPr marL="971550" lvl="1" indent="-514350" fontAlgn="base">
              <a:buFont typeface="+mj-lt"/>
              <a:buAutoNum type="arabicPeriod"/>
            </a:pPr>
            <a:r>
              <a:rPr lang="en-US" sz="1200" b="1" dirty="0">
                <a:hlinkClick r:id="rId19"/>
              </a:rPr>
              <a:t>Office in Minsk (closed</a:t>
            </a:r>
            <a:r>
              <a:rPr lang="en-US" sz="1200" b="1" dirty="0" smtClean="0">
                <a:hlinkClick r:id="rId19"/>
              </a:rPr>
              <a:t>)</a:t>
            </a:r>
            <a:r>
              <a:rPr lang="en-US" sz="1200" b="1" dirty="0" smtClean="0"/>
              <a:t> from </a:t>
            </a:r>
            <a:r>
              <a:rPr lang="en-US" sz="1200" dirty="0"/>
              <a:t>January 2003. Its mandate expired on 31 December 2010 and the closing process was completed on 31 March 2011.</a:t>
            </a:r>
            <a:endParaRPr lang="en-US" sz="1200" b="1" dirty="0" smtClean="0"/>
          </a:p>
          <a:p>
            <a:pPr marL="971550" lvl="1" indent="-514350" fontAlgn="base">
              <a:buFont typeface="+mj-lt"/>
              <a:buAutoNum type="arabicPeriod"/>
            </a:pPr>
            <a:endParaRPr lang="en-US" sz="1200" b="1" dirty="0"/>
          </a:p>
          <a:p>
            <a:pPr marL="457200" lvl="1" indent="0" fontAlgn="base">
              <a:buNone/>
            </a:pPr>
            <a:r>
              <a:rPr lang="en-US" sz="1200" b="1" dirty="0" smtClean="0"/>
              <a:t>Source: https://www.osce.org</a:t>
            </a:r>
          </a:p>
          <a:p>
            <a:pPr fontAlgn="base"/>
            <a:endParaRPr lang="en-US" sz="1200" b="1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1026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07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thanks 4 attention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ninatsikhistavi@iccn.ge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ka-GE" sz="2400" u="sng" dirty="0" smtClean="0">
                <a:solidFill>
                  <a:schemeClr val="bg1"/>
                </a:solidFill>
                <a:hlinkClick r:id="rId3"/>
              </a:rPr>
              <a:t>www.ICCN.ge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627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2133600"/>
            <a:ext cx="42672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381000"/>
            <a:ext cx="7924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Georgia is situated?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Nino\Desktop\The Culturgram of Georgia 2000 by G.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260652"/>
            <a:ext cx="4038599" cy="34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4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07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Georgia’s Peace Process: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Geneva International Discussions (GID) </a:t>
            </a:r>
            <a:r>
              <a:rPr lang="en-US" dirty="0" smtClean="0"/>
              <a:t>– out of 12</a:t>
            </a:r>
            <a:r>
              <a:rPr lang="en-US" baseline="30000" dirty="0" smtClean="0"/>
              <a:t>th</a:t>
            </a:r>
            <a:r>
              <a:rPr lang="en-US" dirty="0" smtClean="0"/>
              <a:t> August 2008 Sarkozy Peace Plan signed by </a:t>
            </a:r>
            <a:r>
              <a:rPr lang="en-US" dirty="0" err="1" smtClean="0"/>
              <a:t>Saakashvili</a:t>
            </a:r>
            <a:r>
              <a:rPr lang="en-US" dirty="0" smtClean="0"/>
              <a:t> and Medvedev; (45 rounds are held);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Prague Format</a:t>
            </a:r>
            <a:r>
              <a:rPr lang="en-US" dirty="0" smtClean="0"/>
              <a:t>, e.g. the bilateral dialogue between the Deputy Foreign Minister of Russia, </a:t>
            </a:r>
            <a:r>
              <a:rPr lang="en-US" dirty="0" err="1" smtClean="0"/>
              <a:t>Grigory</a:t>
            </a:r>
            <a:r>
              <a:rPr lang="en-US" dirty="0" smtClean="0"/>
              <a:t> </a:t>
            </a:r>
            <a:r>
              <a:rPr lang="en-US" dirty="0" err="1" smtClean="0"/>
              <a:t>Karasin</a:t>
            </a:r>
            <a:r>
              <a:rPr lang="en-US" dirty="0" smtClean="0"/>
              <a:t>, with the Special Representative of the Prime Minister of Georgia for Relations with Russia, Zurab Abashidze, formed in 2012.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EUMM </a:t>
            </a:r>
            <a:r>
              <a:rPr lang="en-US" dirty="0" smtClean="0"/>
              <a:t>– the only post-conflict international monitoring mission – out of the subsequent implementing measures agreed on 8 September 2008; </a:t>
            </a:r>
          </a:p>
        </p:txBody>
      </p:sp>
    </p:spTree>
    <p:extLst>
      <p:ext uri="{BB962C8B-B14F-4D97-AF65-F5344CB8AC3E}">
        <p14:creationId xmlns:p14="http://schemas.microsoft.com/office/powerpoint/2010/main" val="206498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the ICCN lays in the Peace Process of Georgia?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School of a Culture of Peace, Autonomous University of Barcelona, </a:t>
            </a:r>
            <a:endParaRPr lang="en-US" dirty="0"/>
          </a:p>
        </p:txBody>
      </p:sp>
      <p:pic>
        <p:nvPicPr>
          <p:cNvPr id="3074" name="Picture 2" descr="C:\Users\Nino\Desktop\news iccn web\peace process yearbook\peacemaker 2015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86037"/>
            <a:ext cx="7594600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2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4114798"/>
            <a:ext cx="1981200" cy="260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57200"/>
            <a:ext cx="7391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4114798"/>
            <a:ext cx="2133600" cy="259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when ICCN was established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n 8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 of August 1994, </a:t>
            </a:r>
            <a:r>
              <a:rPr lang="en-US" sz="2000" dirty="0" smtClean="0"/>
              <a:t>the International Center on Conflict and Negotiation was founded by 63 founding members. The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was registered by the Ministry of Justice of Georgia: </a:t>
            </a:r>
          </a:p>
          <a:p>
            <a:r>
              <a:rPr lang="en-US" sz="2000" i="1" dirty="0" smtClean="0"/>
              <a:t>Decision </a:t>
            </a:r>
            <a:r>
              <a:rPr lang="ka-GE" sz="2000" i="1" dirty="0" smtClean="0"/>
              <a:t>#20/3, 1994 </a:t>
            </a:r>
            <a:r>
              <a:rPr lang="en-US" sz="2000" dirty="0" smtClean="0"/>
              <a:t> ; Registration </a:t>
            </a:r>
            <a:r>
              <a:rPr lang="ka-GE" sz="2000" dirty="0"/>
              <a:t># 1755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as a private law entity, non-for-profit, non-partisan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, </a:t>
            </a:r>
          </a:p>
          <a:p>
            <a:pPr marL="0" indent="0">
              <a:buNone/>
            </a:pPr>
            <a:r>
              <a:rPr lang="en-US" sz="2000" dirty="0" smtClean="0"/>
              <a:t>with a profile of professional conflict studies to research, educate, engage in negotiations and public diplomacy.</a:t>
            </a:r>
          </a:p>
        </p:txBody>
      </p:sp>
      <p:pic>
        <p:nvPicPr>
          <p:cNvPr id="1026" name="Picture 2" descr="Registraciis motsmoba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0" t="13989"/>
          <a:stretch>
            <a:fillRect/>
          </a:stretch>
        </p:blipFill>
        <p:spPr bwMode="auto">
          <a:xfrm>
            <a:off x="5215731" y="4208614"/>
            <a:ext cx="1912938" cy="24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gistraciis motsmoba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3" t="136"/>
          <a:stretch>
            <a:fillRect/>
          </a:stretch>
        </p:blipFill>
        <p:spPr bwMode="auto">
          <a:xfrm>
            <a:off x="3086100" y="4171832"/>
            <a:ext cx="1752600" cy="247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98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8077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our mission </a:t>
            </a:r>
            <a:r>
              <a:rPr lang="ka-GE" u="sng" dirty="0" smtClean="0">
                <a:solidFill>
                  <a:schemeClr val="bg1"/>
                </a:solidFill>
                <a:hlinkClick r:id="rId2"/>
              </a:rPr>
              <a:t>www.ICCN.ge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62200"/>
            <a:ext cx="6477000" cy="3428999"/>
          </a:xfrm>
        </p:spPr>
        <p:txBody>
          <a:bodyPr/>
          <a:lstStyle/>
          <a:p>
            <a:r>
              <a:rPr lang="en-US" altLang="en-US" sz="2000" b="1" dirty="0" smtClean="0">
                <a:solidFill>
                  <a:srgbClr val="FF0000"/>
                </a:solidFill>
              </a:rPr>
              <a:t>The Mission of ICCN </a:t>
            </a:r>
            <a:r>
              <a:rPr lang="en-US" altLang="en-US" sz="2000" b="1" dirty="0" smtClean="0"/>
              <a:t>is to foster Peace Process through democratic reforms in Georgia, to strengthen civil society, achieve civil integration </a:t>
            </a:r>
            <a:r>
              <a:rPr lang="en-US" altLang="en-US" sz="2000" dirty="0" smtClean="0"/>
              <a:t>(focusing on minority and gender issues)</a:t>
            </a:r>
            <a:r>
              <a:rPr lang="en-US" altLang="en-US" sz="2000" b="1" dirty="0" smtClean="0"/>
              <a:t>, and implement and support peacebuilding at grassroots, as well as middle and decision-making levels in order to ensure conflict prevention and transformation before during and after the conflict. </a:t>
            </a:r>
            <a:endParaRPr lang="ru-RU" alt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6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our vision </a:t>
            </a:r>
            <a:r>
              <a:rPr lang="ka-GE" u="sng" dirty="0" smtClean="0">
                <a:solidFill>
                  <a:schemeClr val="bg1"/>
                </a:solidFill>
                <a:hlinkClick r:id="rId2"/>
              </a:rPr>
              <a:t>www.ICCN.ge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</a:rPr>
              <a:t>The Vision of ICCN: </a:t>
            </a:r>
            <a:r>
              <a:rPr lang="en-US" altLang="en-US" sz="2000" dirty="0" smtClean="0"/>
              <a:t>Democratic reforms and conflict resolution by peaceful means in Georgia are developing in difficult environment, and territorial integrity of the country is impaired.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The state declares Peace Process, Reconciliation and Integration a high priority, but even these remain declaratory.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Civil society’s participation is underrepresented and a significant change for sustainable peace decelerated.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This situation requires </a:t>
            </a:r>
            <a:r>
              <a:rPr lang="en-US" altLang="en-US" sz="2000" dirty="0" err="1" smtClean="0"/>
              <a:t>mobilisation</a:t>
            </a:r>
            <a:r>
              <a:rPr lang="en-US" altLang="en-US" sz="2000" dirty="0" smtClean="0"/>
              <a:t> of the civil society to ensure establishment of liberal-democratic value system where conditions for a dialogue are created.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ICCN is actively involved in civil society’s efforts to influence public opinion, decision-making and its vision is that civil society will find enough strength and persistence to oppose the negative tendencies and ensure the path of democratic reforms.</a:t>
            </a:r>
            <a:endParaRPr lang="ru-RU" alt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849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8077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do we work </a:t>
            </a:r>
            <a:r>
              <a:rPr lang="ka-GE" u="sng" dirty="0" smtClean="0">
                <a:solidFill>
                  <a:schemeClr val="bg1"/>
                </a:solidFill>
                <a:hlinkClick r:id="rId2"/>
              </a:rPr>
              <a:t>www.ICCN.ge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what do we do:</a:t>
            </a:r>
          </a:p>
          <a:p>
            <a:pPr lvl="1"/>
            <a:r>
              <a:rPr lang="en-US" dirty="0" smtClean="0"/>
              <a:t>we </a:t>
            </a:r>
            <a:r>
              <a:rPr lang="en-US" b="1" dirty="0" smtClean="0">
                <a:solidFill>
                  <a:srgbClr val="FF0000"/>
                </a:solidFill>
              </a:rPr>
              <a:t>create</a:t>
            </a:r>
            <a:r>
              <a:rPr lang="en-US" dirty="0" smtClean="0"/>
              <a:t> a space for a dialogue (GEO-RU,ARM,AZER, SOUTH Caucasus); - ways out of crisis, ways for compatibilities of two economic systems of the region: AA/DCFTA and EAEU, </a:t>
            </a:r>
          </a:p>
          <a:p>
            <a:pPr lvl="1"/>
            <a:r>
              <a:rPr lang="en-US" dirty="0" smtClean="0"/>
              <a:t>we </a:t>
            </a:r>
            <a:r>
              <a:rPr lang="en-US" b="1" dirty="0" smtClean="0">
                <a:solidFill>
                  <a:srgbClr val="FF0000"/>
                </a:solidFill>
              </a:rPr>
              <a:t>provide</a:t>
            </a:r>
            <a:r>
              <a:rPr lang="en-US" dirty="0" smtClean="0"/>
              <a:t> stakeholders with a policy recommendations; (for governmental and intergovernmental </a:t>
            </a:r>
            <a:r>
              <a:rPr lang="en-US" dirty="0" err="1" smtClean="0"/>
              <a:t>organisations</a:t>
            </a:r>
            <a:r>
              <a:rPr lang="en-US" dirty="0" smtClean="0"/>
              <a:t>, SCs on national, regional and international levels):  </a:t>
            </a:r>
            <a:r>
              <a:rPr lang="en-US" dirty="0" err="1" smtClean="0"/>
              <a:t>normalisation</a:t>
            </a:r>
            <a:r>
              <a:rPr lang="en-US" dirty="0" smtClean="0"/>
              <a:t> of relations between GE and RU, overcoming deadlock under the GID, strengthening of CS by the EU; </a:t>
            </a:r>
          </a:p>
          <a:p>
            <a:pPr lvl="1"/>
            <a:r>
              <a:rPr lang="en-US" dirty="0" smtClean="0"/>
              <a:t>we </a:t>
            </a:r>
            <a:r>
              <a:rPr lang="en-US" b="1" dirty="0" smtClean="0">
                <a:solidFill>
                  <a:srgbClr val="FF0000"/>
                </a:solidFill>
              </a:rPr>
              <a:t>empower</a:t>
            </a:r>
            <a:r>
              <a:rPr lang="en-US" dirty="0" smtClean="0"/>
              <a:t> CS to become engaged and strengthened stakeholder in the field (networking partnership): Networking, partnership, common strategies to implement.</a:t>
            </a:r>
          </a:p>
          <a:p>
            <a:pPr lvl="1"/>
            <a:r>
              <a:rPr lang="en-US" dirty="0" smtClean="0"/>
              <a:t>….</a:t>
            </a:r>
          </a:p>
          <a:p>
            <a:r>
              <a:rPr lang="en-US" dirty="0" smtClean="0"/>
              <a:t>what is our method: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remain</a:t>
            </a:r>
            <a:r>
              <a:rPr lang="en-US" dirty="0" smtClean="0"/>
              <a:t> impartial and transparent: getting zero financial assistance from any </a:t>
            </a:r>
            <a:r>
              <a:rPr lang="en-US" dirty="0" err="1" smtClean="0"/>
              <a:t>neighbouring</a:t>
            </a:r>
            <a:r>
              <a:rPr lang="en-US" dirty="0" smtClean="0"/>
              <a:t> or own governments, etc.;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keep</a:t>
            </a:r>
            <a:r>
              <a:rPr lang="en-US" dirty="0" smtClean="0"/>
              <a:t> institutional memory: </a:t>
            </a:r>
            <a:r>
              <a:rPr lang="en-US" dirty="0" err="1" smtClean="0"/>
              <a:t>GeoPeace</a:t>
            </a:r>
            <a:r>
              <a:rPr lang="en-US" dirty="0" smtClean="0"/>
              <a:t> Database of Peace Agreements and  </a:t>
            </a:r>
            <a:r>
              <a:rPr lang="en-US" dirty="0" err="1" smtClean="0"/>
              <a:t>dataproceeding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plan</a:t>
            </a:r>
            <a:r>
              <a:rPr lang="en-US" dirty="0" smtClean="0"/>
              <a:t> and evaluate: </a:t>
            </a:r>
            <a:r>
              <a:rPr lang="en-US" dirty="0" err="1" smtClean="0"/>
              <a:t>logframe</a:t>
            </a:r>
            <a:r>
              <a:rPr lang="en-US" dirty="0" smtClean="0"/>
              <a:t> analysis, theory of change, etc.</a:t>
            </a:r>
          </a:p>
          <a:p>
            <a:pPr lvl="1"/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0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04800"/>
            <a:ext cx="8077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e.g. </a:t>
            </a:r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slide out of ICCN’s presentation on GEO Peace Agreements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 presentation of the </a:t>
            </a:r>
            <a:r>
              <a:rPr lang="en-US" sz="2400" b="1" dirty="0" smtClean="0"/>
              <a:t>GEO </a:t>
            </a:r>
            <a:r>
              <a:rPr lang="en-US" sz="2400" b="1" dirty="0" err="1" smtClean="0"/>
              <a:t>PeaceDatabase</a:t>
            </a:r>
            <a:r>
              <a:rPr lang="en-US" sz="2400" b="1" dirty="0" smtClean="0"/>
              <a:t> of Georgia’s Violent Conflict Settlement Peace Agreements (PA) </a:t>
            </a:r>
          </a:p>
          <a:p>
            <a:pPr marL="0" indent="0" algn="just">
              <a:buNone/>
            </a:pPr>
            <a:r>
              <a:rPr lang="en-US" sz="2400" dirty="0" smtClean="0"/>
              <a:t>was </a:t>
            </a:r>
            <a:r>
              <a:rPr lang="en-US" sz="2400" dirty="0" err="1" smtClean="0"/>
              <a:t>organised</a:t>
            </a:r>
            <a:r>
              <a:rPr lang="en-US" sz="2400" dirty="0" smtClean="0"/>
              <a:t> by ICCN. the event took place on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June, 2017 at </a:t>
            </a:r>
            <a:r>
              <a:rPr lang="en-US" sz="2400" dirty="0" err="1" smtClean="0"/>
              <a:t>Ivane</a:t>
            </a:r>
            <a:r>
              <a:rPr lang="en-US" sz="2400" dirty="0" smtClean="0"/>
              <a:t> </a:t>
            </a:r>
            <a:r>
              <a:rPr lang="en-US" sz="2400" dirty="0" err="1" smtClean="0"/>
              <a:t>Javakhishvili</a:t>
            </a:r>
            <a:r>
              <a:rPr lang="en-US" sz="2400" dirty="0" smtClean="0"/>
              <a:t> Tbilisi State University (TSU). </a:t>
            </a:r>
          </a:p>
          <a:p>
            <a:pPr marL="0" indent="0" algn="just">
              <a:buNone/>
            </a:pPr>
            <a:r>
              <a:rPr lang="en-US" sz="2400" dirty="0" smtClean="0"/>
              <a:t>Participated by relevant stakeholders: representatives of CSOs, government and Dip. Corp.,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09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1359</Words>
  <Application>Microsoft Macintosh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 context and a work </vt:lpstr>
      <vt:lpstr>where Georgia is situated?</vt:lpstr>
      <vt:lpstr>what is Georgia’s Peace Process:</vt:lpstr>
      <vt:lpstr>where the ICCN lays in the Peace Process of Georgia?</vt:lpstr>
      <vt:lpstr>when ICCN was established</vt:lpstr>
      <vt:lpstr>what is our mission www.ICCN.ge </vt:lpstr>
      <vt:lpstr>what is our vision www.ICCN.ge</vt:lpstr>
      <vt:lpstr>how do we work www.ICCN.ge</vt:lpstr>
      <vt:lpstr>e.g. the slide out of ICCN’s presentation on GEO Peace Agreements </vt:lpstr>
      <vt:lpstr>Variable #2 of PAs of Georgia:  Gender Provision of PAs 4% women; 96% men (1991-2001)</vt:lpstr>
      <vt:lpstr>challenges in the context</vt:lpstr>
      <vt:lpstr>challenges in the context (2)</vt:lpstr>
      <vt:lpstr>shortly about the OSCE </vt:lpstr>
      <vt:lpstr>OSCE Mission to Georgia </vt:lpstr>
      <vt:lpstr> thanks 4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context and work </dc:title>
  <dc:creator>Nina T.K. ICCN</dc:creator>
  <cp:lastModifiedBy>Macintosh HD</cp:lastModifiedBy>
  <cp:revision>39</cp:revision>
  <dcterms:created xsi:type="dcterms:W3CDTF">2018-10-28T08:12:52Z</dcterms:created>
  <dcterms:modified xsi:type="dcterms:W3CDTF">2018-10-30T05:24:34Z</dcterms:modified>
</cp:coreProperties>
</file>